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4" r:id="rId2"/>
  </p:sldMasterIdLst>
  <p:notesMasterIdLst>
    <p:notesMasterId r:id="rId24"/>
  </p:notesMasterIdLst>
  <p:sldIdLst>
    <p:sldId id="256" r:id="rId3"/>
    <p:sldId id="419" r:id="rId4"/>
    <p:sldId id="407" r:id="rId5"/>
    <p:sldId id="406" r:id="rId6"/>
    <p:sldId id="404" r:id="rId7"/>
    <p:sldId id="397" r:id="rId8"/>
    <p:sldId id="408" r:id="rId9"/>
    <p:sldId id="418" r:id="rId10"/>
    <p:sldId id="344" r:id="rId11"/>
    <p:sldId id="366" r:id="rId12"/>
    <p:sldId id="381" r:id="rId13"/>
    <p:sldId id="410" r:id="rId14"/>
    <p:sldId id="364" r:id="rId15"/>
    <p:sldId id="370" r:id="rId16"/>
    <p:sldId id="416" r:id="rId17"/>
    <p:sldId id="417" r:id="rId18"/>
    <p:sldId id="409" r:id="rId19"/>
    <p:sldId id="399" r:id="rId20"/>
    <p:sldId id="400" r:id="rId21"/>
    <p:sldId id="401" r:id="rId22"/>
    <p:sldId id="314" r:id="rId23"/>
  </p:sldIdLst>
  <p:sldSz cx="12192000" cy="6858000"/>
  <p:notesSz cx="12192000" cy="6858000"/>
  <p:defaultTextStyle>
    <a:defPPr>
      <a:defRPr lang="tr-T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A72B30-E4EF-67DD-7D68-1FFDF49940F2}">
  <a:tblStyle styleId="{ABA72B30-E4EF-67DD-7D68-1FFDF49940F2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047" autoAdjust="0"/>
  </p:normalViewPr>
  <p:slideViewPr>
    <p:cSldViewPr>
      <p:cViewPr varScale="1">
        <p:scale>
          <a:sx n="87" d="100"/>
          <a:sy n="87" d="100"/>
        </p:scale>
        <p:origin x="14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6E9629-5F18-4443-9198-A891EBB8450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5C3B7690-8CEB-43AA-862E-82D3A47859EE}">
      <dgm:prSet custT="1"/>
      <dgm:spPr/>
      <dgm:t>
        <a:bodyPr/>
        <a:lstStyle/>
        <a:p>
          <a:r>
            <a:rPr lang="tr-TR" sz="1600" b="1" dirty="0"/>
            <a:t>İstikrar mekanizmaları ile aşırı fiyat dalgalanmaları engellenir</a:t>
          </a:r>
          <a:r>
            <a:rPr lang="tr-TR" sz="1500" b="1" dirty="0"/>
            <a:t>. </a:t>
          </a:r>
          <a:endParaRPr lang="en-AU" sz="1500" b="1" dirty="0"/>
        </a:p>
      </dgm:t>
    </dgm:pt>
    <dgm:pt modelId="{1AFA2E6D-1DEA-4022-ADDD-6F4DA4533F79}" type="parTrans" cxnId="{F23503F4-D530-4A68-AB57-8B600E6D916A}">
      <dgm:prSet/>
      <dgm:spPr/>
      <dgm:t>
        <a:bodyPr/>
        <a:lstStyle/>
        <a:p>
          <a:endParaRPr lang="tr-TR"/>
        </a:p>
      </dgm:t>
    </dgm:pt>
    <dgm:pt modelId="{0EDA0D83-24E6-43E8-88C2-AFE0BC9BB932}" type="sibTrans" cxnId="{F23503F4-D530-4A68-AB57-8B600E6D916A}">
      <dgm:prSet/>
      <dgm:spPr/>
      <dgm:t>
        <a:bodyPr/>
        <a:lstStyle/>
        <a:p>
          <a:endParaRPr lang="tr-TR"/>
        </a:p>
      </dgm:t>
    </dgm:pt>
    <dgm:pt modelId="{8EBCCC14-6E9B-4DA3-9E0E-B864DA93FC94}" type="pres">
      <dgm:prSet presAssocID="{5E6E9629-5F18-4443-9198-A891EBB845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793F36A-5817-4039-B554-55770C28848F}" type="pres">
      <dgm:prSet presAssocID="{5C3B7690-8CEB-43AA-862E-82D3A47859EE}" presName="node" presStyleLbl="node1" presStyleIdx="0" presStyleCnt="1" custScaleX="25003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23503F4-D530-4A68-AB57-8B600E6D916A}" srcId="{5E6E9629-5F18-4443-9198-A891EBB84500}" destId="{5C3B7690-8CEB-43AA-862E-82D3A47859EE}" srcOrd="0" destOrd="0" parTransId="{1AFA2E6D-1DEA-4022-ADDD-6F4DA4533F79}" sibTransId="{0EDA0D83-24E6-43E8-88C2-AFE0BC9BB932}"/>
    <dgm:cxn modelId="{229185F6-2F98-482A-A4EC-B0CE933F3C01}" type="presOf" srcId="{5E6E9629-5F18-4443-9198-A891EBB84500}" destId="{8EBCCC14-6E9B-4DA3-9E0E-B864DA93FC94}" srcOrd="0" destOrd="0" presId="urn:microsoft.com/office/officeart/2005/8/layout/default"/>
    <dgm:cxn modelId="{E279C76A-FCDD-4F1C-8F06-2A16D9404DFC}" type="presOf" srcId="{5C3B7690-8CEB-43AA-862E-82D3A47859EE}" destId="{1793F36A-5817-4039-B554-55770C28848F}" srcOrd="0" destOrd="0" presId="urn:microsoft.com/office/officeart/2005/8/layout/default"/>
    <dgm:cxn modelId="{27C32973-19FA-4F02-9D88-CC5B4301A6B1}" type="presParOf" srcId="{8EBCCC14-6E9B-4DA3-9E0E-B864DA93FC94}" destId="{1793F36A-5817-4039-B554-55770C28848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6E9629-5F18-4443-9198-A891EBB84500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5C3B7690-8CEB-43AA-862E-82D3A47859EE}">
      <dgm:prSet custT="1"/>
      <dgm:spPr/>
      <dgm:t>
        <a:bodyPr/>
        <a:lstStyle/>
        <a:p>
          <a:r>
            <a:rPr lang="tr-TR" sz="1600" b="1" dirty="0"/>
            <a:t>Esneklik mekanizmaları ile sistem adaptasyonu kolaylaşır, yükümlülükler için alternatifler tesis edilir.</a:t>
          </a:r>
          <a:endParaRPr lang="en-AU" sz="1600" b="1" dirty="0"/>
        </a:p>
      </dgm:t>
    </dgm:pt>
    <dgm:pt modelId="{1AFA2E6D-1DEA-4022-ADDD-6F4DA4533F79}" type="parTrans" cxnId="{F23503F4-D530-4A68-AB57-8B600E6D916A}">
      <dgm:prSet/>
      <dgm:spPr/>
      <dgm:t>
        <a:bodyPr/>
        <a:lstStyle/>
        <a:p>
          <a:endParaRPr lang="tr-TR"/>
        </a:p>
      </dgm:t>
    </dgm:pt>
    <dgm:pt modelId="{0EDA0D83-24E6-43E8-88C2-AFE0BC9BB932}" type="sibTrans" cxnId="{F23503F4-D530-4A68-AB57-8B600E6D916A}">
      <dgm:prSet/>
      <dgm:spPr/>
      <dgm:t>
        <a:bodyPr/>
        <a:lstStyle/>
        <a:p>
          <a:endParaRPr lang="tr-TR"/>
        </a:p>
      </dgm:t>
    </dgm:pt>
    <dgm:pt modelId="{8EBCCC14-6E9B-4DA3-9E0E-B864DA93FC94}" type="pres">
      <dgm:prSet presAssocID="{5E6E9629-5F18-4443-9198-A891EBB845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793F36A-5817-4039-B554-55770C28848F}" type="pres">
      <dgm:prSet presAssocID="{5C3B7690-8CEB-43AA-862E-82D3A47859EE}" presName="node" presStyleLbl="node1" presStyleIdx="0" presStyleCnt="1" custScaleX="25003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23503F4-D530-4A68-AB57-8B600E6D916A}" srcId="{5E6E9629-5F18-4443-9198-A891EBB84500}" destId="{5C3B7690-8CEB-43AA-862E-82D3A47859EE}" srcOrd="0" destOrd="0" parTransId="{1AFA2E6D-1DEA-4022-ADDD-6F4DA4533F79}" sibTransId="{0EDA0D83-24E6-43E8-88C2-AFE0BC9BB932}"/>
    <dgm:cxn modelId="{229185F6-2F98-482A-A4EC-B0CE933F3C01}" type="presOf" srcId="{5E6E9629-5F18-4443-9198-A891EBB84500}" destId="{8EBCCC14-6E9B-4DA3-9E0E-B864DA93FC94}" srcOrd="0" destOrd="0" presId="urn:microsoft.com/office/officeart/2005/8/layout/default"/>
    <dgm:cxn modelId="{E279C76A-FCDD-4F1C-8F06-2A16D9404DFC}" type="presOf" srcId="{5C3B7690-8CEB-43AA-862E-82D3A47859EE}" destId="{1793F36A-5817-4039-B554-55770C28848F}" srcOrd="0" destOrd="0" presId="urn:microsoft.com/office/officeart/2005/8/layout/default"/>
    <dgm:cxn modelId="{27C32973-19FA-4F02-9D88-CC5B4301A6B1}" type="presParOf" srcId="{8EBCCC14-6E9B-4DA3-9E0E-B864DA93FC94}" destId="{1793F36A-5817-4039-B554-55770C28848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85A431-F34D-4A2F-8224-C2D9A6AB96C5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tr-TR"/>
        </a:p>
      </dgm:t>
    </dgm:pt>
    <dgm:pt modelId="{B96ED257-D0B8-48FB-A07C-2D7BA6A7FAB8}">
      <dgm:prSet/>
      <dgm:spPr>
        <a:xfrm>
          <a:off x="632546" y="2412"/>
          <a:ext cx="3070664" cy="1842398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tr-TR" b="1">
              <a:solidFill>
                <a:srgbClr val="FFFFFF"/>
              </a:solidFill>
              <a:latin typeface="Myriad Pro"/>
              <a:ea typeface="+mn-ea"/>
              <a:cs typeface="Arial"/>
            </a:rPr>
            <a:t>Emisyon ticaret sistemi tasarım ögelerine ilişkin çerçeve: </a:t>
          </a:r>
          <a:r>
            <a:rPr lang="tr-TR">
              <a:solidFill>
                <a:srgbClr val="FFFFFF"/>
              </a:solidFill>
              <a:latin typeface="Myriad Pro"/>
              <a:ea typeface="+mn-ea"/>
              <a:cs typeface="Arial"/>
            </a:rPr>
            <a:t>Emisyon üst sınırı, kapsam, tahsisat dağıtımı vb.</a:t>
          </a:r>
        </a:p>
      </dgm:t>
    </dgm:pt>
    <dgm:pt modelId="{972F5A9C-38E1-4E16-BEB3-C39AF5C8E284}" type="parTrans" cxnId="{F8E2C027-6161-41EA-8CAF-FDB0D3CD92EC}">
      <dgm:prSet/>
      <dgm:spPr/>
      <dgm:t>
        <a:bodyPr/>
        <a:lstStyle/>
        <a:p>
          <a:endParaRPr lang="tr-TR"/>
        </a:p>
      </dgm:t>
    </dgm:pt>
    <dgm:pt modelId="{95FC6514-DE0D-4850-A648-51C673A643BC}" type="sibTrans" cxnId="{F8E2C027-6161-41EA-8CAF-FDB0D3CD92EC}">
      <dgm:prSet/>
      <dgm:spPr/>
      <dgm:t>
        <a:bodyPr/>
        <a:lstStyle/>
        <a:p>
          <a:endParaRPr lang="tr-TR"/>
        </a:p>
      </dgm:t>
    </dgm:pt>
    <dgm:pt modelId="{B943473A-0B75-4529-99D7-298DF707DB92}">
      <dgm:prSet/>
      <dgm:spPr>
        <a:xfrm>
          <a:off x="4010276" y="2412"/>
          <a:ext cx="3070664" cy="1842398"/>
        </a:xfrm>
        <a:prstGeom prst="rect">
          <a:avLst/>
        </a:prstGeom>
        <a:solidFill>
          <a:srgbClr val="9BBB59">
            <a:hueOff val="2250053"/>
            <a:satOff val="-3376"/>
            <a:lumOff val="-549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tr-TR" b="1" dirty="0">
              <a:solidFill>
                <a:srgbClr val="FFFFFF"/>
              </a:solidFill>
              <a:latin typeface="Myriad Pro"/>
              <a:ea typeface="+mn-ea"/>
              <a:cs typeface="Arial"/>
            </a:rPr>
            <a:t>Sürekli ekonomik etki analizi modellemesi: </a:t>
          </a:r>
          <a:r>
            <a:rPr lang="tr-TR" dirty="0">
              <a:solidFill>
                <a:srgbClr val="FFFFFF"/>
              </a:solidFill>
              <a:latin typeface="Myriad Pro"/>
              <a:ea typeface="+mn-ea"/>
              <a:cs typeface="Arial"/>
            </a:rPr>
            <a:t>ETS ile oluşacak etkilerin </a:t>
          </a:r>
          <a:r>
            <a:rPr lang="tr-TR" dirty="0" err="1">
              <a:solidFill>
                <a:srgbClr val="FFFFFF"/>
              </a:solidFill>
              <a:latin typeface="Myriad Pro"/>
              <a:ea typeface="+mn-ea"/>
              <a:cs typeface="Arial"/>
            </a:rPr>
            <a:t>sektörel</a:t>
          </a:r>
          <a:r>
            <a:rPr lang="tr-TR" dirty="0">
              <a:solidFill>
                <a:srgbClr val="FFFFFF"/>
              </a:solidFill>
              <a:latin typeface="Myriad Pro"/>
              <a:ea typeface="+mn-ea"/>
              <a:cs typeface="Arial"/>
            </a:rPr>
            <a:t> bazda değerlendirilmesine ve buna göre politika güncellemelerinin yapılması </a:t>
          </a:r>
        </a:p>
      </dgm:t>
    </dgm:pt>
    <dgm:pt modelId="{CF6A4C44-37C1-40F5-B652-F41B1797F0E5}" type="parTrans" cxnId="{9614A1C6-8141-48AB-A2FE-D71F182F2C33}">
      <dgm:prSet/>
      <dgm:spPr/>
      <dgm:t>
        <a:bodyPr/>
        <a:lstStyle/>
        <a:p>
          <a:endParaRPr lang="tr-TR"/>
        </a:p>
      </dgm:t>
    </dgm:pt>
    <dgm:pt modelId="{E217BCC9-96B3-45B0-B7C1-F9645978B45E}" type="sibTrans" cxnId="{9614A1C6-8141-48AB-A2FE-D71F182F2C33}">
      <dgm:prSet/>
      <dgm:spPr/>
      <dgm:t>
        <a:bodyPr/>
        <a:lstStyle/>
        <a:p>
          <a:endParaRPr lang="tr-TR"/>
        </a:p>
      </dgm:t>
    </dgm:pt>
    <dgm:pt modelId="{0A66A272-BCD2-4760-965B-C95E2DD0D347}">
      <dgm:prSet/>
      <dgm:spPr>
        <a:xfrm>
          <a:off x="7388007" y="2412"/>
          <a:ext cx="3070664" cy="1842398"/>
        </a:xfrm>
        <a:prstGeom prst="rect">
          <a:avLst/>
        </a:prstGeom>
        <a:solidFill>
          <a:srgbClr val="9BBB59">
            <a:hueOff val="4500106"/>
            <a:satOff val="-6752"/>
            <a:lumOff val="-1098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tr-TR" b="1">
              <a:solidFill>
                <a:srgbClr val="FFFFFF"/>
              </a:solidFill>
              <a:latin typeface="Myriad Pro"/>
              <a:ea typeface="+mn-ea"/>
              <a:cs typeface="Arial"/>
            </a:rPr>
            <a:t>Sosyo-ekonomik etki çalışmaları: </a:t>
          </a:r>
          <a:r>
            <a:rPr lang="tr-TR">
              <a:solidFill>
                <a:srgbClr val="FFFFFF"/>
              </a:solidFill>
              <a:latin typeface="Myriad Pro"/>
              <a:ea typeface="+mn-ea"/>
              <a:cs typeface="Arial"/>
            </a:rPr>
            <a:t>Adil geçiş politikalarına ilişkin altyapı</a:t>
          </a:r>
        </a:p>
      </dgm:t>
    </dgm:pt>
    <dgm:pt modelId="{0A72FA15-AA83-4E61-8EFA-ED90CB498598}" type="parTrans" cxnId="{EF3358C7-DDD8-4A82-8E80-2DC33948B18A}">
      <dgm:prSet/>
      <dgm:spPr/>
      <dgm:t>
        <a:bodyPr/>
        <a:lstStyle/>
        <a:p>
          <a:endParaRPr lang="tr-TR"/>
        </a:p>
      </dgm:t>
    </dgm:pt>
    <dgm:pt modelId="{7DFA73A7-B2DB-4BC8-90D7-7046BC575BD5}" type="sibTrans" cxnId="{EF3358C7-DDD8-4A82-8E80-2DC33948B18A}">
      <dgm:prSet/>
      <dgm:spPr/>
      <dgm:t>
        <a:bodyPr/>
        <a:lstStyle/>
        <a:p>
          <a:endParaRPr lang="tr-TR"/>
        </a:p>
      </dgm:t>
    </dgm:pt>
    <dgm:pt modelId="{B2A656B7-4C5F-45FC-A470-572A78109A61}">
      <dgm:prSet/>
      <dgm:spPr>
        <a:xfrm>
          <a:off x="632546" y="2151877"/>
          <a:ext cx="3070664" cy="1842398"/>
        </a:xfrm>
        <a:prstGeom prst="rect">
          <a:avLst/>
        </a:prstGeom>
        <a:solidFill>
          <a:srgbClr val="9BBB59">
            <a:hueOff val="6750158"/>
            <a:satOff val="-10128"/>
            <a:lumOff val="-1647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tr-TR" b="1">
              <a:solidFill>
                <a:srgbClr val="FFFFFF"/>
              </a:solidFill>
              <a:latin typeface="Myriad Pro"/>
              <a:ea typeface="+mn-ea"/>
              <a:cs typeface="Arial"/>
            </a:rPr>
            <a:t>Kıyas ölçütü çalışmaları: </a:t>
          </a:r>
          <a:r>
            <a:rPr lang="tr-TR">
              <a:solidFill>
                <a:srgbClr val="FFFFFF"/>
              </a:solidFill>
              <a:latin typeface="Myriad Pro"/>
              <a:ea typeface="+mn-ea"/>
              <a:cs typeface="Arial"/>
            </a:rPr>
            <a:t>Ürün bazında emisyon yoğunluğuna göre tahsisatlandırma altyapısı</a:t>
          </a:r>
        </a:p>
      </dgm:t>
    </dgm:pt>
    <dgm:pt modelId="{AF4E1B9E-6FD1-46D9-AE5D-56B94AE89E3F}" type="parTrans" cxnId="{857BB11F-FD9D-4EF2-94DE-EDF21E589256}">
      <dgm:prSet/>
      <dgm:spPr/>
      <dgm:t>
        <a:bodyPr/>
        <a:lstStyle/>
        <a:p>
          <a:endParaRPr lang="tr-TR"/>
        </a:p>
      </dgm:t>
    </dgm:pt>
    <dgm:pt modelId="{9314B208-4E93-4B39-A2B5-DCA0852B33B3}" type="sibTrans" cxnId="{857BB11F-FD9D-4EF2-94DE-EDF21E589256}">
      <dgm:prSet/>
      <dgm:spPr/>
      <dgm:t>
        <a:bodyPr/>
        <a:lstStyle/>
        <a:p>
          <a:endParaRPr lang="tr-TR"/>
        </a:p>
      </dgm:t>
    </dgm:pt>
    <dgm:pt modelId="{2415C9EE-7326-45AA-B83C-E23B3E319A5F}">
      <dgm:prSet/>
      <dgm:spPr>
        <a:xfrm>
          <a:off x="4010276" y="2151877"/>
          <a:ext cx="3070664" cy="1842398"/>
        </a:xfrm>
        <a:prstGeom prst="rect">
          <a:avLst/>
        </a:prstGeom>
        <a:solidFill>
          <a:srgbClr val="9BBB59">
            <a:hueOff val="9000211"/>
            <a:satOff val="-13504"/>
            <a:lumOff val="-2196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tr-TR" b="1">
              <a:solidFill>
                <a:srgbClr val="FFFFFF"/>
              </a:solidFill>
              <a:latin typeface="Myriad Pro"/>
              <a:ea typeface="+mn-ea"/>
              <a:cs typeface="Arial"/>
            </a:rPr>
            <a:t>Kayıt sistemi: </a:t>
          </a:r>
          <a:r>
            <a:rPr lang="tr-TR">
              <a:solidFill>
                <a:srgbClr val="FFFFFF"/>
              </a:solidFill>
              <a:latin typeface="Myriad Pro"/>
              <a:ea typeface="+mn-ea"/>
              <a:cs typeface="Arial"/>
            </a:rPr>
            <a:t>İhtiyaç duyulacak sistem çalışmaları</a:t>
          </a:r>
        </a:p>
      </dgm:t>
    </dgm:pt>
    <dgm:pt modelId="{96AE0601-5558-447B-BA81-05D305CB68EF}" type="parTrans" cxnId="{45500476-3169-4838-8274-4B4300C7C85D}">
      <dgm:prSet/>
      <dgm:spPr/>
      <dgm:t>
        <a:bodyPr/>
        <a:lstStyle/>
        <a:p>
          <a:endParaRPr lang="tr-TR"/>
        </a:p>
      </dgm:t>
    </dgm:pt>
    <dgm:pt modelId="{F0081B06-5A42-4FF4-8720-0A324FC5F8FD}" type="sibTrans" cxnId="{45500476-3169-4838-8274-4B4300C7C85D}">
      <dgm:prSet/>
      <dgm:spPr/>
      <dgm:t>
        <a:bodyPr/>
        <a:lstStyle/>
        <a:p>
          <a:endParaRPr lang="tr-TR"/>
        </a:p>
      </dgm:t>
    </dgm:pt>
    <dgm:pt modelId="{AEC1043A-85DF-42CD-8573-D503DA147B3F}">
      <dgm:prSet/>
      <dgm:spPr>
        <a:xfrm>
          <a:off x="7388007" y="2151877"/>
          <a:ext cx="3070664" cy="1842398"/>
        </a:xfrm>
        <a:prstGeom prst="rect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tr-TR" b="1">
              <a:solidFill>
                <a:srgbClr val="FFFFFF"/>
              </a:solidFill>
              <a:latin typeface="Myriad Pro"/>
              <a:ea typeface="+mn-ea"/>
              <a:cs typeface="Arial"/>
            </a:rPr>
            <a:t>İkincil mevzuat: </a:t>
          </a:r>
          <a:r>
            <a:rPr lang="tr-TR">
              <a:solidFill>
                <a:srgbClr val="FFFFFF"/>
              </a:solidFill>
              <a:latin typeface="Myriad Pro"/>
              <a:ea typeface="+mn-ea"/>
              <a:cs typeface="Arial"/>
            </a:rPr>
            <a:t>Uygulama usul ve esasları ikincil mevzuatla belirlenecektir</a:t>
          </a:r>
        </a:p>
      </dgm:t>
    </dgm:pt>
    <dgm:pt modelId="{1BCE822C-52C7-4E7D-BEA6-968E1A5867A0}" type="parTrans" cxnId="{EA0E7C11-F4C4-4DBF-B5E5-2B526D735841}">
      <dgm:prSet/>
      <dgm:spPr/>
      <dgm:t>
        <a:bodyPr/>
        <a:lstStyle/>
        <a:p>
          <a:endParaRPr lang="tr-TR"/>
        </a:p>
      </dgm:t>
    </dgm:pt>
    <dgm:pt modelId="{876D9273-EA99-4904-A9B6-58910B186C8B}" type="sibTrans" cxnId="{EA0E7C11-F4C4-4DBF-B5E5-2B526D735841}">
      <dgm:prSet/>
      <dgm:spPr/>
      <dgm:t>
        <a:bodyPr/>
        <a:lstStyle/>
        <a:p>
          <a:endParaRPr lang="tr-TR"/>
        </a:p>
      </dgm:t>
    </dgm:pt>
    <dgm:pt modelId="{1F7B133D-D0A6-451C-A298-AE8B6218E63A}" type="pres">
      <dgm:prSet presAssocID="{C685A431-F34D-4A2F-8224-C2D9A6AB96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C36D878-3B52-4F00-AE4F-2D7F5A59DD29}" type="pres">
      <dgm:prSet presAssocID="{B96ED257-D0B8-48FB-A07C-2D7BA6A7FAB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88F074-23DC-4A4C-9483-1871AB829140}" type="pres">
      <dgm:prSet presAssocID="{95FC6514-DE0D-4850-A648-51C673A643BC}" presName="sibTrans" presStyleCnt="0"/>
      <dgm:spPr/>
    </dgm:pt>
    <dgm:pt modelId="{8D6A513F-BCEC-4654-8334-607536BC20AC}" type="pres">
      <dgm:prSet presAssocID="{B943473A-0B75-4529-99D7-298DF707DB9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ECC855D-5A97-4757-A4F5-9E03C2675E66}" type="pres">
      <dgm:prSet presAssocID="{E217BCC9-96B3-45B0-B7C1-F9645978B45E}" presName="sibTrans" presStyleCnt="0"/>
      <dgm:spPr/>
    </dgm:pt>
    <dgm:pt modelId="{35C7396D-09C2-47D0-A346-D1CA7506A68B}" type="pres">
      <dgm:prSet presAssocID="{0A66A272-BCD2-4760-965B-C95E2DD0D34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80492A4-00BC-4631-8C74-4936D4FCEB95}" type="pres">
      <dgm:prSet presAssocID="{7DFA73A7-B2DB-4BC8-90D7-7046BC575BD5}" presName="sibTrans" presStyleCnt="0"/>
      <dgm:spPr/>
    </dgm:pt>
    <dgm:pt modelId="{1ED15EEA-E05A-4ACB-8B88-B59F3B1A7FA4}" type="pres">
      <dgm:prSet presAssocID="{B2A656B7-4C5F-45FC-A470-572A78109A6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057BDA-F9A2-4ECE-8481-6FE57AE9482B}" type="pres">
      <dgm:prSet presAssocID="{9314B208-4E93-4B39-A2B5-DCA0852B33B3}" presName="sibTrans" presStyleCnt="0"/>
      <dgm:spPr/>
    </dgm:pt>
    <dgm:pt modelId="{D7E1F48F-A4AF-48A2-A1CA-FFA67D9DD3E6}" type="pres">
      <dgm:prSet presAssocID="{2415C9EE-7326-45AA-B83C-E23B3E319A5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D2831F2-7990-4C2E-A1BE-3AF73560B4BC}" type="pres">
      <dgm:prSet presAssocID="{F0081B06-5A42-4FF4-8720-0A324FC5F8FD}" presName="sibTrans" presStyleCnt="0"/>
      <dgm:spPr/>
    </dgm:pt>
    <dgm:pt modelId="{79A111FC-0818-4BB9-93CB-50013B4BC067}" type="pres">
      <dgm:prSet presAssocID="{AEC1043A-85DF-42CD-8573-D503DA147B3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614A1C6-8141-48AB-A2FE-D71F182F2C33}" srcId="{C685A431-F34D-4A2F-8224-C2D9A6AB96C5}" destId="{B943473A-0B75-4529-99D7-298DF707DB92}" srcOrd="1" destOrd="0" parTransId="{CF6A4C44-37C1-40F5-B652-F41B1797F0E5}" sibTransId="{E217BCC9-96B3-45B0-B7C1-F9645978B45E}"/>
    <dgm:cxn modelId="{45500476-3169-4838-8274-4B4300C7C85D}" srcId="{C685A431-F34D-4A2F-8224-C2D9A6AB96C5}" destId="{2415C9EE-7326-45AA-B83C-E23B3E319A5F}" srcOrd="4" destOrd="0" parTransId="{96AE0601-5558-447B-BA81-05D305CB68EF}" sibTransId="{F0081B06-5A42-4FF4-8720-0A324FC5F8FD}"/>
    <dgm:cxn modelId="{857BB11F-FD9D-4EF2-94DE-EDF21E589256}" srcId="{C685A431-F34D-4A2F-8224-C2D9A6AB96C5}" destId="{B2A656B7-4C5F-45FC-A470-572A78109A61}" srcOrd="3" destOrd="0" parTransId="{AF4E1B9E-6FD1-46D9-AE5D-56B94AE89E3F}" sibTransId="{9314B208-4E93-4B39-A2B5-DCA0852B33B3}"/>
    <dgm:cxn modelId="{DC0D5BBA-CAD3-4623-963D-DBECAAA12B78}" type="presOf" srcId="{0A66A272-BCD2-4760-965B-C95E2DD0D347}" destId="{35C7396D-09C2-47D0-A346-D1CA7506A68B}" srcOrd="0" destOrd="0" presId="urn:microsoft.com/office/officeart/2005/8/layout/default"/>
    <dgm:cxn modelId="{EA0E7C11-F4C4-4DBF-B5E5-2B526D735841}" srcId="{C685A431-F34D-4A2F-8224-C2D9A6AB96C5}" destId="{AEC1043A-85DF-42CD-8573-D503DA147B3F}" srcOrd="5" destOrd="0" parTransId="{1BCE822C-52C7-4E7D-BEA6-968E1A5867A0}" sibTransId="{876D9273-EA99-4904-A9B6-58910B186C8B}"/>
    <dgm:cxn modelId="{396CA721-A99D-47A2-8093-6CC2D5B0C1AB}" type="presOf" srcId="{B943473A-0B75-4529-99D7-298DF707DB92}" destId="{8D6A513F-BCEC-4654-8334-607536BC20AC}" srcOrd="0" destOrd="0" presId="urn:microsoft.com/office/officeart/2005/8/layout/default"/>
    <dgm:cxn modelId="{657F4725-2C7D-4260-84C5-BFDDD48057EF}" type="presOf" srcId="{B2A656B7-4C5F-45FC-A470-572A78109A61}" destId="{1ED15EEA-E05A-4ACB-8B88-B59F3B1A7FA4}" srcOrd="0" destOrd="0" presId="urn:microsoft.com/office/officeart/2005/8/layout/default"/>
    <dgm:cxn modelId="{BE90C09C-02B2-4FFE-B326-B8481DDF7E7D}" type="presOf" srcId="{AEC1043A-85DF-42CD-8573-D503DA147B3F}" destId="{79A111FC-0818-4BB9-93CB-50013B4BC067}" srcOrd="0" destOrd="0" presId="urn:microsoft.com/office/officeart/2005/8/layout/default"/>
    <dgm:cxn modelId="{1663F151-9430-4360-AF8C-7B6FBC888765}" type="presOf" srcId="{C685A431-F34D-4A2F-8224-C2D9A6AB96C5}" destId="{1F7B133D-D0A6-451C-A298-AE8B6218E63A}" srcOrd="0" destOrd="0" presId="urn:microsoft.com/office/officeart/2005/8/layout/default"/>
    <dgm:cxn modelId="{EF3358C7-DDD8-4A82-8E80-2DC33948B18A}" srcId="{C685A431-F34D-4A2F-8224-C2D9A6AB96C5}" destId="{0A66A272-BCD2-4760-965B-C95E2DD0D347}" srcOrd="2" destOrd="0" parTransId="{0A72FA15-AA83-4E61-8EFA-ED90CB498598}" sibTransId="{7DFA73A7-B2DB-4BC8-90D7-7046BC575BD5}"/>
    <dgm:cxn modelId="{5CD665F7-B3FF-4257-8AA4-76708C69D955}" type="presOf" srcId="{B96ED257-D0B8-48FB-A07C-2D7BA6A7FAB8}" destId="{5C36D878-3B52-4F00-AE4F-2D7F5A59DD29}" srcOrd="0" destOrd="0" presId="urn:microsoft.com/office/officeart/2005/8/layout/default"/>
    <dgm:cxn modelId="{F8E2C027-6161-41EA-8CAF-FDB0D3CD92EC}" srcId="{C685A431-F34D-4A2F-8224-C2D9A6AB96C5}" destId="{B96ED257-D0B8-48FB-A07C-2D7BA6A7FAB8}" srcOrd="0" destOrd="0" parTransId="{972F5A9C-38E1-4E16-BEB3-C39AF5C8E284}" sibTransId="{95FC6514-DE0D-4850-A648-51C673A643BC}"/>
    <dgm:cxn modelId="{E1A07CF2-FB2C-4A8F-BF03-FCD93C4777DE}" type="presOf" srcId="{2415C9EE-7326-45AA-B83C-E23B3E319A5F}" destId="{D7E1F48F-A4AF-48A2-A1CA-FFA67D9DD3E6}" srcOrd="0" destOrd="0" presId="urn:microsoft.com/office/officeart/2005/8/layout/default"/>
    <dgm:cxn modelId="{92F4DAF3-3A7E-4DC2-8651-6206D2421AB8}" type="presParOf" srcId="{1F7B133D-D0A6-451C-A298-AE8B6218E63A}" destId="{5C36D878-3B52-4F00-AE4F-2D7F5A59DD29}" srcOrd="0" destOrd="0" presId="urn:microsoft.com/office/officeart/2005/8/layout/default"/>
    <dgm:cxn modelId="{F2C9760F-A423-4BA8-9DF3-B671F6F45AA5}" type="presParOf" srcId="{1F7B133D-D0A6-451C-A298-AE8B6218E63A}" destId="{4C88F074-23DC-4A4C-9483-1871AB829140}" srcOrd="1" destOrd="0" presId="urn:microsoft.com/office/officeart/2005/8/layout/default"/>
    <dgm:cxn modelId="{EF0652F8-D4D4-4CBD-8828-9C039F4D0144}" type="presParOf" srcId="{1F7B133D-D0A6-451C-A298-AE8B6218E63A}" destId="{8D6A513F-BCEC-4654-8334-607536BC20AC}" srcOrd="2" destOrd="0" presId="urn:microsoft.com/office/officeart/2005/8/layout/default"/>
    <dgm:cxn modelId="{CD85C0CD-C841-4A89-8258-96EBFFC4465A}" type="presParOf" srcId="{1F7B133D-D0A6-451C-A298-AE8B6218E63A}" destId="{CECC855D-5A97-4757-A4F5-9E03C2675E66}" srcOrd="3" destOrd="0" presId="urn:microsoft.com/office/officeart/2005/8/layout/default"/>
    <dgm:cxn modelId="{3645BA7E-D9C3-42DC-B30F-75206E133A38}" type="presParOf" srcId="{1F7B133D-D0A6-451C-A298-AE8B6218E63A}" destId="{35C7396D-09C2-47D0-A346-D1CA7506A68B}" srcOrd="4" destOrd="0" presId="urn:microsoft.com/office/officeart/2005/8/layout/default"/>
    <dgm:cxn modelId="{3F93FEEE-42E0-4E6A-A056-5094077C287E}" type="presParOf" srcId="{1F7B133D-D0A6-451C-A298-AE8B6218E63A}" destId="{680492A4-00BC-4631-8C74-4936D4FCEB95}" srcOrd="5" destOrd="0" presId="urn:microsoft.com/office/officeart/2005/8/layout/default"/>
    <dgm:cxn modelId="{925BA7BD-CB7F-48A3-84BE-C4EC58454D2B}" type="presParOf" srcId="{1F7B133D-D0A6-451C-A298-AE8B6218E63A}" destId="{1ED15EEA-E05A-4ACB-8B88-B59F3B1A7FA4}" srcOrd="6" destOrd="0" presId="urn:microsoft.com/office/officeart/2005/8/layout/default"/>
    <dgm:cxn modelId="{F398029B-E7C0-4B08-8AF5-9C220CE5C41A}" type="presParOf" srcId="{1F7B133D-D0A6-451C-A298-AE8B6218E63A}" destId="{B3057BDA-F9A2-4ECE-8481-6FE57AE9482B}" srcOrd="7" destOrd="0" presId="urn:microsoft.com/office/officeart/2005/8/layout/default"/>
    <dgm:cxn modelId="{17D12A33-057C-4187-8C8F-854ADF54D6FB}" type="presParOf" srcId="{1F7B133D-D0A6-451C-A298-AE8B6218E63A}" destId="{D7E1F48F-A4AF-48A2-A1CA-FFA67D9DD3E6}" srcOrd="8" destOrd="0" presId="urn:microsoft.com/office/officeart/2005/8/layout/default"/>
    <dgm:cxn modelId="{531C2879-6298-4280-B0E0-B924DFABBBA0}" type="presParOf" srcId="{1F7B133D-D0A6-451C-A298-AE8B6218E63A}" destId="{7D2831F2-7990-4C2E-A1BE-3AF73560B4BC}" srcOrd="9" destOrd="0" presId="urn:microsoft.com/office/officeart/2005/8/layout/default"/>
    <dgm:cxn modelId="{9CC7E388-F04E-4995-A386-2FC2D030FFCB}" type="presParOf" srcId="{1F7B133D-D0A6-451C-A298-AE8B6218E63A}" destId="{79A111FC-0818-4BB9-93CB-50013B4BC06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3F36A-5817-4039-B554-55770C28848F}">
      <dsp:nvSpPr>
        <dsp:cNvPr id="0" name=""/>
        <dsp:cNvSpPr/>
      </dsp:nvSpPr>
      <dsp:spPr>
        <a:xfrm>
          <a:off x="77054" y="129"/>
          <a:ext cx="3444295" cy="8265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İstikrar mekanizmaları ile aşırı fiyat dalgalanmaları engellenir</a:t>
          </a:r>
          <a:r>
            <a:rPr lang="tr-TR" sz="1500" b="1" kern="1200" dirty="0"/>
            <a:t>. </a:t>
          </a:r>
          <a:endParaRPr lang="en-AU" sz="1500" b="1" kern="1200" dirty="0"/>
        </a:p>
      </dsp:txBody>
      <dsp:txXfrm>
        <a:off x="77054" y="129"/>
        <a:ext cx="3444295" cy="8265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3F36A-5817-4039-B554-55770C28848F}">
      <dsp:nvSpPr>
        <dsp:cNvPr id="0" name=""/>
        <dsp:cNvSpPr/>
      </dsp:nvSpPr>
      <dsp:spPr>
        <a:xfrm>
          <a:off x="192" y="82467"/>
          <a:ext cx="4007797" cy="9617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Esneklik mekanizmaları ile sistem adaptasyonu kolaylaşır, yükümlülükler için alternatifler tesis edilir.</a:t>
          </a:r>
          <a:endParaRPr lang="en-AU" sz="1600" b="1" kern="1200" dirty="0"/>
        </a:p>
      </dsp:txBody>
      <dsp:txXfrm>
        <a:off x="192" y="82467"/>
        <a:ext cx="4007797" cy="9617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6D878-3B52-4F00-AE4F-2D7F5A59DD29}">
      <dsp:nvSpPr>
        <dsp:cNvPr id="0" name=""/>
        <dsp:cNvSpPr/>
      </dsp:nvSpPr>
      <dsp:spPr>
        <a:xfrm>
          <a:off x="0" y="432367"/>
          <a:ext cx="3296435" cy="1977861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>
              <a:solidFill>
                <a:srgbClr val="FFFFFF"/>
              </a:solidFill>
              <a:latin typeface="Myriad Pro"/>
              <a:ea typeface="+mn-ea"/>
              <a:cs typeface="Arial"/>
            </a:rPr>
            <a:t>Emisyon ticaret sistemi tasarım ögelerine ilişkin çerçeve: </a:t>
          </a:r>
          <a:r>
            <a:rPr lang="tr-TR" sz="1900" kern="1200">
              <a:solidFill>
                <a:srgbClr val="FFFFFF"/>
              </a:solidFill>
              <a:latin typeface="Myriad Pro"/>
              <a:ea typeface="+mn-ea"/>
              <a:cs typeface="Arial"/>
            </a:rPr>
            <a:t>Emisyon üst sınırı, kapsam, tahsisat dağıtımı vb.</a:t>
          </a:r>
        </a:p>
      </dsp:txBody>
      <dsp:txXfrm>
        <a:off x="0" y="432367"/>
        <a:ext cx="3296435" cy="1977861"/>
      </dsp:txXfrm>
    </dsp:sp>
    <dsp:sp modelId="{8D6A513F-BCEC-4654-8334-607536BC20AC}">
      <dsp:nvSpPr>
        <dsp:cNvPr id="0" name=""/>
        <dsp:cNvSpPr/>
      </dsp:nvSpPr>
      <dsp:spPr>
        <a:xfrm>
          <a:off x="3626079" y="432367"/>
          <a:ext cx="3296435" cy="1977861"/>
        </a:xfrm>
        <a:prstGeom prst="rect">
          <a:avLst/>
        </a:prstGeom>
        <a:solidFill>
          <a:srgbClr val="9BBB59">
            <a:hueOff val="2250053"/>
            <a:satOff val="-3376"/>
            <a:lumOff val="-549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 dirty="0">
              <a:solidFill>
                <a:srgbClr val="FFFFFF"/>
              </a:solidFill>
              <a:latin typeface="Myriad Pro"/>
              <a:ea typeface="+mn-ea"/>
              <a:cs typeface="Arial"/>
            </a:rPr>
            <a:t>Sürekli ekonomik etki analizi modellemesi: </a:t>
          </a:r>
          <a:r>
            <a:rPr lang="tr-TR" sz="1900" kern="1200" dirty="0">
              <a:solidFill>
                <a:srgbClr val="FFFFFF"/>
              </a:solidFill>
              <a:latin typeface="Myriad Pro"/>
              <a:ea typeface="+mn-ea"/>
              <a:cs typeface="Arial"/>
            </a:rPr>
            <a:t>ETS ile oluşacak etkilerin </a:t>
          </a:r>
          <a:r>
            <a:rPr lang="tr-TR" sz="1900" kern="1200" dirty="0" err="1">
              <a:solidFill>
                <a:srgbClr val="FFFFFF"/>
              </a:solidFill>
              <a:latin typeface="Myriad Pro"/>
              <a:ea typeface="+mn-ea"/>
              <a:cs typeface="Arial"/>
            </a:rPr>
            <a:t>sektörel</a:t>
          </a:r>
          <a:r>
            <a:rPr lang="tr-TR" sz="1900" kern="1200" dirty="0">
              <a:solidFill>
                <a:srgbClr val="FFFFFF"/>
              </a:solidFill>
              <a:latin typeface="Myriad Pro"/>
              <a:ea typeface="+mn-ea"/>
              <a:cs typeface="Arial"/>
            </a:rPr>
            <a:t> bazda değerlendirilmesine ve buna göre politika güncellemelerinin yapılması </a:t>
          </a:r>
        </a:p>
      </dsp:txBody>
      <dsp:txXfrm>
        <a:off x="3626079" y="432367"/>
        <a:ext cx="3296435" cy="1977861"/>
      </dsp:txXfrm>
    </dsp:sp>
    <dsp:sp modelId="{35C7396D-09C2-47D0-A346-D1CA7506A68B}">
      <dsp:nvSpPr>
        <dsp:cNvPr id="0" name=""/>
        <dsp:cNvSpPr/>
      </dsp:nvSpPr>
      <dsp:spPr>
        <a:xfrm>
          <a:off x="7252158" y="432367"/>
          <a:ext cx="3296435" cy="1977861"/>
        </a:xfrm>
        <a:prstGeom prst="rect">
          <a:avLst/>
        </a:prstGeom>
        <a:solidFill>
          <a:srgbClr val="9BBB59">
            <a:hueOff val="4500106"/>
            <a:satOff val="-6752"/>
            <a:lumOff val="-1098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>
              <a:solidFill>
                <a:srgbClr val="FFFFFF"/>
              </a:solidFill>
              <a:latin typeface="Myriad Pro"/>
              <a:ea typeface="+mn-ea"/>
              <a:cs typeface="Arial"/>
            </a:rPr>
            <a:t>Sosyo-ekonomik etki çalışmaları: </a:t>
          </a:r>
          <a:r>
            <a:rPr lang="tr-TR" sz="1900" kern="1200">
              <a:solidFill>
                <a:srgbClr val="FFFFFF"/>
              </a:solidFill>
              <a:latin typeface="Myriad Pro"/>
              <a:ea typeface="+mn-ea"/>
              <a:cs typeface="Arial"/>
            </a:rPr>
            <a:t>Adil geçiş politikalarına ilişkin altyapı</a:t>
          </a:r>
        </a:p>
      </dsp:txBody>
      <dsp:txXfrm>
        <a:off x="7252158" y="432367"/>
        <a:ext cx="3296435" cy="1977861"/>
      </dsp:txXfrm>
    </dsp:sp>
    <dsp:sp modelId="{1ED15EEA-E05A-4ACB-8B88-B59F3B1A7FA4}">
      <dsp:nvSpPr>
        <dsp:cNvPr id="0" name=""/>
        <dsp:cNvSpPr/>
      </dsp:nvSpPr>
      <dsp:spPr>
        <a:xfrm>
          <a:off x="0" y="2739872"/>
          <a:ext cx="3296435" cy="1977861"/>
        </a:xfrm>
        <a:prstGeom prst="rect">
          <a:avLst/>
        </a:prstGeom>
        <a:solidFill>
          <a:srgbClr val="9BBB59">
            <a:hueOff val="6750158"/>
            <a:satOff val="-10128"/>
            <a:lumOff val="-1647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>
              <a:solidFill>
                <a:srgbClr val="FFFFFF"/>
              </a:solidFill>
              <a:latin typeface="Myriad Pro"/>
              <a:ea typeface="+mn-ea"/>
              <a:cs typeface="Arial"/>
            </a:rPr>
            <a:t>Kıyas ölçütü çalışmaları: </a:t>
          </a:r>
          <a:r>
            <a:rPr lang="tr-TR" sz="1900" kern="1200">
              <a:solidFill>
                <a:srgbClr val="FFFFFF"/>
              </a:solidFill>
              <a:latin typeface="Myriad Pro"/>
              <a:ea typeface="+mn-ea"/>
              <a:cs typeface="Arial"/>
            </a:rPr>
            <a:t>Ürün bazında emisyon yoğunluğuna göre tahsisatlandırma altyapısı</a:t>
          </a:r>
        </a:p>
      </dsp:txBody>
      <dsp:txXfrm>
        <a:off x="0" y="2739872"/>
        <a:ext cx="3296435" cy="1977861"/>
      </dsp:txXfrm>
    </dsp:sp>
    <dsp:sp modelId="{D7E1F48F-A4AF-48A2-A1CA-FFA67D9DD3E6}">
      <dsp:nvSpPr>
        <dsp:cNvPr id="0" name=""/>
        <dsp:cNvSpPr/>
      </dsp:nvSpPr>
      <dsp:spPr>
        <a:xfrm>
          <a:off x="3626079" y="2739872"/>
          <a:ext cx="3296435" cy="1977861"/>
        </a:xfrm>
        <a:prstGeom prst="rect">
          <a:avLst/>
        </a:prstGeom>
        <a:solidFill>
          <a:srgbClr val="9BBB59">
            <a:hueOff val="9000211"/>
            <a:satOff val="-13504"/>
            <a:lumOff val="-2196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>
              <a:solidFill>
                <a:srgbClr val="FFFFFF"/>
              </a:solidFill>
              <a:latin typeface="Myriad Pro"/>
              <a:ea typeface="+mn-ea"/>
              <a:cs typeface="Arial"/>
            </a:rPr>
            <a:t>Kayıt sistemi: </a:t>
          </a:r>
          <a:r>
            <a:rPr lang="tr-TR" sz="1900" kern="1200">
              <a:solidFill>
                <a:srgbClr val="FFFFFF"/>
              </a:solidFill>
              <a:latin typeface="Myriad Pro"/>
              <a:ea typeface="+mn-ea"/>
              <a:cs typeface="Arial"/>
            </a:rPr>
            <a:t>İhtiyaç duyulacak sistem çalışmaları</a:t>
          </a:r>
        </a:p>
      </dsp:txBody>
      <dsp:txXfrm>
        <a:off x="3626079" y="2739872"/>
        <a:ext cx="3296435" cy="1977861"/>
      </dsp:txXfrm>
    </dsp:sp>
    <dsp:sp modelId="{79A111FC-0818-4BB9-93CB-50013B4BC067}">
      <dsp:nvSpPr>
        <dsp:cNvPr id="0" name=""/>
        <dsp:cNvSpPr/>
      </dsp:nvSpPr>
      <dsp:spPr>
        <a:xfrm>
          <a:off x="7252158" y="2739872"/>
          <a:ext cx="3296435" cy="1977861"/>
        </a:xfrm>
        <a:prstGeom prst="rect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>
              <a:solidFill>
                <a:srgbClr val="FFFFFF"/>
              </a:solidFill>
              <a:latin typeface="Myriad Pro"/>
              <a:ea typeface="+mn-ea"/>
              <a:cs typeface="Arial"/>
            </a:rPr>
            <a:t>İkincil mevzuat: </a:t>
          </a:r>
          <a:r>
            <a:rPr lang="tr-TR" sz="1900" kern="1200">
              <a:solidFill>
                <a:srgbClr val="FFFFFF"/>
              </a:solidFill>
              <a:latin typeface="Myriad Pro"/>
              <a:ea typeface="+mn-ea"/>
              <a:cs typeface="Arial"/>
            </a:rPr>
            <a:t>Uygulama usul ve esasları ikincil mevzuatla belirlenecektir</a:t>
          </a:r>
        </a:p>
      </dsp:txBody>
      <dsp:txXfrm>
        <a:off x="7252158" y="2739872"/>
        <a:ext cx="3296435" cy="1977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66C88A3-313E-4B31-B95A-B33D4C3AE125}" type="datetimeFigureOut">
              <a:rPr lang="tr-TR"/>
              <a:t>6.06.2024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tr-TR"/>
              <a:t>Asıl metin stillerini düzenle</a:t>
            </a:r>
            <a:endParaRPr/>
          </a:p>
          <a:p>
            <a:pPr lvl="1">
              <a:defRPr/>
            </a:pPr>
            <a:r>
              <a:rPr lang="tr-TR"/>
              <a:t>İkinci düzey</a:t>
            </a:r>
            <a:endParaRPr/>
          </a:p>
          <a:p>
            <a:pPr lvl="2">
              <a:defRPr/>
            </a:pPr>
            <a:r>
              <a:rPr lang="tr-TR"/>
              <a:t>Üçüncü düzey</a:t>
            </a:r>
            <a:endParaRPr/>
          </a:p>
          <a:p>
            <a:pPr lvl="3">
              <a:defRPr/>
            </a:pPr>
            <a:r>
              <a:rPr lang="tr-TR"/>
              <a:t>Dördüncü düzey</a:t>
            </a:r>
            <a:endParaRPr/>
          </a:p>
          <a:p>
            <a:pPr lvl="4">
              <a:defRPr/>
            </a:pPr>
            <a:r>
              <a:rPr lang="tr-TR"/>
              <a:t>Beşinci düzey</a:t>
            </a:r>
            <a:endParaRPr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C050FA0-CB55-4021-A053-C96041EB0B94}" type="slidenum">
              <a:rPr lang="tr-TR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50FA0-CB55-4021-A053-C96041EB0B94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8866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50FA0-CB55-4021-A053-C96041EB0B94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5534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050FA0-CB55-4021-A053-C96041EB0B94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1154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50FA0-CB55-4021-A053-C96041EB0B94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8723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050FA0-CB55-4021-A053-C96041EB0B94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2571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tr-TR" dirty="0"/>
          </a:p>
          <a:p>
            <a:pPr algn="just"/>
            <a:endParaRPr lang="tr-TR" dirty="0"/>
          </a:p>
          <a:p>
            <a:pPr algn="just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AA122D-8F83-46BC-ACB0-390E6E4BCE5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824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CEFAA-0141-4F79-AE3D-FB6135982DA2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7470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CEFAA-0141-4F79-AE3D-FB6135982DA2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7483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50FA0-CB55-4021-A053-C96041EB0B94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3046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050FA0-CB55-4021-A053-C96041EB0B94}" type="slidenum">
              <a:rPr kumimoji="0" lang="tr-TR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0350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algn="just">
              <a:defRPr/>
            </a:pPr>
            <a:endParaRPr lang="tr-TR" sz="1000" dirty="0"/>
          </a:p>
          <a:p>
            <a:pPr algn="just">
              <a:defRPr/>
            </a:pPr>
            <a:endParaRPr lang="tr-TR" sz="1000" dirty="0"/>
          </a:p>
          <a:p>
            <a:pPr algn="just">
              <a:defRPr/>
            </a:pPr>
            <a:endParaRPr lang="tr-TR" sz="1000" dirty="0"/>
          </a:p>
          <a:p>
            <a:pPr algn="just">
              <a:defRPr/>
            </a:pPr>
            <a:endParaRPr lang="tr-TR" sz="1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C050FA0-CB55-4021-A053-C96041EB0B94}" type="slidenum">
              <a:rPr lang="tr-TR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2847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50FA0-CB55-4021-A053-C96041EB0B9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646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C050FA0-CB55-4021-A053-C96041EB0B94}" type="slidenum">
              <a:rPr lang="tr-TR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234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50FA0-CB55-4021-A053-C96041EB0B94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8800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50FA0-CB55-4021-A053-C96041EB0B94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654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  <a:p>
            <a:pPr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3B6A0-6DD1-48ED-AE06-D77E7FDDA2D0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9706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20D46-A7C5-434C-BA14-7CEF950D1F6C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2413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50FA0-CB55-4021-A053-C96041EB0B94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0283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CEFAA-0141-4F79-AE3D-FB6135982DA2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2456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C050FA0-CB55-4021-A053-C96041EB0B94}" type="slidenum">
              <a:rPr lang="tr-TR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458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Özel Düz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hasCustomPrompt="1"/>
          </p:nvPr>
        </p:nvSpPr>
        <p:spPr bwMode="auto">
          <a:xfrm>
            <a:off x="966989" y="506591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Slayt Kapak Başlığı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000-E359-3C74-961F-81FC14AC7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49E28-E87D-E17D-86B8-E66E07B52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CD52F-B87A-854A-F552-FA3D10DD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5A09-CE6A-904F-A8FE-B2C08B511E4C}" type="datetimeFigureOut">
              <a:rPr lang="en-TR" smtClean="0"/>
              <a:t>06/06/2024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904EC-E8C2-0046-7D38-22B070D90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35482-A28F-FC2C-E1AB-DCC38298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10C1-A26A-3245-8051-D88CBFFF3BAD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35344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48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Başlık Slayd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717" y="0"/>
            <a:ext cx="12159087" cy="6838682"/>
          </a:xfrm>
          <a:prstGeom prst="rect">
            <a:avLst/>
          </a:prstGeom>
        </p:spPr>
      </p:pic>
      <p:sp>
        <p:nvSpPr>
          <p:cNvPr id="8" name="Başlık Yer Tutucusu 1"/>
          <p:cNvSpPr>
            <a:spLocks noGrp="1"/>
          </p:cNvSpPr>
          <p:nvPr>
            <p:ph type="title" hasCustomPrompt="1"/>
          </p:nvPr>
        </p:nvSpPr>
        <p:spPr bwMode="auto">
          <a:xfrm>
            <a:off x="1493948" y="167425"/>
            <a:ext cx="9105365" cy="618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/>
            </a:lvl1pPr>
          </a:lstStyle>
          <a:p>
            <a:pPr>
              <a:defRPr/>
            </a:pPr>
            <a:r>
              <a:rPr lang="tr-TR"/>
              <a:t>Başlık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837127" y="953037"/>
            <a:ext cx="10406129" cy="517730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>
              <a:defRPr/>
            </a:pPr>
            <a:r>
              <a:rPr lang="tr-TR"/>
              <a:t>Açıklama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800" b="1" i="0">
                <a:solidFill>
                  <a:srgbClr val="1266A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80"/>
              </a:spcBef>
              <a:defRPr/>
            </a:pPr>
            <a:r>
              <a:rPr spc="-10"/>
              <a:t>International</a:t>
            </a:r>
            <a:r>
              <a:rPr spc="-65"/>
              <a:t> </a:t>
            </a:r>
            <a:r>
              <a:rPr spc="-55"/>
              <a:t>Carbon</a:t>
            </a:r>
            <a:r>
              <a:rPr spc="-35"/>
              <a:t> Action</a:t>
            </a:r>
            <a:r>
              <a:rPr spc="-45"/>
              <a:t> </a:t>
            </a:r>
            <a:r>
              <a:rPr spc="-10"/>
              <a:t>Partnership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80"/>
              </a:spcBef>
              <a:defRPr/>
            </a:pPr>
            <a:r>
              <a:rPr spc="-60"/>
              <a:t>2022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161540">
              <a:lnSpc>
                <a:spcPct val="100000"/>
              </a:lnSpc>
              <a:spcBef>
                <a:spcPts val="80"/>
              </a:spcBef>
              <a:defRPr/>
            </a:pPr>
            <a:fld id="{81D60167-4931-47E6-BA6A-407CBD079E47}" type="slidenum">
              <a:rPr spc="-85"/>
              <a:t>‹#›</a:t>
            </a:fld>
            <a:endParaRPr spc="-85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4459" cy="6881074"/>
          </a:xfrm>
          <a:prstGeom prst="rect">
            <a:avLst/>
          </a:prstGeom>
        </p:spPr>
      </p:pic>
      <p:sp>
        <p:nvSpPr>
          <p:cNvPr id="10" name="Başlık Yer Tutucusu 1"/>
          <p:cNvSpPr>
            <a:spLocks noGrp="1"/>
          </p:cNvSpPr>
          <p:nvPr>
            <p:ph type="title" hasCustomPrompt="1"/>
          </p:nvPr>
        </p:nvSpPr>
        <p:spPr>
          <a:xfrm>
            <a:off x="1493948" y="167425"/>
            <a:ext cx="9105365" cy="61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/>
            </a:lvl1pPr>
          </a:lstStyle>
          <a:p>
            <a:r>
              <a:rPr lang="tr-TR" dirty="0"/>
              <a:t>Başlık</a:t>
            </a:r>
          </a:p>
        </p:txBody>
      </p:sp>
      <p:sp>
        <p:nvSpPr>
          <p:cNvPr id="11" name="Metin Yer Tutucusu 3"/>
          <p:cNvSpPr>
            <a:spLocks noGrp="1"/>
          </p:cNvSpPr>
          <p:nvPr>
            <p:ph type="body" sz="quarter" idx="10" hasCustomPrompt="1"/>
          </p:nvPr>
        </p:nvSpPr>
        <p:spPr>
          <a:xfrm>
            <a:off x="862885" y="953037"/>
            <a:ext cx="10431887" cy="533185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tr-TR" dirty="0"/>
              <a:t>Açıklama</a:t>
            </a:r>
          </a:p>
        </p:txBody>
      </p:sp>
    </p:spTree>
    <p:extLst>
      <p:ext uri="{BB962C8B-B14F-4D97-AF65-F5344CB8AC3E}">
        <p14:creationId xmlns:p14="http://schemas.microsoft.com/office/powerpoint/2010/main" val="350250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B48D8DB8-E8A9-42E5-8529-F39EE07854D6}"/>
              </a:ext>
            </a:extLst>
          </p:cNvPr>
          <p:cNvCxnSpPr>
            <a:cxnSpLocks/>
          </p:cNvCxnSpPr>
          <p:nvPr userDrawn="1"/>
        </p:nvCxnSpPr>
        <p:spPr>
          <a:xfrm>
            <a:off x="550416" y="1003178"/>
            <a:ext cx="111681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sim 8">
            <a:extLst>
              <a:ext uri="{FF2B5EF4-FFF2-40B4-BE49-F238E27FC236}">
                <a16:creationId xmlns:a16="http://schemas.microsoft.com/office/drawing/2014/main" id="{69146CDA-DEBE-4E4C-85D5-03191AA48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0143281" y="6113832"/>
            <a:ext cx="1048266" cy="597075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39AD0474-FC76-41AE-96FB-571145D97A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7216899" y="6113832"/>
            <a:ext cx="1296180" cy="616568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A109D573-A04F-4B7A-8960-D03DFC6487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39000"/>
          </a:blip>
          <a:stretch>
            <a:fillRect/>
          </a:stretch>
        </p:blipFill>
        <p:spPr>
          <a:xfrm>
            <a:off x="3708505" y="6103558"/>
            <a:ext cx="1823744" cy="616568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D4D808DB-A9A5-4714-BFF6-1FF47FC163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47000"/>
          </a:blip>
          <a:stretch>
            <a:fillRect/>
          </a:stretch>
        </p:blipFill>
        <p:spPr>
          <a:xfrm>
            <a:off x="1298375" y="6067574"/>
            <a:ext cx="685094" cy="652552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B1309277-3E83-4BD4-9947-52217A1B494E}"/>
              </a:ext>
            </a:extLst>
          </p:cNvPr>
          <p:cNvSpPr txBox="1"/>
          <p:nvPr userDrawn="1"/>
        </p:nvSpPr>
        <p:spPr>
          <a:xfrm>
            <a:off x="550416" y="1354975"/>
            <a:ext cx="11168108" cy="44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103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hasCustomPrompt="1"/>
          </p:nvPr>
        </p:nvSpPr>
        <p:spPr>
          <a:xfrm>
            <a:off x="966989" y="506591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tr-TR" dirty="0"/>
              <a:t>Slayt Kapak Başlığı</a:t>
            </a:r>
          </a:p>
        </p:txBody>
      </p:sp>
    </p:spTree>
    <p:extLst>
      <p:ext uri="{BB962C8B-B14F-4D97-AF65-F5344CB8AC3E}">
        <p14:creationId xmlns:p14="http://schemas.microsoft.com/office/powerpoint/2010/main" val="162598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" y="0"/>
            <a:ext cx="12159087" cy="6838682"/>
          </a:xfrm>
          <a:prstGeom prst="rect">
            <a:avLst/>
          </a:prstGeom>
        </p:spPr>
      </p:pic>
      <p:sp>
        <p:nvSpPr>
          <p:cNvPr id="8" name="Başlık Yer Tutucusu 1"/>
          <p:cNvSpPr>
            <a:spLocks noGrp="1"/>
          </p:cNvSpPr>
          <p:nvPr>
            <p:ph type="title" hasCustomPrompt="1"/>
          </p:nvPr>
        </p:nvSpPr>
        <p:spPr>
          <a:xfrm>
            <a:off x="1493948" y="167425"/>
            <a:ext cx="9105365" cy="61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/>
            </a:lvl1pPr>
          </a:lstStyle>
          <a:p>
            <a:r>
              <a:rPr lang="tr-TR" dirty="0"/>
              <a:t>Başlık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0" hasCustomPrompt="1"/>
          </p:nvPr>
        </p:nvSpPr>
        <p:spPr>
          <a:xfrm>
            <a:off x="837127" y="953037"/>
            <a:ext cx="10406129" cy="517730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tr-TR" dirty="0"/>
              <a:t>Açıklama</a:t>
            </a:r>
          </a:p>
        </p:txBody>
      </p:sp>
    </p:spTree>
    <p:extLst>
      <p:ext uri="{BB962C8B-B14F-4D97-AF65-F5344CB8AC3E}">
        <p14:creationId xmlns:p14="http://schemas.microsoft.com/office/powerpoint/2010/main" val="27469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4459" cy="6881074"/>
          </a:xfrm>
          <a:prstGeom prst="rect">
            <a:avLst/>
          </a:prstGeom>
        </p:spPr>
      </p:pic>
      <p:sp>
        <p:nvSpPr>
          <p:cNvPr id="10" name="Başlık Yer Tutucusu 1"/>
          <p:cNvSpPr>
            <a:spLocks noGrp="1"/>
          </p:cNvSpPr>
          <p:nvPr>
            <p:ph type="title" hasCustomPrompt="1"/>
          </p:nvPr>
        </p:nvSpPr>
        <p:spPr>
          <a:xfrm>
            <a:off x="1493948" y="167425"/>
            <a:ext cx="9105365" cy="61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/>
            </a:lvl1pPr>
          </a:lstStyle>
          <a:p>
            <a:r>
              <a:rPr lang="tr-TR" dirty="0"/>
              <a:t>Başlık</a:t>
            </a:r>
          </a:p>
        </p:txBody>
      </p:sp>
      <p:sp>
        <p:nvSpPr>
          <p:cNvPr id="11" name="Metin Yer Tutucusu 3"/>
          <p:cNvSpPr>
            <a:spLocks noGrp="1"/>
          </p:cNvSpPr>
          <p:nvPr>
            <p:ph type="body" sz="quarter" idx="10" hasCustomPrompt="1"/>
          </p:nvPr>
        </p:nvSpPr>
        <p:spPr>
          <a:xfrm>
            <a:off x="862885" y="953037"/>
            <a:ext cx="10431887" cy="533185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tr-TR" dirty="0"/>
              <a:t>Açıklama</a:t>
            </a:r>
          </a:p>
        </p:txBody>
      </p:sp>
    </p:spTree>
    <p:extLst>
      <p:ext uri="{BB962C8B-B14F-4D97-AF65-F5344CB8AC3E}">
        <p14:creationId xmlns:p14="http://schemas.microsoft.com/office/powerpoint/2010/main" val="273860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0" y="0"/>
            <a:ext cx="11830962" cy="66541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61" r:id="rId6"/>
  </p:sldLayoutIdLst>
  <p:hf hdr="0" ftr="0" dt="0"/>
  <p:txStyles>
    <p:titleStyle>
      <a:lvl1pPr algn="r" defTabSz="914400">
        <a:lnSpc>
          <a:spcPct val="90000"/>
        </a:lnSpc>
        <a:spcBef>
          <a:spcPts val="0"/>
        </a:spcBef>
        <a:buNone/>
        <a:defRPr sz="3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69599" cy="667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1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16.png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407368" y="3440381"/>
            <a:ext cx="12529392" cy="2736304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tr-TR" sz="5400" b="1" dirty="0" smtClean="0"/>
              <a:t> Ulusal Emisyon </a:t>
            </a:r>
            <a:r>
              <a:rPr lang="tr-TR" sz="5400" b="1" dirty="0"/>
              <a:t>Ticaret </a:t>
            </a:r>
            <a:r>
              <a:rPr lang="tr-TR" sz="5400" b="1" dirty="0" smtClean="0"/>
              <a:t>Sistemi</a:t>
            </a:r>
            <a:r>
              <a:rPr lang="tr-TR" sz="5400" b="1" dirty="0"/>
              <a:t/>
            </a:r>
            <a:br>
              <a:rPr lang="tr-TR" sz="5400" b="1" dirty="0"/>
            </a:br>
            <a:r>
              <a:rPr lang="tr-TR" b="1" dirty="0" smtClean="0"/>
              <a:t>                                           </a:t>
            </a:r>
            <a:br>
              <a:rPr lang="tr-TR" b="1" dirty="0" smtClean="0"/>
            </a:br>
            <a:r>
              <a:rPr lang="tr-TR" b="1" dirty="0"/>
              <a:t>	</a:t>
            </a:r>
            <a:r>
              <a:rPr lang="tr-TR" b="1" dirty="0" smtClean="0"/>
              <a:t>		                          </a:t>
            </a:r>
            <a:r>
              <a:rPr lang="tr-TR" sz="2800" b="1" dirty="0" smtClean="0"/>
              <a:t>Hüseyin AYAZ</a:t>
            </a:r>
            <a:br>
              <a:rPr lang="tr-TR" sz="2800" b="1" dirty="0" smtClean="0"/>
            </a:br>
            <a:r>
              <a:rPr lang="tr-TR" sz="2800" b="1" dirty="0" smtClean="0"/>
              <a:t>                                                              İklim Değişikliği Uzmanı</a:t>
            </a:r>
            <a:endParaRPr lang="tr-TR" sz="2800" dirty="0"/>
          </a:p>
        </p:txBody>
      </p:sp>
      <p:sp>
        <p:nvSpPr>
          <p:cNvPr id="3" name="Dikdörtgen 2"/>
          <p:cNvSpPr/>
          <p:nvPr/>
        </p:nvSpPr>
        <p:spPr bwMode="auto">
          <a:xfrm>
            <a:off x="5015880" y="6165304"/>
            <a:ext cx="2478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000" b="1" dirty="0" smtClean="0">
                <a:solidFill>
                  <a:schemeClr val="tx2">
                    <a:lumMod val="75000"/>
                  </a:schemeClr>
                </a:solidFill>
                <a:latin typeface="FenomenSans-Bold"/>
                <a:ea typeface="Arial"/>
                <a:cs typeface="Arial"/>
              </a:rPr>
              <a:t>25-26 Haziran 2024</a:t>
            </a:r>
            <a:endParaRPr lang="tr-TR" sz="2000" b="1" dirty="0">
              <a:solidFill>
                <a:schemeClr val="tx2">
                  <a:lumMod val="75000"/>
                </a:schemeClr>
              </a:solidFill>
              <a:latin typeface="FenomenSans-Bold"/>
              <a:ea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1490552" y="281326"/>
            <a:ext cx="9067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tx2">
                    <a:lumMod val="75000"/>
                  </a:schemeClr>
                </a:solidFill>
              </a:rPr>
              <a:t>Emisyon Ticaret Sisteminde İstikrar ve Esneklik Mekanizmaları</a:t>
            </a:r>
          </a:p>
        </p:txBody>
      </p:sp>
      <p:cxnSp>
        <p:nvCxnSpPr>
          <p:cNvPr id="32" name="Düz Ok Bağlayıcısı 31">
            <a:extLst>
              <a:ext uri="{FF2B5EF4-FFF2-40B4-BE49-F238E27FC236}">
                <a16:creationId xmlns:a16="http://schemas.microsoft.com/office/drawing/2014/main" id="{3C9553C6-907E-CA27-EACF-2496347D2920}"/>
              </a:ext>
            </a:extLst>
          </p:cNvPr>
          <p:cNvCxnSpPr>
            <a:cxnSpLocks/>
          </p:cNvCxnSpPr>
          <p:nvPr/>
        </p:nvCxnSpPr>
        <p:spPr>
          <a:xfrm>
            <a:off x="939971" y="4883626"/>
            <a:ext cx="425613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Düz Ok Bağlayıcısı 32">
            <a:extLst>
              <a:ext uri="{FF2B5EF4-FFF2-40B4-BE49-F238E27FC236}">
                <a16:creationId xmlns:a16="http://schemas.microsoft.com/office/drawing/2014/main" id="{0724ACA3-CAD6-88B1-2625-3C90B551D829}"/>
              </a:ext>
            </a:extLst>
          </p:cNvPr>
          <p:cNvCxnSpPr>
            <a:cxnSpLocks/>
          </p:cNvCxnSpPr>
          <p:nvPr/>
        </p:nvCxnSpPr>
        <p:spPr>
          <a:xfrm flipV="1">
            <a:off x="965544" y="2574180"/>
            <a:ext cx="0" cy="234307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Resim 54">
            <a:extLst>
              <a:ext uri="{FF2B5EF4-FFF2-40B4-BE49-F238E27FC236}">
                <a16:creationId xmlns:a16="http://schemas.microsoft.com/office/drawing/2014/main" id="{103891D0-0CB0-6895-1CFD-787FE70D1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906" y="3469036"/>
            <a:ext cx="3781425" cy="856483"/>
          </a:xfrm>
          <a:prstGeom prst="rect">
            <a:avLst/>
          </a:prstGeom>
        </p:spPr>
      </p:pic>
      <p:cxnSp>
        <p:nvCxnSpPr>
          <p:cNvPr id="57" name="Düz Bağlayıcı 56">
            <a:extLst>
              <a:ext uri="{FF2B5EF4-FFF2-40B4-BE49-F238E27FC236}">
                <a16:creationId xmlns:a16="http://schemas.microsoft.com/office/drawing/2014/main" id="{EF2861B5-41E7-A912-E3A4-A87DDE996968}"/>
              </a:ext>
            </a:extLst>
          </p:cNvPr>
          <p:cNvCxnSpPr>
            <a:cxnSpLocks/>
          </p:cNvCxnSpPr>
          <p:nvPr/>
        </p:nvCxnSpPr>
        <p:spPr>
          <a:xfrm>
            <a:off x="1022693" y="3540162"/>
            <a:ext cx="4091354" cy="0"/>
          </a:xfrm>
          <a:prstGeom prst="line">
            <a:avLst/>
          </a:prstGeom>
          <a:ln w="571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Düz Bağlayıcı 58">
            <a:extLst>
              <a:ext uri="{FF2B5EF4-FFF2-40B4-BE49-F238E27FC236}">
                <a16:creationId xmlns:a16="http://schemas.microsoft.com/office/drawing/2014/main" id="{1EEB4421-18F5-20C7-602B-45C7A25C661B}"/>
              </a:ext>
            </a:extLst>
          </p:cNvPr>
          <p:cNvCxnSpPr>
            <a:cxnSpLocks/>
          </p:cNvCxnSpPr>
          <p:nvPr/>
        </p:nvCxnSpPr>
        <p:spPr>
          <a:xfrm>
            <a:off x="1022693" y="4273734"/>
            <a:ext cx="4091354" cy="0"/>
          </a:xfrm>
          <a:prstGeom prst="line">
            <a:avLst/>
          </a:prstGeom>
          <a:ln w="571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3" name="Metin kutusu 62">
            <a:extLst>
              <a:ext uri="{FF2B5EF4-FFF2-40B4-BE49-F238E27FC236}">
                <a16:creationId xmlns:a16="http://schemas.microsoft.com/office/drawing/2014/main" id="{331D359A-22F6-B87B-E53A-43F1780F7216}"/>
              </a:ext>
            </a:extLst>
          </p:cNvPr>
          <p:cNvSpPr txBox="1"/>
          <p:nvPr/>
        </p:nvSpPr>
        <p:spPr>
          <a:xfrm>
            <a:off x="9783" y="278547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/>
              <a:t>Tahsisat fiyatı </a:t>
            </a:r>
          </a:p>
        </p:txBody>
      </p:sp>
      <p:sp>
        <p:nvSpPr>
          <p:cNvPr id="64" name="Metin kutusu 63">
            <a:extLst>
              <a:ext uri="{FF2B5EF4-FFF2-40B4-BE49-F238E27FC236}">
                <a16:creationId xmlns:a16="http://schemas.microsoft.com/office/drawing/2014/main" id="{50184C0B-6E56-EFFF-E3E8-FA0AABBB9EBF}"/>
              </a:ext>
            </a:extLst>
          </p:cNvPr>
          <p:cNvSpPr txBox="1"/>
          <p:nvPr/>
        </p:nvSpPr>
        <p:spPr>
          <a:xfrm>
            <a:off x="4339809" y="490950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/>
              <a:t>Zaman</a:t>
            </a:r>
            <a:r>
              <a:rPr lang="tr-TR" sz="1200" dirty="0"/>
              <a:t> </a:t>
            </a:r>
          </a:p>
        </p:txBody>
      </p:sp>
      <p:graphicFrame>
        <p:nvGraphicFramePr>
          <p:cNvPr id="66" name="Diyagram 65">
            <a:extLst>
              <a:ext uri="{FF2B5EF4-FFF2-40B4-BE49-F238E27FC236}">
                <a16:creationId xmlns:a16="http://schemas.microsoft.com/office/drawing/2014/main" id="{8C131275-E0EB-3CA8-8F12-BE0901F30CD3}"/>
              </a:ext>
            </a:extLst>
          </p:cNvPr>
          <p:cNvGraphicFramePr/>
          <p:nvPr/>
        </p:nvGraphicFramePr>
        <p:xfrm>
          <a:off x="1189926" y="1467215"/>
          <a:ext cx="3598405" cy="826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7" name="Diyagram 66">
            <a:extLst>
              <a:ext uri="{FF2B5EF4-FFF2-40B4-BE49-F238E27FC236}">
                <a16:creationId xmlns:a16="http://schemas.microsoft.com/office/drawing/2014/main" id="{4C7DB623-9B83-FD69-1331-F1450DD6C54C}"/>
              </a:ext>
            </a:extLst>
          </p:cNvPr>
          <p:cNvGraphicFramePr/>
          <p:nvPr/>
        </p:nvGraphicFramePr>
        <p:xfrm>
          <a:off x="7250162" y="1371600"/>
          <a:ext cx="4008183" cy="112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81" name="Resim 80">
            <a:extLst>
              <a:ext uri="{FF2B5EF4-FFF2-40B4-BE49-F238E27FC236}">
                <a16:creationId xmlns:a16="http://schemas.microsoft.com/office/drawing/2014/main" id="{F7779BED-F961-82B0-E083-D83FDC3816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45091" y="2786534"/>
            <a:ext cx="2235433" cy="1536321"/>
          </a:xfrm>
          <a:prstGeom prst="rect">
            <a:avLst/>
          </a:prstGeom>
        </p:spPr>
      </p:pic>
      <p:sp>
        <p:nvSpPr>
          <p:cNvPr id="82" name="Metin kutusu 81">
            <a:extLst>
              <a:ext uri="{FF2B5EF4-FFF2-40B4-BE49-F238E27FC236}">
                <a16:creationId xmlns:a16="http://schemas.microsoft.com/office/drawing/2014/main" id="{CF081B6C-4B6D-455B-8A82-C1227E13C68B}"/>
              </a:ext>
            </a:extLst>
          </p:cNvPr>
          <p:cNvSpPr txBox="1"/>
          <p:nvPr/>
        </p:nvSpPr>
        <p:spPr>
          <a:xfrm>
            <a:off x="6987453" y="4374405"/>
            <a:ext cx="1350703" cy="2923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300" b="1" dirty="0"/>
              <a:t>Yükümlülük</a:t>
            </a:r>
          </a:p>
        </p:txBody>
      </p:sp>
      <p:sp>
        <p:nvSpPr>
          <p:cNvPr id="83" name="Metin kutusu 82">
            <a:extLst>
              <a:ext uri="{FF2B5EF4-FFF2-40B4-BE49-F238E27FC236}">
                <a16:creationId xmlns:a16="http://schemas.microsoft.com/office/drawing/2014/main" id="{499F9050-4B3C-015D-E7D6-F0116D8EE7B9}"/>
              </a:ext>
            </a:extLst>
          </p:cNvPr>
          <p:cNvSpPr txBox="1"/>
          <p:nvPr/>
        </p:nvSpPr>
        <p:spPr>
          <a:xfrm>
            <a:off x="9957233" y="4434740"/>
            <a:ext cx="1301113" cy="276999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/>
              <a:t>Tahsisat</a:t>
            </a:r>
          </a:p>
        </p:txBody>
      </p:sp>
      <p:sp>
        <p:nvSpPr>
          <p:cNvPr id="84" name="Metin kutusu 83">
            <a:extLst>
              <a:ext uri="{FF2B5EF4-FFF2-40B4-BE49-F238E27FC236}">
                <a16:creationId xmlns:a16="http://schemas.microsoft.com/office/drawing/2014/main" id="{E03FB2C2-8029-A0F3-C735-1AC9B59270F0}"/>
              </a:ext>
            </a:extLst>
          </p:cNvPr>
          <p:cNvSpPr txBox="1"/>
          <p:nvPr/>
        </p:nvSpPr>
        <p:spPr>
          <a:xfrm>
            <a:off x="9957233" y="4729529"/>
            <a:ext cx="1301113" cy="276999"/>
          </a:xfrm>
          <a:prstGeom prst="rect">
            <a:avLst/>
          </a:prstGeom>
          <a:solidFill>
            <a:srgbClr val="B5E61D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/>
              <a:t>Denkleştirme</a:t>
            </a:r>
          </a:p>
        </p:txBody>
      </p:sp>
      <p:sp>
        <p:nvSpPr>
          <p:cNvPr id="85" name="Metin kutusu 84">
            <a:extLst>
              <a:ext uri="{FF2B5EF4-FFF2-40B4-BE49-F238E27FC236}">
                <a16:creationId xmlns:a16="http://schemas.microsoft.com/office/drawing/2014/main" id="{386BF343-80F9-0468-EBEE-539C8F8B9052}"/>
              </a:ext>
            </a:extLst>
          </p:cNvPr>
          <p:cNvSpPr txBox="1"/>
          <p:nvPr/>
        </p:nvSpPr>
        <p:spPr>
          <a:xfrm>
            <a:off x="9957233" y="5025420"/>
            <a:ext cx="1301113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/>
              <a:t>Ödünç Alma</a:t>
            </a:r>
          </a:p>
        </p:txBody>
      </p:sp>
      <p:sp>
        <p:nvSpPr>
          <p:cNvPr id="86" name="Ok: Sağ 85">
            <a:extLst>
              <a:ext uri="{FF2B5EF4-FFF2-40B4-BE49-F238E27FC236}">
                <a16:creationId xmlns:a16="http://schemas.microsoft.com/office/drawing/2014/main" id="{ED6B6894-D2E3-1A6A-1C86-748BC6168D36}"/>
              </a:ext>
            </a:extLst>
          </p:cNvPr>
          <p:cNvSpPr/>
          <p:nvPr/>
        </p:nvSpPr>
        <p:spPr>
          <a:xfrm>
            <a:off x="8852911" y="3409693"/>
            <a:ext cx="407793" cy="2578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7" name="Metin kutusu 86">
            <a:extLst>
              <a:ext uri="{FF2B5EF4-FFF2-40B4-BE49-F238E27FC236}">
                <a16:creationId xmlns:a16="http://schemas.microsoft.com/office/drawing/2014/main" id="{E5DB15FB-A444-4528-5F62-4D86B009ECDF}"/>
              </a:ext>
            </a:extLst>
          </p:cNvPr>
          <p:cNvSpPr txBox="1"/>
          <p:nvPr/>
        </p:nvSpPr>
        <p:spPr>
          <a:xfrm>
            <a:off x="6773949" y="2954529"/>
            <a:ext cx="1777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100 ton emisyon için 100 adet tahsisat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96ADAB5-ED10-2513-1CA4-01920938D4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33578" y="2777043"/>
            <a:ext cx="2239749" cy="1536321"/>
          </a:xfrm>
          <a:prstGeom prst="rect">
            <a:avLst/>
          </a:prstGeom>
        </p:spPr>
      </p:pic>
      <p:sp>
        <p:nvSpPr>
          <p:cNvPr id="88" name="Metin kutusu 87">
            <a:extLst>
              <a:ext uri="{FF2B5EF4-FFF2-40B4-BE49-F238E27FC236}">
                <a16:creationId xmlns:a16="http://schemas.microsoft.com/office/drawing/2014/main" id="{5FA228F2-73B4-0AD2-13CD-A1F9737A2429}"/>
              </a:ext>
            </a:extLst>
          </p:cNvPr>
          <p:cNvSpPr txBox="1"/>
          <p:nvPr/>
        </p:nvSpPr>
        <p:spPr>
          <a:xfrm>
            <a:off x="9428720" y="3361072"/>
            <a:ext cx="1777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75</a:t>
            </a:r>
          </a:p>
        </p:txBody>
      </p:sp>
      <p:sp>
        <p:nvSpPr>
          <p:cNvPr id="89" name="Metin kutusu 88">
            <a:extLst>
              <a:ext uri="{FF2B5EF4-FFF2-40B4-BE49-F238E27FC236}">
                <a16:creationId xmlns:a16="http://schemas.microsoft.com/office/drawing/2014/main" id="{5C512DDF-AAC9-722C-236C-CA2EA598496B}"/>
              </a:ext>
            </a:extLst>
          </p:cNvPr>
          <p:cNvSpPr txBox="1"/>
          <p:nvPr/>
        </p:nvSpPr>
        <p:spPr>
          <a:xfrm>
            <a:off x="10475864" y="3253594"/>
            <a:ext cx="1777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20</a:t>
            </a:r>
          </a:p>
        </p:txBody>
      </p:sp>
      <p:sp>
        <p:nvSpPr>
          <p:cNvPr id="90" name="Metin kutusu 89">
            <a:extLst>
              <a:ext uri="{FF2B5EF4-FFF2-40B4-BE49-F238E27FC236}">
                <a16:creationId xmlns:a16="http://schemas.microsoft.com/office/drawing/2014/main" id="{A9E3F726-667A-6E33-2E69-9A411CDF7688}"/>
              </a:ext>
            </a:extLst>
          </p:cNvPr>
          <p:cNvSpPr txBox="1"/>
          <p:nvPr/>
        </p:nvSpPr>
        <p:spPr>
          <a:xfrm>
            <a:off x="10475863" y="3965635"/>
            <a:ext cx="1777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812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/>
          </p:cNvSpPr>
          <p:nvPr/>
        </p:nvSpPr>
        <p:spPr>
          <a:xfrm>
            <a:off x="1493948" y="167425"/>
            <a:ext cx="9105365" cy="618187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b="1" dirty="0">
                <a:latin typeface="+mn-lt"/>
              </a:rPr>
              <a:t>Planlanan Uygulama Takvimi</a:t>
            </a:r>
          </a:p>
        </p:txBody>
      </p:sp>
      <p:sp>
        <p:nvSpPr>
          <p:cNvPr id="3" name="Sağ Ok 2"/>
          <p:cNvSpPr/>
          <p:nvPr/>
        </p:nvSpPr>
        <p:spPr>
          <a:xfrm>
            <a:off x="743109" y="2721685"/>
            <a:ext cx="10746057" cy="199016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9336" y="4246536"/>
            <a:ext cx="2778928" cy="132343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Karbon Piyasası Kurulu tarafından 2025 yılı Ulusal Tahsisat Planı’nın Resmi </a:t>
            </a:r>
            <a:r>
              <a:rPr kumimoji="0" lang="tr-T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Gazete’de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 yayımlanması ile </a:t>
            </a: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Pilot Dönemin Başlaması</a:t>
            </a:r>
          </a:p>
        </p:txBody>
      </p:sp>
      <p:sp>
        <p:nvSpPr>
          <p:cNvPr id="5" name="Oval 4"/>
          <p:cNvSpPr/>
          <p:nvPr/>
        </p:nvSpPr>
        <p:spPr>
          <a:xfrm>
            <a:off x="1043934" y="3603019"/>
            <a:ext cx="435186" cy="435186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0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Metin kutusu 5"/>
          <p:cNvSpPr txBox="1"/>
          <p:nvPr/>
        </p:nvSpPr>
        <p:spPr>
          <a:xfrm>
            <a:off x="417559" y="3243051"/>
            <a:ext cx="1817210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15 Ekim 2024</a:t>
            </a:r>
            <a:endParaRPr kumimoji="0" lang="tr-TR" sz="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26793" y="3611795"/>
            <a:ext cx="435186" cy="435186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0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Metin kutusu 7"/>
          <p:cNvSpPr txBox="1"/>
          <p:nvPr/>
        </p:nvSpPr>
        <p:spPr>
          <a:xfrm>
            <a:off x="5335781" y="3295242"/>
            <a:ext cx="1817210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15 Ekim 2026</a:t>
            </a:r>
            <a:endParaRPr kumimoji="0" lang="tr-TR" sz="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4865932" y="4232568"/>
            <a:ext cx="2756908" cy="184665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Karbon Piyasası Kurulu tarafından 2027 yılı Ulusal Tahsisat Planı’nın Resmi </a:t>
            </a:r>
            <a:r>
              <a:rPr kumimoji="0" lang="tr-T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Gazete’de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 yayımlanması ile </a:t>
            </a: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1. Uygulama Döneminin Başlaması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943734" y="3315746"/>
            <a:ext cx="435186" cy="435186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0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Metin kutusu 10"/>
          <p:cNvSpPr txBox="1"/>
          <p:nvPr/>
        </p:nvSpPr>
        <p:spPr>
          <a:xfrm>
            <a:off x="8217831" y="3773024"/>
            <a:ext cx="1817210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30 Haziran 2035</a:t>
            </a:r>
            <a:endParaRPr kumimoji="0" lang="tr-TR" sz="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7674411" y="1659672"/>
            <a:ext cx="2904049" cy="184665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2034 yılı emisyon raporlarındaki miktar kadar tahsisatın İklim Değişikliği Başkanlığı’na  teslim edilmesi ile </a:t>
            </a: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1. Uygulama Döneminin Sona Ermesi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43934" y="1441582"/>
            <a:ext cx="541804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numCol="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En az 2 yıllık pilot dönem İklim Şurası kararlarında yer almaktadır.</a:t>
            </a:r>
          </a:p>
        </p:txBody>
      </p:sp>
      <p:sp>
        <p:nvSpPr>
          <p:cNvPr id="14" name="Oval 13"/>
          <p:cNvSpPr/>
          <p:nvPr/>
        </p:nvSpPr>
        <p:spPr>
          <a:xfrm>
            <a:off x="4061543" y="3315746"/>
            <a:ext cx="435186" cy="43518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0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Metin kutusu 14"/>
          <p:cNvSpPr txBox="1"/>
          <p:nvPr/>
        </p:nvSpPr>
        <p:spPr>
          <a:xfrm>
            <a:off x="2926821" y="2780023"/>
            <a:ext cx="2778928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AB SKDM Mali Yükümlülüklerinin </a:t>
            </a: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Başlaması</a:t>
            </a: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3380870" y="3773025"/>
            <a:ext cx="1817210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1 Ocak 2026</a:t>
            </a:r>
            <a:endParaRPr kumimoji="0" lang="tr-TR" sz="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cxnSp>
        <p:nvCxnSpPr>
          <p:cNvPr id="17" name="Düz Bağlayıcı 16"/>
          <p:cNvCxnSpPr>
            <a:cxnSpLocks/>
            <a:stCxn id="13" idx="1"/>
            <a:endCxn id="5" idx="2"/>
          </p:cNvCxnSpPr>
          <p:nvPr/>
        </p:nvCxnSpPr>
        <p:spPr>
          <a:xfrm>
            <a:off x="1043934" y="1525708"/>
            <a:ext cx="0" cy="2294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cxnSpLocks/>
            <a:stCxn id="13" idx="3"/>
            <a:endCxn id="7" idx="6"/>
          </p:cNvCxnSpPr>
          <p:nvPr/>
        </p:nvCxnSpPr>
        <p:spPr>
          <a:xfrm>
            <a:off x="6461979" y="1525708"/>
            <a:ext cx="0" cy="2303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etin kutusu 18"/>
          <p:cNvSpPr txBox="1"/>
          <p:nvPr/>
        </p:nvSpPr>
        <p:spPr>
          <a:xfrm>
            <a:off x="1565355" y="1745046"/>
            <a:ext cx="4279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00B050"/>
                </a:solidFill>
              </a:rPr>
              <a:t>Ücretsiz Tahsisat Dağıtımı</a:t>
            </a:r>
          </a:p>
          <a:p>
            <a:pPr algn="ctr"/>
            <a:r>
              <a:rPr lang="tr-TR" dirty="0" smtClean="0">
                <a:solidFill>
                  <a:srgbClr val="00B050"/>
                </a:solidFill>
              </a:rPr>
              <a:t>Normalden Düşük Yaptırımlar</a:t>
            </a:r>
            <a:endParaRPr lang="tr-T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3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Unvan 1"/>
          <p:cNvSpPr txBox="1"/>
          <p:nvPr/>
        </p:nvSpPr>
        <p:spPr bwMode="auto">
          <a:xfrm>
            <a:off x="3121152" y="3969293"/>
            <a:ext cx="9070848" cy="3240360"/>
          </a:xfrm>
          <a:prstGeom prst="rect">
            <a:avLst/>
          </a:prstGeom>
        </p:spPr>
        <p:txBody>
          <a:bodyPr/>
          <a:lstStyle>
            <a:lvl1pPr algn="r" defTabSz="91440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tr-TR" sz="2400" dirty="0" smtClean="0"/>
              <a:t>Yürütülen Çalışmalar </a:t>
            </a:r>
          </a:p>
          <a:p>
            <a:pPr algn="l">
              <a:defRPr/>
            </a:pPr>
            <a:endParaRPr lang="tr-TR" sz="2400" dirty="0"/>
          </a:p>
          <a:p>
            <a:pPr algn="l">
              <a:defRPr/>
            </a:pP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45168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b="1" dirty="0"/>
              <a:t>10 Aşamada ETS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828" y="953037"/>
            <a:ext cx="7474344" cy="52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1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999162" y="1765739"/>
            <a:ext cx="4739486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96" y="1432387"/>
            <a:ext cx="10522608" cy="399322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0" y="5717407"/>
            <a:ext cx="7517019" cy="231668"/>
          </a:xfrm>
          <a:prstGeom prst="rect">
            <a:avLst/>
          </a:prstGeom>
        </p:spPr>
      </p:pic>
      <p:sp>
        <p:nvSpPr>
          <p:cNvPr id="27" name="Unvan 1">
            <a:extLst>
              <a:ext uri="{FF2B5EF4-FFF2-40B4-BE49-F238E27FC236}">
                <a16:creationId xmlns:a16="http://schemas.microsoft.com/office/drawing/2014/main" id="{30CDA228-6D13-4BAE-BAE0-359AE6C59D10}"/>
              </a:ext>
            </a:extLst>
          </p:cNvPr>
          <p:cNvSpPr txBox="1">
            <a:spLocks/>
          </p:cNvSpPr>
          <p:nvPr/>
        </p:nvSpPr>
        <p:spPr>
          <a:xfrm>
            <a:off x="1271464" y="404664"/>
            <a:ext cx="9719389" cy="49032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dirty="0" smtClean="0">
                <a:latin typeface="+mn-lt"/>
                <a:cs typeface="Arial" panose="020B0604020202020204" pitchFamily="34" charset="0"/>
              </a:rPr>
              <a:t>Emisyon </a:t>
            </a:r>
            <a:r>
              <a:rPr lang="tr-TR" sz="2400" dirty="0">
                <a:latin typeface="+mn-lt"/>
                <a:cs typeface="Arial" panose="020B0604020202020204" pitchFamily="34" charset="0"/>
              </a:rPr>
              <a:t>Üst Limiti Belirleme </a:t>
            </a:r>
            <a:r>
              <a:rPr lang="tr-TR" sz="2400" dirty="0" smtClean="0">
                <a:latin typeface="+mn-lt"/>
                <a:cs typeface="Arial" panose="020B0604020202020204" pitchFamily="34" charset="0"/>
              </a:rPr>
              <a:t>Çalışmaları</a:t>
            </a:r>
            <a:endParaRPr lang="tr-TR" sz="2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17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1737C9D-CAAE-6078-CB35-CB707283C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65" y="782425"/>
            <a:ext cx="10457469" cy="2862599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B1A2AC19-F5FE-29CC-3045-E8DD21F69DD1}"/>
              </a:ext>
            </a:extLst>
          </p:cNvPr>
          <p:cNvSpPr/>
          <p:nvPr/>
        </p:nvSpPr>
        <p:spPr>
          <a:xfrm>
            <a:off x="867266" y="1988840"/>
            <a:ext cx="10457470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İKLİM KANUNU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A6746DCE-303C-5F52-C295-C1C9CE21F3A5}"/>
              </a:ext>
            </a:extLst>
          </p:cNvPr>
          <p:cNvSpPr/>
          <p:nvPr/>
        </p:nvSpPr>
        <p:spPr>
          <a:xfrm>
            <a:off x="3755740" y="3846695"/>
            <a:ext cx="4320480" cy="7344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İKLİM DEĞİŞİKLİĞİ İLE MÜCADELEDE YASAL ALTYAPI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BA2707C8-45A3-84AF-EA43-02EA0FBE1967}"/>
              </a:ext>
            </a:extLst>
          </p:cNvPr>
          <p:cNvSpPr/>
          <p:nvPr/>
        </p:nvSpPr>
        <p:spPr>
          <a:xfrm>
            <a:off x="1300899" y="5373279"/>
            <a:ext cx="2366128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Tüm Kurumların Sorumluluklarının Belirlenmesi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BDD7D911-8B04-50B2-0C27-CD8F76606302}"/>
              </a:ext>
            </a:extLst>
          </p:cNvPr>
          <p:cNvSpPr/>
          <p:nvPr/>
        </p:nvSpPr>
        <p:spPr>
          <a:xfrm>
            <a:off x="4615081" y="5373279"/>
            <a:ext cx="2601798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Emisyon Ticaret Sisteminin Düzenlenmesi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304469AC-2686-8F9F-8FDB-ECC2C884E979}"/>
              </a:ext>
            </a:extLst>
          </p:cNvPr>
          <p:cNvSpPr/>
          <p:nvPr/>
        </p:nvSpPr>
        <p:spPr>
          <a:xfrm>
            <a:off x="8076220" y="5373279"/>
            <a:ext cx="2520103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Net Sıfır Emisyon Hedefi Kapsamında Azaltım ve Uyum Hedefleri</a:t>
            </a:r>
          </a:p>
        </p:txBody>
      </p:sp>
      <p:cxnSp>
        <p:nvCxnSpPr>
          <p:cNvPr id="14" name="Bağlayıcı: Dirsek 13">
            <a:extLst>
              <a:ext uri="{FF2B5EF4-FFF2-40B4-BE49-F238E27FC236}">
                <a16:creationId xmlns:a16="http://schemas.microsoft.com/office/drawing/2014/main" id="{7490101C-0F1A-0EE8-3699-4202F88DF69B}"/>
              </a:ext>
            </a:extLst>
          </p:cNvPr>
          <p:cNvCxnSpPr>
            <a:stCxn id="6" idx="2"/>
            <a:endCxn id="9" idx="0"/>
          </p:cNvCxnSpPr>
          <p:nvPr/>
        </p:nvCxnSpPr>
        <p:spPr>
          <a:xfrm rot="5400000">
            <a:off x="3803897" y="3261195"/>
            <a:ext cx="792151" cy="343201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Bağlayıcı: Dirsek 15">
            <a:extLst>
              <a:ext uri="{FF2B5EF4-FFF2-40B4-BE49-F238E27FC236}">
                <a16:creationId xmlns:a16="http://schemas.microsoft.com/office/drawing/2014/main" id="{1473DAEB-1BC9-010B-DAE8-98CDF3EAAC6B}"/>
              </a:ext>
            </a:extLst>
          </p:cNvPr>
          <p:cNvCxnSpPr>
            <a:stCxn id="6" idx="2"/>
            <a:endCxn id="10" idx="0"/>
          </p:cNvCxnSpPr>
          <p:nvPr/>
        </p:nvCxnSpPr>
        <p:spPr>
          <a:xfrm rot="5400000">
            <a:off x="5519905" y="4977203"/>
            <a:ext cx="792151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Bağlayıcı: Dirsek 17">
            <a:extLst>
              <a:ext uri="{FF2B5EF4-FFF2-40B4-BE49-F238E27FC236}">
                <a16:creationId xmlns:a16="http://schemas.microsoft.com/office/drawing/2014/main" id="{9D185D98-69B4-508F-5AF6-744EE6868793}"/>
              </a:ext>
            </a:extLst>
          </p:cNvPr>
          <p:cNvCxnSpPr>
            <a:stCxn id="6" idx="2"/>
            <a:endCxn id="11" idx="0"/>
          </p:cNvCxnSpPr>
          <p:nvPr/>
        </p:nvCxnSpPr>
        <p:spPr>
          <a:xfrm rot="16200000" flipH="1">
            <a:off x="7230051" y="3267057"/>
            <a:ext cx="792151" cy="342029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812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9763C9FE-EA99-31A5-9185-69161D227351}"/>
              </a:ext>
            </a:extLst>
          </p:cNvPr>
          <p:cNvSpPr txBox="1">
            <a:spLocks/>
          </p:cNvSpPr>
          <p:nvPr/>
        </p:nvSpPr>
        <p:spPr>
          <a:xfrm>
            <a:off x="1564849" y="1"/>
            <a:ext cx="6853287" cy="694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b="1" dirty="0">
                <a:latin typeface="+mn-lt"/>
              </a:rPr>
              <a:t>Piyasa Uygulama Ortaklığı</a:t>
            </a:r>
            <a:r>
              <a:rPr lang="en-US" sz="2400" b="1" dirty="0">
                <a:latin typeface="+mn-lt"/>
              </a:rPr>
              <a:t>(PMI) </a:t>
            </a:r>
            <a:endParaRPr lang="tr-TR" sz="2400" b="1" dirty="0">
              <a:latin typeface="+mn-lt"/>
            </a:endParaRPr>
          </a:p>
          <a:p>
            <a:pPr algn="ctr"/>
            <a:r>
              <a:rPr lang="tr-TR" sz="2400" b="1" dirty="0">
                <a:latin typeface="+mn-lt"/>
              </a:rPr>
              <a:t>Türkiye Karbon Piyasası Geliştirme Projesi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7AACB50-19A1-0760-4A58-33D643C37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943" y="97503"/>
            <a:ext cx="1800199" cy="499261"/>
          </a:xfrm>
          <a:prstGeom prst="rect">
            <a:avLst/>
          </a:prstGeom>
        </p:spPr>
      </p:pic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5CAA336B-24B2-F1A5-537C-1EC4F611A74F}"/>
              </a:ext>
            </a:extLst>
          </p:cNvPr>
          <p:cNvGraphicFramePr/>
          <p:nvPr/>
        </p:nvGraphicFramePr>
        <p:xfrm>
          <a:off x="829559" y="1052736"/>
          <a:ext cx="10548594" cy="5150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98688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Unvan 1"/>
          <p:cNvSpPr txBox="1"/>
          <p:nvPr/>
        </p:nvSpPr>
        <p:spPr bwMode="auto">
          <a:xfrm>
            <a:off x="3121152" y="3969293"/>
            <a:ext cx="9070848" cy="3240360"/>
          </a:xfrm>
          <a:prstGeom prst="rect">
            <a:avLst/>
          </a:prstGeom>
        </p:spPr>
        <p:txBody>
          <a:bodyPr/>
          <a:lstStyle>
            <a:lvl1pPr algn="r" defTabSz="91440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tr-TR" sz="2400" dirty="0" smtClean="0"/>
              <a:t>ETS – SKDM İlişkisi </a:t>
            </a:r>
          </a:p>
          <a:p>
            <a:pPr algn="l">
              <a:defRPr/>
            </a:pPr>
            <a:endParaRPr lang="tr-TR" sz="2400" dirty="0"/>
          </a:p>
          <a:p>
            <a:pPr algn="l">
              <a:defRPr/>
            </a:pP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707051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58173" y="819283"/>
            <a:ext cx="4629018" cy="426703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tr-TR" sz="2200" b="1" dirty="0">
                <a:latin typeface="Myriad Pro"/>
                <a:ea typeface="Arial"/>
                <a:cs typeface="Arial"/>
              </a:rPr>
              <a:t>Karbon Kaçağı Riski</a:t>
            </a:r>
            <a:endParaRPr sz="2200" b="1" dirty="0">
              <a:latin typeface="Myriad Pro"/>
              <a:ea typeface="Arial"/>
              <a:cs typeface="Arial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896200" y="819283"/>
            <a:ext cx="4136154" cy="287871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0555" y="3718165"/>
            <a:ext cx="507528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7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algn="ctr">
              <a:defRPr/>
            </a:pPr>
            <a:r>
              <a:rPr lang="tr-TR" sz="2200" b="1" dirty="0">
                <a:latin typeface="Myriad Pro"/>
                <a:ea typeface="Arial"/>
                <a:cs typeface="Arial"/>
              </a:rPr>
              <a:t>SKDM’nin Türkiye Ekonomisine Etkisi</a:t>
            </a:r>
            <a:endParaRPr sz="2200" b="1" dirty="0">
              <a:latin typeface="Myriad Pro"/>
              <a:ea typeface="Arial"/>
              <a:cs typeface="Arial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endParaRPr lang="tr-TR" dirty="0"/>
          </a:p>
          <a:p>
            <a:pPr>
              <a:defRPr/>
            </a:pPr>
            <a:endParaRPr lang="tr-T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95758" y="1961975"/>
            <a:ext cx="6829647" cy="407921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54042" y="1430210"/>
            <a:ext cx="3459567" cy="371348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 bwMode="auto">
          <a:xfrm>
            <a:off x="4727848" y="1165346"/>
            <a:ext cx="6965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/>
              <a:t>SKDM’den en çok etkilenecek sektörlerin sırasıyla demir-çelik ve çimento olacağı tahmin edilmektedir.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377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Unvan 1"/>
          <p:cNvSpPr txBox="1"/>
          <p:nvPr/>
        </p:nvSpPr>
        <p:spPr bwMode="auto">
          <a:xfrm>
            <a:off x="3108972" y="2996952"/>
            <a:ext cx="9070848" cy="3528392"/>
          </a:xfrm>
          <a:prstGeom prst="rect">
            <a:avLst/>
          </a:prstGeom>
        </p:spPr>
        <p:txBody>
          <a:bodyPr/>
          <a:lstStyle>
            <a:lvl1pPr algn="r" defTabSz="91440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spcAft>
                <a:spcPts val="1200"/>
              </a:spcAft>
              <a:buFont typeface="+mj-lt"/>
              <a:buAutoNum type="arabicPeriod"/>
              <a:defRPr/>
            </a:pPr>
            <a:r>
              <a:rPr lang="tr-TR" sz="2400" dirty="0" smtClean="0"/>
              <a:t>Emisyon Ticaret </a:t>
            </a:r>
            <a:r>
              <a:rPr lang="tr-TR" sz="2400" dirty="0"/>
              <a:t>Sistemine İlişkin Genel </a:t>
            </a:r>
            <a:r>
              <a:rPr lang="tr-TR" sz="2400" dirty="0" smtClean="0"/>
              <a:t>Bilgiler</a:t>
            </a:r>
          </a:p>
          <a:p>
            <a:pPr marL="457200" indent="-457200" algn="l">
              <a:spcAft>
                <a:spcPts val="1200"/>
              </a:spcAft>
              <a:buFont typeface="+mj-lt"/>
              <a:buAutoNum type="arabicPeriod"/>
              <a:defRPr/>
            </a:pPr>
            <a:r>
              <a:rPr lang="tr-TR" sz="2400" dirty="0" smtClean="0"/>
              <a:t>Kurgulanan </a:t>
            </a:r>
            <a:r>
              <a:rPr lang="tr-TR" sz="2400" dirty="0"/>
              <a:t>Ulusal Emisyon Ticaret Sisteminin </a:t>
            </a:r>
            <a:r>
              <a:rPr lang="tr-TR" sz="2400" dirty="0" smtClean="0"/>
              <a:t>Özellikleri</a:t>
            </a:r>
          </a:p>
          <a:p>
            <a:pPr marL="457200" indent="-457200" algn="l">
              <a:spcAft>
                <a:spcPts val="1200"/>
              </a:spcAft>
              <a:buFont typeface="+mj-lt"/>
              <a:buAutoNum type="arabicPeriod"/>
              <a:defRPr/>
            </a:pPr>
            <a:r>
              <a:rPr lang="tr-TR" sz="2400" dirty="0"/>
              <a:t>Yürütülen Çalışmalar </a:t>
            </a:r>
            <a:endParaRPr lang="tr-TR" sz="2400" dirty="0" smtClean="0"/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r-TR" sz="1600" dirty="0">
                <a:solidFill>
                  <a:prstClr val="black"/>
                </a:solidFill>
              </a:rPr>
              <a:t>Taslak Tahsisat Dağıtım </a:t>
            </a:r>
            <a:r>
              <a:rPr lang="tr-TR" sz="1600" dirty="0" smtClean="0">
                <a:solidFill>
                  <a:prstClr val="black"/>
                </a:solidFill>
              </a:rPr>
              <a:t>Raporu Çalışmaları</a:t>
            </a:r>
            <a:endParaRPr lang="tr-TR" sz="1600" dirty="0">
              <a:solidFill>
                <a:prstClr val="black"/>
              </a:solidFill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r-TR" sz="1600" dirty="0">
                <a:solidFill>
                  <a:prstClr val="black"/>
                </a:solidFill>
              </a:rPr>
              <a:t>Taslak İklim </a:t>
            </a:r>
            <a:r>
              <a:rPr lang="tr-TR" sz="1600" dirty="0" smtClean="0">
                <a:solidFill>
                  <a:prstClr val="black"/>
                </a:solidFill>
              </a:rPr>
              <a:t>Kanunu Çalışmaları</a:t>
            </a:r>
            <a:endParaRPr lang="tr-TR" sz="1600" dirty="0">
              <a:solidFill>
                <a:prstClr val="black"/>
              </a:solidFill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r-TR" sz="1600" dirty="0">
                <a:solidFill>
                  <a:prstClr val="black"/>
                </a:solidFill>
              </a:rPr>
              <a:t>Piyasa Uygulama Ortaklığı (PMI) </a:t>
            </a:r>
            <a:r>
              <a:rPr lang="tr-TR" sz="1600" dirty="0" smtClean="0">
                <a:solidFill>
                  <a:prstClr val="black"/>
                </a:solidFill>
              </a:rPr>
              <a:t>Projesi Kapsamında Yürütülen Çalışmalar</a:t>
            </a:r>
            <a:endParaRPr lang="tr-TR" sz="2400" dirty="0"/>
          </a:p>
          <a:p>
            <a:pPr marL="457200" indent="-457200" algn="l">
              <a:spcAft>
                <a:spcPts val="1200"/>
              </a:spcAft>
              <a:buFont typeface="+mj-lt"/>
              <a:buAutoNum type="arabicPeriod"/>
              <a:defRPr/>
            </a:pPr>
            <a:r>
              <a:rPr lang="tr-TR" sz="2400" dirty="0" smtClean="0"/>
              <a:t>ETS – SKDM İlişkisi</a:t>
            </a:r>
          </a:p>
          <a:p>
            <a:pPr marL="457200" indent="-457200" algn="l">
              <a:spcAft>
                <a:spcPts val="1200"/>
              </a:spcAft>
              <a:buFont typeface="+mj-lt"/>
              <a:buAutoNum type="arabicPeriod"/>
              <a:defRPr/>
            </a:pPr>
            <a:endParaRPr lang="tr-TR" sz="2400" dirty="0" smtClean="0"/>
          </a:p>
          <a:p>
            <a:pPr marL="457200" indent="-457200" algn="l">
              <a:spcAft>
                <a:spcPts val="1200"/>
              </a:spcAft>
              <a:buFont typeface="+mj-lt"/>
              <a:buAutoNum type="arabicPeriod"/>
              <a:defRPr/>
            </a:pPr>
            <a:endParaRPr lang="tr-TR" sz="2400" dirty="0" smtClean="0"/>
          </a:p>
          <a:p>
            <a:pPr marL="457200" indent="-457200" algn="l">
              <a:buFont typeface="+mj-lt"/>
              <a:buAutoNum type="arabicPeriod"/>
              <a:defRPr/>
            </a:pPr>
            <a:endParaRPr lang="tr-TR" sz="2400" dirty="0"/>
          </a:p>
          <a:p>
            <a:pPr marL="457200" indent="-457200" algn="l">
              <a:buFont typeface="+mj-lt"/>
              <a:buAutoNum type="arabicPeriod"/>
              <a:defRPr/>
            </a:pPr>
            <a:endParaRPr lang="tr-TR" sz="2400" dirty="0"/>
          </a:p>
          <a:p>
            <a:pPr marL="800100" lvl="1" indent="-342900">
              <a:buFont typeface="+mj-lt"/>
              <a:buAutoNum type="arabicPeriod"/>
              <a:defRPr/>
            </a:pPr>
            <a:endParaRPr lang="tr-TR" sz="1600" b="1" dirty="0"/>
          </a:p>
          <a:p>
            <a:pPr lvl="1">
              <a:defRPr/>
            </a:pPr>
            <a:endParaRPr lang="tr-TR" sz="1000" dirty="0"/>
          </a:p>
          <a:p>
            <a:pPr algn="l">
              <a:defRPr/>
            </a:pP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3941564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tr-TR" b="1"/>
              <a:t>SKDM Etki Analizi Çalışması Sonuçları</a:t>
            </a:r>
            <a:endParaRPr/>
          </a:p>
        </p:txBody>
      </p:sp>
      <p:pic>
        <p:nvPicPr>
          <p:cNvPr id="4" name="Resim 3"/>
          <p:cNvPicPr/>
          <p:nvPr/>
        </p:nvPicPr>
        <p:blipFill>
          <a:blip r:embed="rId3"/>
          <a:stretch/>
        </p:blipFill>
        <p:spPr bwMode="auto">
          <a:xfrm>
            <a:off x="1368779" y="1506071"/>
            <a:ext cx="9355702" cy="414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7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4876800" y="3733800"/>
            <a:ext cx="407924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tr-TR" sz="4000" b="1">
                <a:solidFill>
                  <a:srgbClr val="17375E"/>
                </a:solidFill>
                <a:latin typeface="Arial"/>
                <a:cs typeface="Arial"/>
              </a:rPr>
              <a:t>Teşekkürler..</a:t>
            </a:r>
            <a:endParaRPr sz="4000" b="1">
              <a:latin typeface="Arial"/>
              <a:cs typeface="Arial"/>
            </a:endParaRPr>
          </a:p>
        </p:txBody>
      </p:sp>
      <p:sp>
        <p:nvSpPr>
          <p:cNvPr id="3" name="object 2"/>
          <p:cNvSpPr txBox="1"/>
          <p:nvPr/>
        </p:nvSpPr>
        <p:spPr bwMode="auto">
          <a:xfrm>
            <a:off x="4527548" y="6165304"/>
            <a:ext cx="8856984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tr-TR" b="1">
                <a:solidFill>
                  <a:srgbClr val="17375E"/>
                </a:solidFill>
                <a:latin typeface="Arial"/>
                <a:cs typeface="Arial"/>
              </a:rPr>
              <a:t>karbonfiyatlandirma@iklim.gov.tr</a:t>
            </a:r>
            <a:endParaRPr b="1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Unvan 1"/>
          <p:cNvSpPr txBox="1"/>
          <p:nvPr/>
        </p:nvSpPr>
        <p:spPr bwMode="auto">
          <a:xfrm>
            <a:off x="3121152" y="3969293"/>
            <a:ext cx="9070848" cy="3240360"/>
          </a:xfrm>
          <a:prstGeom prst="rect">
            <a:avLst/>
          </a:prstGeom>
        </p:spPr>
        <p:txBody>
          <a:bodyPr/>
          <a:lstStyle>
            <a:lvl1pPr algn="r" defTabSz="91440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tr-TR" sz="2400" dirty="0" smtClean="0"/>
              <a:t>Emisyon </a:t>
            </a:r>
            <a:r>
              <a:rPr lang="tr-TR" sz="2400" dirty="0"/>
              <a:t>Ticaret Sistemine İlişkin Genel </a:t>
            </a:r>
            <a:r>
              <a:rPr lang="tr-TR" sz="2400" dirty="0" smtClean="0"/>
              <a:t>Bilgiler</a:t>
            </a:r>
          </a:p>
          <a:p>
            <a:pPr algn="l">
              <a:defRPr/>
            </a:pPr>
            <a:endParaRPr lang="tr-TR" sz="2400" dirty="0"/>
          </a:p>
          <a:p>
            <a:pPr algn="l">
              <a:defRPr/>
            </a:pP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083012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 bwMode="auto">
          <a:xfrm>
            <a:off x="1490552" y="281326"/>
            <a:ext cx="9067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chemeClr val="tx2">
                    <a:lumMod val="75000"/>
                  </a:schemeClr>
                </a:solidFill>
              </a:rPr>
              <a:t>Dünya’da Emisyon Ticaret Sistemi</a:t>
            </a:r>
            <a:endParaRPr sz="2400" dirty="0"/>
          </a:p>
        </p:txBody>
      </p:sp>
      <p:sp>
        <p:nvSpPr>
          <p:cNvPr id="3" name="Metin Yer Tutucusu 2"/>
          <p:cNvSpPr txBox="1"/>
          <p:nvPr/>
        </p:nvSpPr>
        <p:spPr bwMode="auto">
          <a:xfrm>
            <a:off x="8034904" y="1475128"/>
            <a:ext cx="3355548" cy="757759"/>
          </a:xfrm>
          <a:prstGeom prst="rect">
            <a:avLst/>
          </a:prstGeom>
        </p:spPr>
        <p:txBody>
          <a:bodyPr numCol="1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  <a:defRPr/>
            </a:pPr>
            <a:r>
              <a:rPr lang="tr-TR" sz="1600" b="1" dirty="0">
                <a:solidFill>
                  <a:srgbClr val="92D050"/>
                </a:solidFill>
              </a:rPr>
              <a:t>Oluşan gelir: 74 milyar ABD Doları (2023)</a:t>
            </a:r>
            <a:endParaRPr dirty="0"/>
          </a:p>
          <a:p>
            <a:pPr marL="0" indent="0">
              <a:buFont typeface="Arial"/>
              <a:buNone/>
              <a:defRPr/>
            </a:pPr>
            <a:endParaRPr lang="tr-TR" dirty="0"/>
          </a:p>
        </p:txBody>
      </p:sp>
      <p:sp>
        <p:nvSpPr>
          <p:cNvPr id="4" name="Metin Yer Tutucusu 2"/>
          <p:cNvSpPr txBox="1"/>
          <p:nvPr/>
        </p:nvSpPr>
        <p:spPr bwMode="auto">
          <a:xfrm>
            <a:off x="799935" y="1475128"/>
            <a:ext cx="3422603" cy="446863"/>
          </a:xfrm>
          <a:prstGeom prst="rect">
            <a:avLst/>
          </a:prstGeom>
        </p:spPr>
        <p:txBody>
          <a:bodyPr numCol="1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tr-TR" sz="1600" b="1" dirty="0">
                <a:solidFill>
                  <a:srgbClr val="92D050"/>
                </a:solidFill>
              </a:rPr>
              <a:t>Faal 36 ETS uygulaması</a:t>
            </a:r>
            <a:endParaRPr dirty="0"/>
          </a:p>
          <a:p>
            <a:pPr marL="457200" lvl="1" indent="0">
              <a:buNone/>
              <a:defRPr/>
            </a:pPr>
            <a:endParaRPr lang="tr-TR" sz="1600" b="1" dirty="0"/>
          </a:p>
          <a:p>
            <a:pPr marL="0" indent="0">
              <a:buFont typeface="Arial"/>
              <a:buNone/>
              <a:defRPr/>
            </a:pPr>
            <a:endParaRPr lang="tr-TR" dirty="0"/>
          </a:p>
        </p:txBody>
      </p:sp>
      <p:sp>
        <p:nvSpPr>
          <p:cNvPr id="5" name="Metin Yer Tutucusu 2"/>
          <p:cNvSpPr txBox="1"/>
          <p:nvPr/>
        </p:nvSpPr>
        <p:spPr bwMode="auto">
          <a:xfrm>
            <a:off x="4181419" y="1476533"/>
            <a:ext cx="3467048" cy="930683"/>
          </a:xfrm>
          <a:prstGeom prst="rect">
            <a:avLst/>
          </a:prstGeom>
        </p:spPr>
        <p:txBody>
          <a:bodyPr numCol="1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  <a:defRPr/>
            </a:pPr>
            <a:r>
              <a:rPr lang="tr-TR" sz="1600" b="1" dirty="0">
                <a:solidFill>
                  <a:srgbClr val="92D050"/>
                </a:solidFill>
              </a:rPr>
              <a:t>Kapsam: Küresel Emisyonların 18%’si</a:t>
            </a:r>
            <a:endParaRPr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CBFF9E0-75C5-4AFF-7983-31C1AF979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381" y="2219252"/>
            <a:ext cx="7561238" cy="359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78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 bwMode="auto">
          <a:xfrm>
            <a:off x="2096854" y="281326"/>
            <a:ext cx="8194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chemeClr val="tx2">
                    <a:lumMod val="75000"/>
                  </a:schemeClr>
                </a:solidFill>
              </a:rPr>
              <a:t>Emisyon Ticaret Sistemi Örnekleri</a:t>
            </a:r>
            <a:endParaRPr sz="24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124744"/>
            <a:ext cx="11233248" cy="4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93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920641-3C8B-DF45-A122-62D115B69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0" lang="tr-TR" sz="2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enomenSans-Bold"/>
                <a:ea typeface="+mj-ea"/>
                <a:cs typeface="+mj-cs"/>
              </a:rPr>
              <a:t/>
            </a:r>
            <a:br>
              <a:rPr kumimoji="0" lang="tr-TR" sz="2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enomenSans-Bold"/>
                <a:ea typeface="+mj-ea"/>
                <a:cs typeface="+mj-cs"/>
              </a:rPr>
            </a:br>
            <a:r>
              <a:rPr lang="tr-TR" sz="2600" b="1" dirty="0">
                <a:solidFill>
                  <a:srgbClr val="1F497D">
                    <a:lumMod val="75000"/>
                  </a:srgbClr>
                </a:solidFill>
                <a:latin typeface="FenomenSans-Bold"/>
              </a:rPr>
              <a:t>EMİSYON TİCARETİ VE EMİSYON AZALTIMINDA MALİYET ETKİNLİK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6829CDF-AA1D-A317-EDE1-F70B27A64A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8B9CE52-B677-B547-B2BC-EFCE4E8A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85" y="1022354"/>
            <a:ext cx="5215944" cy="507364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4662D120-FCCC-07B7-1DCE-60281AD07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659" y="1161144"/>
            <a:ext cx="5039112" cy="4934856"/>
          </a:xfrm>
          <a:prstGeom prst="rect">
            <a:avLst/>
          </a:prstGeom>
        </p:spPr>
      </p:pic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1D617AAF-272F-D4D3-1CD3-84114E0CAF51}"/>
              </a:ext>
            </a:extLst>
          </p:cNvPr>
          <p:cNvCxnSpPr>
            <a:cxnSpLocks/>
          </p:cNvCxnSpPr>
          <p:nvPr/>
        </p:nvCxnSpPr>
        <p:spPr>
          <a:xfrm>
            <a:off x="6096000" y="953037"/>
            <a:ext cx="0" cy="53318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DBDCA9DA-622B-47C2-7E06-2680011D5872}"/>
              </a:ext>
            </a:extLst>
          </p:cNvPr>
          <p:cNvCxnSpPr>
            <a:cxnSpLocks/>
            <a:stCxn id="3" idx="0"/>
            <a:endCxn id="3" idx="2"/>
          </p:cNvCxnSpPr>
          <p:nvPr/>
        </p:nvCxnSpPr>
        <p:spPr>
          <a:xfrm>
            <a:off x="6078829" y="953037"/>
            <a:ext cx="0" cy="5331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43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Unvan 1"/>
          <p:cNvSpPr txBox="1"/>
          <p:nvPr/>
        </p:nvSpPr>
        <p:spPr bwMode="auto">
          <a:xfrm>
            <a:off x="3121152" y="3969293"/>
            <a:ext cx="9070848" cy="3240360"/>
          </a:xfrm>
          <a:prstGeom prst="rect">
            <a:avLst/>
          </a:prstGeom>
        </p:spPr>
        <p:txBody>
          <a:bodyPr/>
          <a:lstStyle>
            <a:lvl1pPr algn="r" defTabSz="91440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tr-TR" sz="2400" dirty="0" smtClean="0"/>
              <a:t>Kurgulanan Ulusal Emisyon Ticaret Sisteminin Özellikleri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3264448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D04C740B-1F87-798C-110F-96890A03F5C0}"/>
              </a:ext>
            </a:extLst>
          </p:cNvPr>
          <p:cNvSpPr/>
          <p:nvPr/>
        </p:nvSpPr>
        <p:spPr bwMode="auto">
          <a:xfrm>
            <a:off x="1490552" y="281326"/>
            <a:ext cx="9067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b="1" kern="0" dirty="0">
                <a:solidFill>
                  <a:srgbClr val="1F497D">
                    <a:lumMod val="75000"/>
                  </a:srgbClr>
                </a:solidFill>
                <a:cs typeface="Arial"/>
              </a:rPr>
              <a:t>ULUSAL EMİSYON TİCARET SİSTEMİ </a:t>
            </a:r>
            <a:endParaRPr lang="tr-TR" sz="2400" kern="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272E3B7D-90F5-98A6-72DA-EDA2F31B8515}"/>
              </a:ext>
            </a:extLst>
          </p:cNvPr>
          <p:cNvSpPr/>
          <p:nvPr/>
        </p:nvSpPr>
        <p:spPr bwMode="auto">
          <a:xfrm>
            <a:off x="2639616" y="2066666"/>
            <a:ext cx="6552728" cy="914400"/>
          </a:xfrm>
          <a:prstGeom prst="rect">
            <a:avLst/>
          </a:prstGeom>
          <a:solidFill>
            <a:srgbClr val="4BACC6"/>
          </a:solidFill>
          <a:ln w="12700" cap="flat" cmpd="sng" algn="ctr">
            <a:solidFill>
              <a:srgbClr val="4BACC6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cs typeface="Arial"/>
              </a:rPr>
              <a:t>İRD Sistemimiz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cs typeface="Arial"/>
              </a:rPr>
              <a:t>15 farklı sektörden 750 tesisin emisyonları takip ediliyor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FCED9424-42FF-6D30-4DFA-BB06D32549B1}"/>
              </a:ext>
            </a:extLst>
          </p:cNvPr>
          <p:cNvSpPr/>
          <p:nvPr/>
        </p:nvSpPr>
        <p:spPr bwMode="auto">
          <a:xfrm>
            <a:off x="5231904" y="3200400"/>
            <a:ext cx="1584176" cy="516632"/>
          </a:xfrm>
          <a:prstGeom prst="rect">
            <a:avLst/>
          </a:prstGeom>
          <a:gradFill>
            <a:gsLst>
              <a:gs pos="0">
                <a:srgbClr val="C0504D">
                  <a:lumMod val="110000"/>
                  <a:satMod val="105000"/>
                  <a:tint val="67000"/>
                </a:srgbClr>
              </a:gs>
              <a:gs pos="50000">
                <a:srgbClr val="C0504D">
                  <a:lumMod val="105000"/>
                  <a:satMod val="103000"/>
                  <a:tint val="73000"/>
                </a:srgbClr>
              </a:gs>
              <a:gs pos="100000">
                <a:srgbClr val="C0504D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C0504D"/>
            </a:solidFill>
            <a:prstDash val="solid"/>
            <a:miter lim="800000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cs typeface="Arial"/>
              </a:rPr>
              <a:t>ETS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cs typeface="Arial"/>
              </a:rPr>
              <a:t>133 Tesis</a:t>
            </a:r>
          </a:p>
        </p:txBody>
      </p:sp>
      <p:cxnSp>
        <p:nvCxnSpPr>
          <p:cNvPr id="7" name="Bağlayıcı: Dirsek 6">
            <a:extLst>
              <a:ext uri="{FF2B5EF4-FFF2-40B4-BE49-F238E27FC236}">
                <a16:creationId xmlns:a16="http://schemas.microsoft.com/office/drawing/2014/main" id="{B40DF857-443D-FCE0-4E04-D681CACD9962}"/>
              </a:ext>
            </a:extLst>
          </p:cNvPr>
          <p:cNvCxnSpPr>
            <a:cxnSpLocks/>
            <a:stCxn id="6" idx="1"/>
          </p:cNvCxnSpPr>
          <p:nvPr/>
        </p:nvCxnSpPr>
        <p:spPr bwMode="auto">
          <a:xfrm rot="10800000" flipV="1">
            <a:off x="3416162" y="3458716"/>
            <a:ext cx="1815743" cy="875418"/>
          </a:xfrm>
          <a:prstGeom prst="bentConnector2">
            <a:avLst/>
          </a:prstGeom>
          <a:noFill/>
          <a:ln w="6350" cap="flat" cmpd="sng" algn="ctr">
            <a:solidFill>
              <a:srgbClr val="17365D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" name="Bağlayıcı: Dirsek 7">
            <a:extLst>
              <a:ext uri="{FF2B5EF4-FFF2-40B4-BE49-F238E27FC236}">
                <a16:creationId xmlns:a16="http://schemas.microsoft.com/office/drawing/2014/main" id="{80EA2595-DC7A-8625-8785-99A8934DBC9A}"/>
              </a:ext>
            </a:extLst>
          </p:cNvPr>
          <p:cNvCxnSpPr>
            <a:stCxn id="6" idx="2"/>
          </p:cNvCxnSpPr>
          <p:nvPr/>
        </p:nvCxnSpPr>
        <p:spPr bwMode="auto">
          <a:xfrm rot="5400000">
            <a:off x="5714298" y="4024440"/>
            <a:ext cx="617102" cy="2287"/>
          </a:xfrm>
          <a:prstGeom prst="bentConnector3">
            <a:avLst/>
          </a:prstGeom>
          <a:noFill/>
          <a:ln w="6350" cap="flat" cmpd="sng" algn="ctr">
            <a:solidFill>
              <a:srgbClr val="17365D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" name="Bağlayıcı: Dirsek 8">
            <a:extLst>
              <a:ext uri="{FF2B5EF4-FFF2-40B4-BE49-F238E27FC236}">
                <a16:creationId xmlns:a16="http://schemas.microsoft.com/office/drawing/2014/main" id="{38A6D16E-1DC3-C97F-7CA1-F7CAD703E21B}"/>
              </a:ext>
            </a:extLst>
          </p:cNvPr>
          <p:cNvCxnSpPr>
            <a:cxnSpLocks/>
            <a:stCxn id="6" idx="3"/>
          </p:cNvCxnSpPr>
          <p:nvPr/>
        </p:nvCxnSpPr>
        <p:spPr bwMode="auto">
          <a:xfrm>
            <a:off x="6816080" y="3458716"/>
            <a:ext cx="1885464" cy="875418"/>
          </a:xfrm>
          <a:prstGeom prst="bentConnector2">
            <a:avLst/>
          </a:prstGeom>
          <a:noFill/>
          <a:ln w="6350" cap="flat" cmpd="sng" algn="ctr">
            <a:solidFill>
              <a:srgbClr val="17365D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" name="Metin kutusu 9">
            <a:extLst>
              <a:ext uri="{FF2B5EF4-FFF2-40B4-BE49-F238E27FC236}">
                <a16:creationId xmlns:a16="http://schemas.microsoft.com/office/drawing/2014/main" id="{7C799B90-475F-6513-1CAC-11FE91E47B5E}"/>
              </a:ext>
            </a:extLst>
          </p:cNvPr>
          <p:cNvSpPr txBox="1"/>
          <p:nvPr/>
        </p:nvSpPr>
        <p:spPr bwMode="auto">
          <a:xfrm>
            <a:off x="-456729" y="781037"/>
            <a:ext cx="126487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tr-TR" kern="0" dirty="0">
              <a:solidFill>
                <a:srgbClr val="17365D">
                  <a:lumMod val="50000"/>
                </a:srgbClr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tr-TR" b="1" kern="0" dirty="0">
                <a:solidFill>
                  <a:srgbClr val="1F497D"/>
                </a:solidFill>
                <a:latin typeface="Arial"/>
                <a:cs typeface="Arial"/>
              </a:rPr>
              <a:t>AMAÇ-1: </a:t>
            </a:r>
            <a:r>
              <a:rPr lang="tr-TR" kern="0" dirty="0">
                <a:solidFill>
                  <a:srgbClr val="17365D">
                    <a:lumMod val="50000"/>
                  </a:srgbClr>
                </a:solidFill>
                <a:latin typeface="Arial"/>
                <a:cs typeface="Arial"/>
              </a:rPr>
              <a:t>2053 Net Sıfır Emisyon Hedefine Ulaşmak</a:t>
            </a:r>
          </a:p>
          <a:p>
            <a:pPr algn="ctr">
              <a:defRPr/>
            </a:pPr>
            <a:endParaRPr lang="tr-TR" kern="0" dirty="0">
              <a:solidFill>
                <a:srgbClr val="17365D">
                  <a:lumMod val="50000"/>
                </a:srgbClr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tr-TR" b="1" kern="0" dirty="0">
                <a:solidFill>
                  <a:srgbClr val="1F497D"/>
                </a:solidFill>
                <a:latin typeface="Arial"/>
                <a:cs typeface="Arial"/>
              </a:rPr>
              <a:t>AMAÇ-2: </a:t>
            </a:r>
            <a:r>
              <a:rPr lang="tr-TR" kern="0" dirty="0">
                <a:solidFill>
                  <a:prstClr val="black"/>
                </a:solidFill>
                <a:latin typeface="Arial"/>
                <a:cs typeface="Arial"/>
              </a:rPr>
              <a:t>Sınırda Karbon Düzenleme Mekanizmasına Uyum Sağlamak</a:t>
            </a:r>
          </a:p>
          <a:p>
            <a:pPr>
              <a:defRPr/>
            </a:pPr>
            <a:endParaRPr lang="tr-TR" kern="0" dirty="0">
              <a:solidFill>
                <a:srgbClr val="17365D">
                  <a:lumMod val="50000"/>
                </a:srgbClr>
              </a:solidFill>
              <a:latin typeface="Arial"/>
              <a:cs typeface="Arial"/>
            </a:endParaRPr>
          </a:p>
        </p:txBody>
      </p:sp>
      <p:grpSp>
        <p:nvGrpSpPr>
          <p:cNvPr id="11" name="Diyagram 1">
            <a:extLst>
              <a:ext uri="{FF2B5EF4-FFF2-40B4-BE49-F238E27FC236}">
                <a16:creationId xmlns:a16="http://schemas.microsoft.com/office/drawing/2014/main" id="{75291A37-B165-D7E3-A6C6-A46C1CBBE6F7}"/>
              </a:ext>
            </a:extLst>
          </p:cNvPr>
          <p:cNvGrpSpPr/>
          <p:nvPr/>
        </p:nvGrpSpPr>
        <p:grpSpPr bwMode="auto">
          <a:xfrm>
            <a:off x="2231823" y="4334134"/>
            <a:ext cx="7728353" cy="1421206"/>
            <a:chOff x="1332662" y="259"/>
            <a:chExt cx="7728353" cy="1421206"/>
          </a:xfrm>
        </p:grpSpPr>
        <p:sp>
          <p:nvSpPr>
            <p:cNvPr id="12" name="Dikdörtgen 11">
              <a:extLst>
                <a:ext uri="{FF2B5EF4-FFF2-40B4-BE49-F238E27FC236}">
                  <a16:creationId xmlns:a16="http://schemas.microsoft.com/office/drawing/2014/main" id="{CF751753-24CF-642A-DA1F-7C2E42DC3372}"/>
                </a:ext>
              </a:extLst>
            </p:cNvPr>
            <p:cNvSpPr/>
            <p:nvPr/>
          </p:nvSpPr>
          <p:spPr bwMode="auto">
            <a:xfrm>
              <a:off x="1332662" y="259"/>
              <a:ext cx="2368676" cy="1421206"/>
            </a:xfrm>
            <a:prstGeom prst="rect">
              <a:avLst/>
            </a:pr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marR="0" lvl="0" indent="0" algn="ctr" defTabSz="8445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b="1" kern="0" dirty="0">
                  <a:solidFill>
                    <a:srgbClr val="FFFFFF"/>
                  </a:solidFill>
                  <a:latin typeface="Myriad Pro"/>
                  <a:cs typeface="Arial"/>
                </a:rPr>
                <a:t>Yıllık Emisyon Miktarı</a:t>
              </a:r>
              <a:r>
                <a:rPr kumimoji="0" lang="tr-T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/>
                  <a:cs typeface="Arial"/>
                </a:rPr>
                <a:t> 500.000 </a:t>
              </a:r>
              <a:r>
                <a:rPr lang="tr-TR" b="1" kern="0" dirty="0">
                  <a:solidFill>
                    <a:srgbClr val="FFFFFF"/>
                  </a:solidFill>
                  <a:latin typeface="Myriad Pro"/>
                  <a:cs typeface="Arial"/>
                </a:rPr>
                <a:t>Ton</a:t>
              </a:r>
              <a:r>
                <a:rPr kumimoji="0" lang="tr-T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/>
                  <a:cs typeface="Arial"/>
                </a:rPr>
                <a:t> CO2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cs typeface="Arial"/>
              </a:endParaRPr>
            </a:p>
          </p:txBody>
        </p:sp>
        <p:sp>
          <p:nvSpPr>
            <p:cNvPr id="13" name="Dikdörtgen 12">
              <a:extLst>
                <a:ext uri="{FF2B5EF4-FFF2-40B4-BE49-F238E27FC236}">
                  <a16:creationId xmlns:a16="http://schemas.microsoft.com/office/drawing/2014/main" id="{1732FA63-D5B7-FB06-E6CC-EEA09C4FE8BC}"/>
                </a:ext>
              </a:extLst>
            </p:cNvPr>
            <p:cNvSpPr/>
            <p:nvPr/>
          </p:nvSpPr>
          <p:spPr bwMode="auto">
            <a:xfrm>
              <a:off x="3938206" y="259"/>
              <a:ext cx="2368676" cy="1421206"/>
            </a:xfrm>
            <a:prstGeom prst="rect">
              <a:avLst/>
            </a:prstGeom>
            <a:solidFill>
              <a:srgbClr val="C0504D">
                <a:hueOff val="2340759"/>
                <a:satOff val="-2919"/>
                <a:lumOff val="686"/>
                <a:alphaOff val="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marR="0" lvl="0" indent="0" algn="ctr" defTabSz="8445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900" b="1" kern="0" dirty="0">
                  <a:solidFill>
                    <a:srgbClr val="FFFFFF"/>
                  </a:solidFill>
                  <a:latin typeface="Myriad Pro"/>
                  <a:cs typeface="Arial"/>
                </a:rPr>
                <a:t>Elektrik ve Sanayi Sektörleri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cs typeface="Arial"/>
              </a:endParaRPr>
            </a:p>
          </p:txBody>
        </p:sp>
        <p:sp>
          <p:nvSpPr>
            <p:cNvPr id="14" name="Dikdörtgen 13">
              <a:extLst>
                <a:ext uri="{FF2B5EF4-FFF2-40B4-BE49-F238E27FC236}">
                  <a16:creationId xmlns:a16="http://schemas.microsoft.com/office/drawing/2014/main" id="{180D95C7-0A07-9881-C4FA-522A63EA6E98}"/>
                </a:ext>
              </a:extLst>
            </p:cNvPr>
            <p:cNvSpPr/>
            <p:nvPr/>
          </p:nvSpPr>
          <p:spPr bwMode="auto">
            <a:xfrm>
              <a:off x="6543750" y="259"/>
              <a:ext cx="2517265" cy="1421206"/>
            </a:xfrm>
            <a:prstGeom prst="rect">
              <a:avLst/>
            </a:prstGeom>
            <a:solidFill>
              <a:srgbClr val="C0504D">
                <a:hueOff val="4681519"/>
                <a:satOff val="-5839"/>
                <a:lumOff val="1373"/>
                <a:alphaOff val="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marR="0" lvl="0" indent="0" algn="ctr" defTabSz="8445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/>
                  <a:cs typeface="Arial"/>
                </a:rPr>
                <a:t>%90 </a:t>
              </a:r>
              <a:r>
                <a:rPr kumimoji="0" lang="tr-T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/>
                  <a:cs typeface="Arial"/>
                </a:rPr>
                <a:t>İRD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cs typeface="Arial"/>
              </a:endParaRPr>
            </a:p>
            <a:p>
              <a:pPr marL="0" marR="0" lvl="0" indent="0" algn="ctr" defTabSz="8445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/>
                  <a:cs typeface="Arial"/>
                </a:rPr>
                <a:t>%52 Türkiye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654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 bwMode="auto">
          <a:xfrm>
            <a:off x="1490551" y="281326"/>
            <a:ext cx="9115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Emisyon Ticaret Sisteminin Döngüsü</a:t>
            </a:r>
            <a:endParaRPr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403" y="908720"/>
            <a:ext cx="8809803" cy="536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Özel 2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17365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İDB 1">
      <a:majorFont>
        <a:latin typeface="FenomenSans-Bold"/>
        <a:ea typeface="Arial"/>
        <a:cs typeface="Arial"/>
      </a:majorFont>
      <a:minorFont>
        <a:latin typeface="Myriad Pro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eması">
  <a:themeElements>
    <a:clrScheme name="Özel 2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17365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İDB 1">
      <a:majorFont>
        <a:latin typeface="FenomenSans-Bold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2585</TotalTime>
  <Words>469</Words>
  <Application>Microsoft Office PowerPoint</Application>
  <DocSecurity>0</DocSecurity>
  <PresentationFormat>Geniş ekran</PresentationFormat>
  <Paragraphs>109</Paragraphs>
  <Slides>21</Slides>
  <Notes>20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21</vt:i4>
      </vt:variant>
    </vt:vector>
  </HeadingPairs>
  <TitlesOfParts>
    <vt:vector size="27" baseType="lpstr">
      <vt:lpstr>Arial</vt:lpstr>
      <vt:lpstr>Calibri</vt:lpstr>
      <vt:lpstr>FenomenSans-Bold</vt:lpstr>
      <vt:lpstr>Myriad Pro</vt:lpstr>
      <vt:lpstr>Office Teması</vt:lpstr>
      <vt:lpstr>1_Office Teması</vt:lpstr>
      <vt:lpstr> Ulusal Emisyon Ticaret Sistemi                                                                          Hüseyin AYAZ                                                               İklim Değişikliği Uzmanı</vt:lpstr>
      <vt:lpstr>PowerPoint Sunusu</vt:lpstr>
      <vt:lpstr>PowerPoint Sunusu</vt:lpstr>
      <vt:lpstr>PowerPoint Sunusu</vt:lpstr>
      <vt:lpstr>PowerPoint Sunusu</vt:lpstr>
      <vt:lpstr> EMİSYON TİCARETİ VE EMİSYON AZALTIMINDA MALİYET ETKİNLİK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10 Aşamada ETS </vt:lpstr>
      <vt:lpstr>PowerPoint Sunusu</vt:lpstr>
      <vt:lpstr>PowerPoint Sunusu</vt:lpstr>
      <vt:lpstr>PowerPoint Sunusu</vt:lpstr>
      <vt:lpstr>PowerPoint Sunusu</vt:lpstr>
      <vt:lpstr>Karbon Kaçağı Riski</vt:lpstr>
      <vt:lpstr>SKDM’nin Türkiye Ekonomisine Etkisi</vt:lpstr>
      <vt:lpstr>SKDM Etki Analizi Çalışması Sonuçları</vt:lpstr>
      <vt:lpstr>PowerPoint Sunusu</vt:lpstr>
    </vt:vector>
  </TitlesOfParts>
  <Manager/>
  <Company>NouS/TncTR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subject/>
  <dc:creator>asus</dc:creator>
  <cp:keywords/>
  <dc:description/>
  <cp:lastModifiedBy>Hüseyin Ayaz</cp:lastModifiedBy>
  <cp:revision>398</cp:revision>
  <dcterms:created xsi:type="dcterms:W3CDTF">2023-05-31T06:59:39Z</dcterms:created>
  <dcterms:modified xsi:type="dcterms:W3CDTF">2024-06-06T07:33:06Z</dcterms:modified>
  <cp:category/>
  <dc:identifier/>
  <cp:contentStatus/>
  <dc:language/>
  <cp:version/>
</cp:coreProperties>
</file>