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314" r:id="rId3"/>
    <p:sldId id="339" r:id="rId4"/>
    <p:sldId id="340" r:id="rId5"/>
    <p:sldId id="346" r:id="rId6"/>
    <p:sldId id="345" r:id="rId7"/>
    <p:sldId id="347" r:id="rId8"/>
    <p:sldId id="319" r:id="rId9"/>
    <p:sldId id="261" r:id="rId10"/>
    <p:sldId id="320" r:id="rId11"/>
    <p:sldId id="323" r:id="rId12"/>
    <p:sldId id="324" r:id="rId13"/>
    <p:sldId id="344" r:id="rId14"/>
    <p:sldId id="325" r:id="rId15"/>
    <p:sldId id="343" r:id="rId16"/>
    <p:sldId id="327" r:id="rId17"/>
    <p:sldId id="329" r:id="rId18"/>
    <p:sldId id="332" r:id="rId19"/>
    <p:sldId id="337" r:id="rId20"/>
    <p:sldId id="317" r:id="rId21"/>
    <p:sldId id="341" r:id="rId22"/>
    <p:sldId id="334" r:id="rId23"/>
    <p:sldId id="335" r:id="rId24"/>
    <p:sldId id="286" r:id="rId25"/>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665"/>
    <a:srgbClr val="03F1F7"/>
    <a:srgbClr val="03A1A4"/>
    <a:srgbClr val="0C5298"/>
    <a:srgbClr val="002060"/>
    <a:srgbClr val="03D6DB"/>
    <a:srgbClr val="03B5B9"/>
    <a:srgbClr val="0DF5FB"/>
    <a:srgbClr val="8AB899"/>
    <a:srgbClr val="113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0A402-A89B-4A4E-8E06-7D4DC3515782}" v="1" dt="2023-03-13T06:39:20.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3721" autoAdjust="0"/>
  </p:normalViewPr>
  <p:slideViewPr>
    <p:cSldViewPr snapToGrid="0">
      <p:cViewPr varScale="1">
        <p:scale>
          <a:sx n="108" d="100"/>
          <a:sy n="108" d="100"/>
        </p:scale>
        <p:origin x="7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7222B-174E-4D04-AF96-78676E0ED55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tr-TR"/>
        </a:p>
      </dgm:t>
    </dgm:pt>
    <dgm:pt modelId="{F51F4C82-2F9A-4FB9-A149-9B158FCD94C9}">
      <dgm:prSet phldrT="[Metin]" custT="1"/>
      <dgm:spPr>
        <a:solidFill>
          <a:srgbClr val="083665"/>
        </a:solidFill>
        <a:ln>
          <a:noFill/>
        </a:ln>
      </dgm:spPr>
      <dgm:t>
        <a:bodyPr/>
        <a:lstStyle/>
        <a:p>
          <a:r>
            <a:rPr lang="tr-TR" sz="1800" dirty="0">
              <a:latin typeface="Arial" panose="020B0604020202020204" pitchFamily="34" charset="0"/>
              <a:cs typeface="Arial" panose="020B0604020202020204" pitchFamily="34" charset="0"/>
            </a:rPr>
            <a:t>Yetkili Makam</a:t>
          </a:r>
        </a:p>
      </dgm:t>
    </dgm:pt>
    <dgm:pt modelId="{437AAB4C-B5E3-4371-8D3F-194905AD26A0}" type="parTrans" cxnId="{A46AEBBC-36AC-4E63-A7BD-03322D35D190}">
      <dgm:prSet/>
      <dgm:spPr/>
      <dgm:t>
        <a:bodyPr/>
        <a:lstStyle/>
        <a:p>
          <a:endParaRPr lang="tr-TR"/>
        </a:p>
      </dgm:t>
    </dgm:pt>
    <dgm:pt modelId="{E00FEFAA-2FF9-4AE7-9809-D8FBDD0B962C}" type="sibTrans" cxnId="{A46AEBBC-36AC-4E63-A7BD-03322D35D190}">
      <dgm:prSet/>
      <dgm:spPr/>
      <dgm:t>
        <a:bodyPr/>
        <a:lstStyle/>
        <a:p>
          <a:endParaRPr lang="tr-TR"/>
        </a:p>
      </dgm:t>
    </dgm:pt>
    <dgm:pt modelId="{387A8744-06C2-4D9D-925B-B8205AC96A89}">
      <dgm:prSet custT="1"/>
      <dgm:spPr>
        <a:solidFill>
          <a:srgbClr val="083665"/>
        </a:solidFill>
        <a:ln>
          <a:noFill/>
        </a:ln>
      </dgm:spPr>
      <dgm:t>
        <a:bodyPr/>
        <a:lstStyle/>
        <a:p>
          <a:r>
            <a:rPr lang="tr-TR" sz="1800" dirty="0">
              <a:latin typeface="Arial" panose="020B0604020202020204" pitchFamily="34" charset="0"/>
              <a:cs typeface="Arial" panose="020B0604020202020204" pitchFamily="34" charset="0"/>
            </a:rPr>
            <a:t>Doğrulayıcı Kuruluşlar</a:t>
          </a:r>
          <a:endParaRPr lang="en-US" sz="1800" dirty="0">
            <a:latin typeface="Arial" panose="020B0604020202020204" pitchFamily="34" charset="0"/>
            <a:cs typeface="Arial" panose="020B0604020202020204" pitchFamily="34" charset="0"/>
          </a:endParaRPr>
        </a:p>
      </dgm:t>
    </dgm:pt>
    <dgm:pt modelId="{49EC1C87-E85D-4E0E-AA4D-28804F67A4DA}" type="parTrans" cxnId="{75E9364C-B509-4F5D-BDC3-13026CDB646D}">
      <dgm:prSet/>
      <dgm:spPr/>
      <dgm:t>
        <a:bodyPr/>
        <a:lstStyle/>
        <a:p>
          <a:endParaRPr lang="en-US"/>
        </a:p>
      </dgm:t>
    </dgm:pt>
    <dgm:pt modelId="{53DE6E1D-A241-4E3B-BFE5-23FB65F3CB33}" type="sibTrans" cxnId="{75E9364C-B509-4F5D-BDC3-13026CDB646D}">
      <dgm:prSet/>
      <dgm:spPr>
        <a:solidFill>
          <a:srgbClr val="03F1F7"/>
        </a:solidFill>
      </dgm:spPr>
      <dgm:t>
        <a:bodyPr/>
        <a:lstStyle/>
        <a:p>
          <a:endParaRPr lang="en-US">
            <a:latin typeface="Arial" panose="020B0604020202020204" pitchFamily="34" charset="0"/>
            <a:cs typeface="Arial" panose="020B0604020202020204" pitchFamily="34" charset="0"/>
          </a:endParaRPr>
        </a:p>
      </dgm:t>
    </dgm:pt>
    <dgm:pt modelId="{01A0D399-6692-4622-82BB-2EC65AD82561}">
      <dgm:prSet custT="1"/>
      <dgm:spPr>
        <a:solidFill>
          <a:srgbClr val="083665"/>
        </a:solidFill>
        <a:ln>
          <a:noFill/>
        </a:ln>
      </dgm:spPr>
      <dgm:t>
        <a:bodyPr/>
        <a:lstStyle/>
        <a:p>
          <a:r>
            <a:rPr lang="tr-TR" sz="1800" dirty="0">
              <a:latin typeface="Arial" panose="020B0604020202020204" pitchFamily="34" charset="0"/>
              <a:cs typeface="Arial" panose="020B0604020202020204" pitchFamily="34" charset="0"/>
            </a:rPr>
            <a:t>Tesisler</a:t>
          </a:r>
          <a:endParaRPr lang="en-US" sz="1800" dirty="0">
            <a:latin typeface="Arial" panose="020B0604020202020204" pitchFamily="34" charset="0"/>
            <a:cs typeface="Arial" panose="020B0604020202020204" pitchFamily="34" charset="0"/>
          </a:endParaRPr>
        </a:p>
      </dgm:t>
    </dgm:pt>
    <dgm:pt modelId="{EC00B430-9347-4EA3-B86F-32C94E72E008}" type="parTrans" cxnId="{D7023840-2AA9-440D-A527-AE71086F87FF}">
      <dgm:prSet/>
      <dgm:spPr/>
      <dgm:t>
        <a:bodyPr/>
        <a:lstStyle/>
        <a:p>
          <a:endParaRPr lang="en-US"/>
        </a:p>
      </dgm:t>
    </dgm:pt>
    <dgm:pt modelId="{B413600E-CAF1-47B1-9CDB-5CDBA45FFC6F}" type="sibTrans" cxnId="{D7023840-2AA9-440D-A527-AE71086F87FF}">
      <dgm:prSet/>
      <dgm:spPr>
        <a:solidFill>
          <a:srgbClr val="03F1F7"/>
        </a:solidFill>
        <a:ln>
          <a:solidFill>
            <a:srgbClr val="A2CB8A"/>
          </a:solidFill>
        </a:ln>
      </dgm:spPr>
      <dgm:t>
        <a:bodyPr/>
        <a:lstStyle/>
        <a:p>
          <a:endParaRPr lang="en-US">
            <a:latin typeface="Arial" panose="020B0604020202020204" pitchFamily="34" charset="0"/>
            <a:cs typeface="Arial" panose="020B0604020202020204" pitchFamily="34" charset="0"/>
          </a:endParaRPr>
        </a:p>
      </dgm:t>
    </dgm:pt>
    <dgm:pt modelId="{91DFD707-FFD5-4871-8952-F42F2D2686D2}">
      <dgm:prSet custT="1"/>
      <dgm:spPr>
        <a:solidFill>
          <a:srgbClr val="083665"/>
        </a:solidFill>
        <a:ln>
          <a:noFill/>
        </a:ln>
      </dgm:spPr>
      <dgm:t>
        <a:bodyPr/>
        <a:lstStyle/>
        <a:p>
          <a:r>
            <a:rPr lang="tr-TR" sz="1600" b="0" dirty="0">
              <a:latin typeface="Arial" panose="020B0604020202020204" pitchFamily="34" charset="0"/>
              <a:cs typeface="Arial" panose="020B0604020202020204" pitchFamily="34" charset="0"/>
            </a:rPr>
            <a:t>Akreditasyon</a:t>
          </a:r>
          <a:endParaRPr lang="en-US" sz="1700" b="0" dirty="0">
            <a:latin typeface="Arial" panose="020B0604020202020204" pitchFamily="34" charset="0"/>
            <a:cs typeface="Arial" panose="020B0604020202020204" pitchFamily="34" charset="0"/>
          </a:endParaRPr>
        </a:p>
      </dgm:t>
    </dgm:pt>
    <dgm:pt modelId="{67C3F505-94F5-4FF5-AFBD-1F87B7F5B6A1}" type="parTrans" cxnId="{9A4DAC2C-B8F9-4366-8715-BF18D500B37B}">
      <dgm:prSet/>
      <dgm:spPr/>
      <dgm:t>
        <a:bodyPr/>
        <a:lstStyle/>
        <a:p>
          <a:endParaRPr lang="en-US"/>
        </a:p>
      </dgm:t>
    </dgm:pt>
    <dgm:pt modelId="{BCC50492-F921-4660-91B3-EE292F379D72}" type="sibTrans" cxnId="{9A4DAC2C-B8F9-4366-8715-BF18D500B37B}">
      <dgm:prSet/>
      <dgm:spPr>
        <a:solidFill>
          <a:srgbClr val="03F1F7"/>
        </a:solidFill>
      </dgm:spPr>
      <dgm:t>
        <a:bodyPr/>
        <a:lstStyle/>
        <a:p>
          <a:endParaRPr lang="en-US">
            <a:latin typeface="Arial" panose="020B0604020202020204" pitchFamily="34" charset="0"/>
            <a:cs typeface="Arial" panose="020B0604020202020204" pitchFamily="34" charset="0"/>
          </a:endParaRPr>
        </a:p>
      </dgm:t>
    </dgm:pt>
    <dgm:pt modelId="{D6DA4486-4BAB-4993-8629-D0E2C1DAB764}" type="pres">
      <dgm:prSet presAssocID="{BB97222B-174E-4D04-AF96-78676E0ED554}" presName="Name0" presStyleCnt="0">
        <dgm:presLayoutVars>
          <dgm:chMax val="1"/>
          <dgm:dir/>
          <dgm:animLvl val="ctr"/>
          <dgm:resizeHandles val="exact"/>
        </dgm:presLayoutVars>
      </dgm:prSet>
      <dgm:spPr/>
      <dgm:t>
        <a:bodyPr/>
        <a:lstStyle/>
        <a:p>
          <a:endParaRPr lang="tr-TR"/>
        </a:p>
      </dgm:t>
    </dgm:pt>
    <dgm:pt modelId="{92F2D967-52BB-497F-8C50-8EA5C015D25F}" type="pres">
      <dgm:prSet presAssocID="{F51F4C82-2F9A-4FB9-A149-9B158FCD94C9}" presName="centerShape" presStyleLbl="node0" presStyleIdx="0" presStyleCnt="1" custScaleX="115659" custScaleY="115659"/>
      <dgm:spPr/>
      <dgm:t>
        <a:bodyPr/>
        <a:lstStyle/>
        <a:p>
          <a:endParaRPr lang="tr-TR"/>
        </a:p>
      </dgm:t>
    </dgm:pt>
    <dgm:pt modelId="{DA411606-8A69-4978-9F9E-C6A44E3CB36D}" type="pres">
      <dgm:prSet presAssocID="{01A0D399-6692-4622-82BB-2EC65AD82561}" presName="node" presStyleLbl="node1" presStyleIdx="0" presStyleCnt="3" custScaleX="125859" custScaleY="125859">
        <dgm:presLayoutVars>
          <dgm:bulletEnabled val="1"/>
        </dgm:presLayoutVars>
      </dgm:prSet>
      <dgm:spPr/>
      <dgm:t>
        <a:bodyPr/>
        <a:lstStyle/>
        <a:p>
          <a:endParaRPr lang="tr-TR"/>
        </a:p>
      </dgm:t>
    </dgm:pt>
    <dgm:pt modelId="{F7EB8095-986F-4599-916B-1F2DDA47DE3B}" type="pres">
      <dgm:prSet presAssocID="{01A0D399-6692-4622-82BB-2EC65AD82561}" presName="dummy" presStyleCnt="0"/>
      <dgm:spPr/>
    </dgm:pt>
    <dgm:pt modelId="{FCECEFEA-B769-48B7-B8E1-76EA69CCC310}" type="pres">
      <dgm:prSet presAssocID="{B413600E-CAF1-47B1-9CDB-5CDBA45FFC6F}" presName="sibTrans" presStyleLbl="sibTrans2D1" presStyleIdx="0" presStyleCnt="3"/>
      <dgm:spPr/>
      <dgm:t>
        <a:bodyPr/>
        <a:lstStyle/>
        <a:p>
          <a:endParaRPr lang="tr-TR"/>
        </a:p>
      </dgm:t>
    </dgm:pt>
    <dgm:pt modelId="{0E3D1A80-A370-4CD0-B447-8BFF4BC49955}" type="pres">
      <dgm:prSet presAssocID="{91DFD707-FFD5-4871-8952-F42F2D2686D2}" presName="node" presStyleLbl="node1" presStyleIdx="1" presStyleCnt="3" custScaleX="134255" custScaleY="132653">
        <dgm:presLayoutVars>
          <dgm:bulletEnabled val="1"/>
        </dgm:presLayoutVars>
      </dgm:prSet>
      <dgm:spPr/>
      <dgm:t>
        <a:bodyPr/>
        <a:lstStyle/>
        <a:p>
          <a:endParaRPr lang="tr-TR"/>
        </a:p>
      </dgm:t>
    </dgm:pt>
    <dgm:pt modelId="{B6F91FE7-A11C-4FA3-BD74-AF4AE5517CBD}" type="pres">
      <dgm:prSet presAssocID="{91DFD707-FFD5-4871-8952-F42F2D2686D2}" presName="dummy" presStyleCnt="0"/>
      <dgm:spPr/>
    </dgm:pt>
    <dgm:pt modelId="{63C2E1DB-9A91-45F8-A0E8-D0142265FAD5}" type="pres">
      <dgm:prSet presAssocID="{BCC50492-F921-4660-91B3-EE292F379D72}" presName="sibTrans" presStyleLbl="sibTrans2D1" presStyleIdx="1" presStyleCnt="3"/>
      <dgm:spPr/>
      <dgm:t>
        <a:bodyPr/>
        <a:lstStyle/>
        <a:p>
          <a:endParaRPr lang="tr-TR"/>
        </a:p>
      </dgm:t>
    </dgm:pt>
    <dgm:pt modelId="{B2789E7A-EB09-4552-8585-0878F3B91080}" type="pres">
      <dgm:prSet presAssocID="{387A8744-06C2-4D9D-925B-B8205AC96A89}" presName="node" presStyleLbl="node1" presStyleIdx="2" presStyleCnt="3" custScaleX="132980" custScaleY="132980">
        <dgm:presLayoutVars>
          <dgm:bulletEnabled val="1"/>
        </dgm:presLayoutVars>
      </dgm:prSet>
      <dgm:spPr/>
      <dgm:t>
        <a:bodyPr/>
        <a:lstStyle/>
        <a:p>
          <a:endParaRPr lang="tr-TR"/>
        </a:p>
      </dgm:t>
    </dgm:pt>
    <dgm:pt modelId="{1F6F654D-648D-4182-BDB8-A9DB3A9DF747}" type="pres">
      <dgm:prSet presAssocID="{387A8744-06C2-4D9D-925B-B8205AC96A89}" presName="dummy" presStyleCnt="0"/>
      <dgm:spPr/>
    </dgm:pt>
    <dgm:pt modelId="{6AB01093-C5D3-43B1-A80A-B4C0F272ABD0}" type="pres">
      <dgm:prSet presAssocID="{53DE6E1D-A241-4E3B-BFE5-23FB65F3CB33}" presName="sibTrans" presStyleLbl="sibTrans2D1" presStyleIdx="2" presStyleCnt="3"/>
      <dgm:spPr/>
      <dgm:t>
        <a:bodyPr/>
        <a:lstStyle/>
        <a:p>
          <a:endParaRPr lang="tr-TR"/>
        </a:p>
      </dgm:t>
    </dgm:pt>
  </dgm:ptLst>
  <dgm:cxnLst>
    <dgm:cxn modelId="{4E9445FA-565E-446B-89C8-9CA130C9E3A4}" type="presOf" srcId="{B413600E-CAF1-47B1-9CDB-5CDBA45FFC6F}" destId="{FCECEFEA-B769-48B7-B8E1-76EA69CCC310}" srcOrd="0" destOrd="0" presId="urn:microsoft.com/office/officeart/2005/8/layout/radial6"/>
    <dgm:cxn modelId="{603AC1F0-84C2-48D4-9668-884EB0AA2C98}" type="presOf" srcId="{91DFD707-FFD5-4871-8952-F42F2D2686D2}" destId="{0E3D1A80-A370-4CD0-B447-8BFF4BC49955}" srcOrd="0" destOrd="0" presId="urn:microsoft.com/office/officeart/2005/8/layout/radial6"/>
    <dgm:cxn modelId="{6587254D-88C7-4020-994D-9C4725942BAC}" type="presOf" srcId="{F51F4C82-2F9A-4FB9-A149-9B158FCD94C9}" destId="{92F2D967-52BB-497F-8C50-8EA5C015D25F}" srcOrd="0" destOrd="0" presId="urn:microsoft.com/office/officeart/2005/8/layout/radial6"/>
    <dgm:cxn modelId="{467BD826-C5B5-4DB7-9EF6-5124E4520DFF}" type="presOf" srcId="{BB97222B-174E-4D04-AF96-78676E0ED554}" destId="{D6DA4486-4BAB-4993-8629-D0E2C1DAB764}" srcOrd="0" destOrd="0" presId="urn:microsoft.com/office/officeart/2005/8/layout/radial6"/>
    <dgm:cxn modelId="{9A4DAC2C-B8F9-4366-8715-BF18D500B37B}" srcId="{F51F4C82-2F9A-4FB9-A149-9B158FCD94C9}" destId="{91DFD707-FFD5-4871-8952-F42F2D2686D2}" srcOrd="1" destOrd="0" parTransId="{67C3F505-94F5-4FF5-AFBD-1F87B7F5B6A1}" sibTransId="{BCC50492-F921-4660-91B3-EE292F379D72}"/>
    <dgm:cxn modelId="{A46AEBBC-36AC-4E63-A7BD-03322D35D190}" srcId="{BB97222B-174E-4D04-AF96-78676E0ED554}" destId="{F51F4C82-2F9A-4FB9-A149-9B158FCD94C9}" srcOrd="0" destOrd="0" parTransId="{437AAB4C-B5E3-4371-8D3F-194905AD26A0}" sibTransId="{E00FEFAA-2FF9-4AE7-9809-D8FBDD0B962C}"/>
    <dgm:cxn modelId="{9B6AB6FB-3DAA-43DD-96C1-5566D416AF04}" type="presOf" srcId="{01A0D399-6692-4622-82BB-2EC65AD82561}" destId="{DA411606-8A69-4978-9F9E-C6A44E3CB36D}" srcOrd="0" destOrd="0" presId="urn:microsoft.com/office/officeart/2005/8/layout/radial6"/>
    <dgm:cxn modelId="{D7023840-2AA9-440D-A527-AE71086F87FF}" srcId="{F51F4C82-2F9A-4FB9-A149-9B158FCD94C9}" destId="{01A0D399-6692-4622-82BB-2EC65AD82561}" srcOrd="0" destOrd="0" parTransId="{EC00B430-9347-4EA3-B86F-32C94E72E008}" sibTransId="{B413600E-CAF1-47B1-9CDB-5CDBA45FFC6F}"/>
    <dgm:cxn modelId="{E3A943E8-465F-4A0D-B893-173F9354D3F8}" type="presOf" srcId="{53DE6E1D-A241-4E3B-BFE5-23FB65F3CB33}" destId="{6AB01093-C5D3-43B1-A80A-B4C0F272ABD0}" srcOrd="0" destOrd="0" presId="urn:microsoft.com/office/officeart/2005/8/layout/radial6"/>
    <dgm:cxn modelId="{75E9364C-B509-4F5D-BDC3-13026CDB646D}" srcId="{F51F4C82-2F9A-4FB9-A149-9B158FCD94C9}" destId="{387A8744-06C2-4D9D-925B-B8205AC96A89}" srcOrd="2" destOrd="0" parTransId="{49EC1C87-E85D-4E0E-AA4D-28804F67A4DA}" sibTransId="{53DE6E1D-A241-4E3B-BFE5-23FB65F3CB33}"/>
    <dgm:cxn modelId="{A60784ED-B7ED-4AFB-BFD8-319C60A26210}" type="presOf" srcId="{BCC50492-F921-4660-91B3-EE292F379D72}" destId="{63C2E1DB-9A91-45F8-A0E8-D0142265FAD5}" srcOrd="0" destOrd="0" presId="urn:microsoft.com/office/officeart/2005/8/layout/radial6"/>
    <dgm:cxn modelId="{BF3FBA1C-0927-4B2E-A0EB-56DC6DFE8A05}" type="presOf" srcId="{387A8744-06C2-4D9D-925B-B8205AC96A89}" destId="{B2789E7A-EB09-4552-8585-0878F3B91080}" srcOrd="0" destOrd="0" presId="urn:microsoft.com/office/officeart/2005/8/layout/radial6"/>
    <dgm:cxn modelId="{D7FF7C98-2E3C-416D-AF0E-3F60178FC9B4}" type="presParOf" srcId="{D6DA4486-4BAB-4993-8629-D0E2C1DAB764}" destId="{92F2D967-52BB-497F-8C50-8EA5C015D25F}" srcOrd="0" destOrd="0" presId="urn:microsoft.com/office/officeart/2005/8/layout/radial6"/>
    <dgm:cxn modelId="{12A78935-3F42-401F-A07A-BDA71BF73274}" type="presParOf" srcId="{D6DA4486-4BAB-4993-8629-D0E2C1DAB764}" destId="{DA411606-8A69-4978-9F9E-C6A44E3CB36D}" srcOrd="1" destOrd="0" presId="urn:microsoft.com/office/officeart/2005/8/layout/radial6"/>
    <dgm:cxn modelId="{89AC6277-6C0E-4C7D-B87B-79E3ED267D70}" type="presParOf" srcId="{D6DA4486-4BAB-4993-8629-D0E2C1DAB764}" destId="{F7EB8095-986F-4599-916B-1F2DDA47DE3B}" srcOrd="2" destOrd="0" presId="urn:microsoft.com/office/officeart/2005/8/layout/radial6"/>
    <dgm:cxn modelId="{DEE3FD4D-61BA-4274-9C72-22F978F80E33}" type="presParOf" srcId="{D6DA4486-4BAB-4993-8629-D0E2C1DAB764}" destId="{FCECEFEA-B769-48B7-B8E1-76EA69CCC310}" srcOrd="3" destOrd="0" presId="urn:microsoft.com/office/officeart/2005/8/layout/radial6"/>
    <dgm:cxn modelId="{160E776C-55F3-4B1E-A948-BC8B0AAF6E7C}" type="presParOf" srcId="{D6DA4486-4BAB-4993-8629-D0E2C1DAB764}" destId="{0E3D1A80-A370-4CD0-B447-8BFF4BC49955}" srcOrd="4" destOrd="0" presId="urn:microsoft.com/office/officeart/2005/8/layout/radial6"/>
    <dgm:cxn modelId="{75300803-AC9C-49CC-B60F-F3784D167727}" type="presParOf" srcId="{D6DA4486-4BAB-4993-8629-D0E2C1DAB764}" destId="{B6F91FE7-A11C-4FA3-BD74-AF4AE5517CBD}" srcOrd="5" destOrd="0" presId="urn:microsoft.com/office/officeart/2005/8/layout/radial6"/>
    <dgm:cxn modelId="{5526888E-7CFC-4922-A5BF-5200AA42D6F9}" type="presParOf" srcId="{D6DA4486-4BAB-4993-8629-D0E2C1DAB764}" destId="{63C2E1DB-9A91-45F8-A0E8-D0142265FAD5}" srcOrd="6" destOrd="0" presId="urn:microsoft.com/office/officeart/2005/8/layout/radial6"/>
    <dgm:cxn modelId="{317461FB-1498-4232-801B-041F07418742}" type="presParOf" srcId="{D6DA4486-4BAB-4993-8629-D0E2C1DAB764}" destId="{B2789E7A-EB09-4552-8585-0878F3B91080}" srcOrd="7" destOrd="0" presId="urn:microsoft.com/office/officeart/2005/8/layout/radial6"/>
    <dgm:cxn modelId="{742EE9FB-831A-4969-88E0-702825302ACE}" type="presParOf" srcId="{D6DA4486-4BAB-4993-8629-D0E2C1DAB764}" destId="{1F6F654D-648D-4182-BDB8-A9DB3A9DF747}" srcOrd="8" destOrd="0" presId="urn:microsoft.com/office/officeart/2005/8/layout/radial6"/>
    <dgm:cxn modelId="{D136AF33-2273-4735-96CD-75DE88B8D727}" type="presParOf" srcId="{D6DA4486-4BAB-4993-8629-D0E2C1DAB764}" destId="{6AB01093-C5D3-43B1-A80A-B4C0F272ABD0}"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01093-C5D3-43B1-A80A-B4C0F272ABD0}">
      <dsp:nvSpPr>
        <dsp:cNvPr id="0" name=""/>
        <dsp:cNvSpPr/>
      </dsp:nvSpPr>
      <dsp:spPr>
        <a:xfrm>
          <a:off x="1470708" y="711503"/>
          <a:ext cx="4166821" cy="4166821"/>
        </a:xfrm>
        <a:prstGeom prst="blockArc">
          <a:avLst>
            <a:gd name="adj1" fmla="val 9000000"/>
            <a:gd name="adj2" fmla="val 16200000"/>
            <a:gd name="adj3" fmla="val 4640"/>
          </a:avLst>
        </a:prstGeom>
        <a:solidFill>
          <a:srgbClr val="03F1F7"/>
        </a:solidFill>
        <a:ln>
          <a:noFill/>
        </a:ln>
        <a:effectLst/>
      </dsp:spPr>
      <dsp:style>
        <a:lnRef idx="0">
          <a:scrgbClr r="0" g="0" b="0"/>
        </a:lnRef>
        <a:fillRef idx="1">
          <a:scrgbClr r="0" g="0" b="0"/>
        </a:fillRef>
        <a:effectRef idx="1">
          <a:scrgbClr r="0" g="0" b="0"/>
        </a:effectRef>
        <a:fontRef idx="minor">
          <a:schemeClr val="lt1"/>
        </a:fontRef>
      </dsp:style>
    </dsp:sp>
    <dsp:sp modelId="{63C2E1DB-9A91-45F8-A0E8-D0142265FAD5}">
      <dsp:nvSpPr>
        <dsp:cNvPr id="0" name=""/>
        <dsp:cNvSpPr/>
      </dsp:nvSpPr>
      <dsp:spPr>
        <a:xfrm>
          <a:off x="1470708" y="711503"/>
          <a:ext cx="4166821" cy="4166821"/>
        </a:xfrm>
        <a:prstGeom prst="blockArc">
          <a:avLst>
            <a:gd name="adj1" fmla="val 1800000"/>
            <a:gd name="adj2" fmla="val 9000000"/>
            <a:gd name="adj3" fmla="val 4640"/>
          </a:avLst>
        </a:prstGeom>
        <a:solidFill>
          <a:srgbClr val="03F1F7"/>
        </a:solidFill>
        <a:ln>
          <a:noFill/>
        </a:ln>
        <a:effectLst/>
      </dsp:spPr>
      <dsp:style>
        <a:lnRef idx="0">
          <a:scrgbClr r="0" g="0" b="0"/>
        </a:lnRef>
        <a:fillRef idx="1">
          <a:scrgbClr r="0" g="0" b="0"/>
        </a:fillRef>
        <a:effectRef idx="1">
          <a:scrgbClr r="0" g="0" b="0"/>
        </a:effectRef>
        <a:fontRef idx="minor">
          <a:schemeClr val="lt1"/>
        </a:fontRef>
      </dsp:style>
    </dsp:sp>
    <dsp:sp modelId="{FCECEFEA-B769-48B7-B8E1-76EA69CCC310}">
      <dsp:nvSpPr>
        <dsp:cNvPr id="0" name=""/>
        <dsp:cNvSpPr/>
      </dsp:nvSpPr>
      <dsp:spPr>
        <a:xfrm>
          <a:off x="1470708" y="711503"/>
          <a:ext cx="4166821" cy="4166821"/>
        </a:xfrm>
        <a:prstGeom prst="blockArc">
          <a:avLst>
            <a:gd name="adj1" fmla="val 16200000"/>
            <a:gd name="adj2" fmla="val 1800000"/>
            <a:gd name="adj3" fmla="val 4640"/>
          </a:avLst>
        </a:prstGeom>
        <a:solidFill>
          <a:srgbClr val="03F1F7"/>
        </a:solidFill>
        <a:ln>
          <a:solidFill>
            <a:srgbClr val="A2CB8A"/>
          </a:solidFill>
        </a:ln>
        <a:effectLst/>
      </dsp:spPr>
      <dsp:style>
        <a:lnRef idx="0">
          <a:scrgbClr r="0" g="0" b="0"/>
        </a:lnRef>
        <a:fillRef idx="1">
          <a:scrgbClr r="0" g="0" b="0"/>
        </a:fillRef>
        <a:effectRef idx="1">
          <a:scrgbClr r="0" g="0" b="0"/>
        </a:effectRef>
        <a:fontRef idx="minor">
          <a:schemeClr val="lt1"/>
        </a:fontRef>
      </dsp:style>
    </dsp:sp>
    <dsp:sp modelId="{92F2D967-52BB-497F-8C50-8EA5C015D25F}">
      <dsp:nvSpPr>
        <dsp:cNvPr id="0" name=""/>
        <dsp:cNvSpPr/>
      </dsp:nvSpPr>
      <dsp:spPr>
        <a:xfrm>
          <a:off x="2444833" y="1685629"/>
          <a:ext cx="2218570" cy="2218570"/>
        </a:xfrm>
        <a:prstGeom prst="ellipse">
          <a:avLst/>
        </a:prstGeom>
        <a:solidFill>
          <a:srgbClr val="08366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a:latin typeface="Arial" panose="020B0604020202020204" pitchFamily="34" charset="0"/>
              <a:cs typeface="Arial" panose="020B0604020202020204" pitchFamily="34" charset="0"/>
            </a:rPr>
            <a:t>Yetkili Makam</a:t>
          </a:r>
        </a:p>
      </dsp:txBody>
      <dsp:txXfrm>
        <a:off x="2769735" y="2010531"/>
        <a:ext cx="1568766" cy="1568766"/>
      </dsp:txXfrm>
    </dsp:sp>
    <dsp:sp modelId="{DA411606-8A69-4978-9F9E-C6A44E3CB36D}">
      <dsp:nvSpPr>
        <dsp:cNvPr id="0" name=""/>
        <dsp:cNvSpPr/>
      </dsp:nvSpPr>
      <dsp:spPr>
        <a:xfrm>
          <a:off x="2709139" y="-85136"/>
          <a:ext cx="1689958" cy="1689958"/>
        </a:xfrm>
        <a:prstGeom prst="ellipse">
          <a:avLst/>
        </a:prstGeom>
        <a:solidFill>
          <a:srgbClr val="08366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a:latin typeface="Arial" panose="020B0604020202020204" pitchFamily="34" charset="0"/>
              <a:cs typeface="Arial" panose="020B0604020202020204" pitchFamily="34" charset="0"/>
            </a:rPr>
            <a:t>Tesisler</a:t>
          </a:r>
          <a:endParaRPr lang="en-US" sz="1800" kern="1200" dirty="0">
            <a:latin typeface="Arial" panose="020B0604020202020204" pitchFamily="34" charset="0"/>
            <a:cs typeface="Arial" panose="020B0604020202020204" pitchFamily="34" charset="0"/>
          </a:endParaRPr>
        </a:p>
      </dsp:txBody>
      <dsp:txXfrm>
        <a:off x="2956628" y="162353"/>
        <a:ext cx="1194980" cy="1194980"/>
      </dsp:txXfrm>
    </dsp:sp>
    <dsp:sp modelId="{0E3D1A80-A370-4CD0-B447-8BFF4BC49955}">
      <dsp:nvSpPr>
        <dsp:cNvPr id="0" name=""/>
        <dsp:cNvSpPr/>
      </dsp:nvSpPr>
      <dsp:spPr>
        <a:xfrm>
          <a:off x="4415195" y="2921858"/>
          <a:ext cx="1802695" cy="1781184"/>
        </a:xfrm>
        <a:prstGeom prst="ellipse">
          <a:avLst/>
        </a:prstGeom>
        <a:solidFill>
          <a:srgbClr val="08366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0" kern="1200" dirty="0">
              <a:latin typeface="Arial" panose="020B0604020202020204" pitchFamily="34" charset="0"/>
              <a:cs typeface="Arial" panose="020B0604020202020204" pitchFamily="34" charset="0"/>
            </a:rPr>
            <a:t>Akreditasyon</a:t>
          </a:r>
          <a:endParaRPr lang="en-US" sz="1700" b="0" kern="1200" dirty="0">
            <a:latin typeface="Arial" panose="020B0604020202020204" pitchFamily="34" charset="0"/>
            <a:cs typeface="Arial" panose="020B0604020202020204" pitchFamily="34" charset="0"/>
          </a:endParaRPr>
        </a:p>
      </dsp:txBody>
      <dsp:txXfrm>
        <a:off x="4679194" y="3182706"/>
        <a:ext cx="1274697" cy="1259488"/>
      </dsp:txXfrm>
    </dsp:sp>
    <dsp:sp modelId="{B2789E7A-EB09-4552-8585-0878F3B91080}">
      <dsp:nvSpPr>
        <dsp:cNvPr id="0" name=""/>
        <dsp:cNvSpPr/>
      </dsp:nvSpPr>
      <dsp:spPr>
        <a:xfrm>
          <a:off x="898907" y="2919663"/>
          <a:ext cx="1785575" cy="1785575"/>
        </a:xfrm>
        <a:prstGeom prst="ellipse">
          <a:avLst/>
        </a:prstGeom>
        <a:solidFill>
          <a:srgbClr val="08366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a:latin typeface="Arial" panose="020B0604020202020204" pitchFamily="34" charset="0"/>
              <a:cs typeface="Arial" panose="020B0604020202020204" pitchFamily="34" charset="0"/>
            </a:rPr>
            <a:t>Doğrulayıcı Kuruluşlar</a:t>
          </a:r>
          <a:endParaRPr lang="en-US" sz="1800" kern="1200" dirty="0">
            <a:latin typeface="Arial" panose="020B0604020202020204" pitchFamily="34" charset="0"/>
            <a:cs typeface="Arial" panose="020B0604020202020204" pitchFamily="34" charset="0"/>
          </a:endParaRPr>
        </a:p>
      </dsp:txBody>
      <dsp:txXfrm>
        <a:off x="1160398" y="3181154"/>
        <a:ext cx="1262593" cy="1262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7F252-935D-44E3-9DF8-6F0CD397D842}"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9DC00-EE17-4A4A-8F08-CFDA9D291AAD}" type="slidenum">
              <a:rPr lang="en-US" smtClean="0"/>
              <a:t>‹#›</a:t>
            </a:fld>
            <a:endParaRPr lang="en-US"/>
          </a:p>
        </p:txBody>
      </p:sp>
    </p:spTree>
    <p:extLst>
      <p:ext uri="{BB962C8B-B14F-4D97-AF65-F5344CB8AC3E}">
        <p14:creationId xmlns:p14="http://schemas.microsoft.com/office/powerpoint/2010/main" val="195778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Sıcaklık: 2015-2022 kayıtlara geçen en sıcak 8 yılı içeriyor.</a:t>
            </a:r>
          </a:p>
          <a:p>
            <a:r>
              <a:rPr lang="tr-TR" sz="1200" b="0" i="0" u="none" strike="noStrike" kern="1200" baseline="0" dirty="0" smtClean="0">
                <a:solidFill>
                  <a:schemeClr val="tx1"/>
                </a:solidFill>
                <a:latin typeface="+mn-lt"/>
                <a:ea typeface="+mn-ea"/>
                <a:cs typeface="+mn-cs"/>
              </a:rPr>
              <a:t>Küresel ortalama sıcaklık artışı: 1,1 derece</a:t>
            </a:r>
          </a:p>
          <a:p>
            <a:r>
              <a:rPr lang="tr-TR" sz="1200" b="0" i="0" u="none" strike="noStrike" kern="1200" baseline="0" dirty="0" smtClean="0">
                <a:solidFill>
                  <a:schemeClr val="tx1"/>
                </a:solidFill>
                <a:latin typeface="+mn-lt"/>
                <a:ea typeface="+mn-ea"/>
                <a:cs typeface="+mn-cs"/>
              </a:rPr>
              <a:t>Akdeniz havzasında sıcaklık artışı: 1,5 derecenin üzerine</a:t>
            </a:r>
            <a:endParaRPr lang="tr-TR" dirty="0"/>
          </a:p>
        </p:txBody>
      </p:sp>
      <p:sp>
        <p:nvSpPr>
          <p:cNvPr id="4" name="Slayt Numarası Yer Tutucusu 3"/>
          <p:cNvSpPr>
            <a:spLocks noGrp="1"/>
          </p:cNvSpPr>
          <p:nvPr>
            <p:ph type="sldNum" sz="quarter" idx="10"/>
          </p:nvPr>
        </p:nvSpPr>
        <p:spPr/>
        <p:txBody>
          <a:bodyPr/>
          <a:lstStyle/>
          <a:p>
            <a:fld id="{9239DC00-EE17-4A4A-8F08-CFDA9D291AAD}" type="slidenum">
              <a:rPr lang="en-US" smtClean="0"/>
              <a:t>3</a:t>
            </a:fld>
            <a:endParaRPr lang="en-US"/>
          </a:p>
        </p:txBody>
      </p:sp>
    </p:spTree>
    <p:extLst>
      <p:ext uri="{BB962C8B-B14F-4D97-AF65-F5344CB8AC3E}">
        <p14:creationId xmlns:p14="http://schemas.microsoft.com/office/powerpoint/2010/main" val="235330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smtClean="0">
                <a:solidFill>
                  <a:schemeClr val="tx1"/>
                </a:solidFill>
                <a:effectLst/>
                <a:latin typeface="+mn-lt"/>
                <a:ea typeface="+mn-ea"/>
                <a:cs typeface="+mn-cs"/>
              </a:rPr>
              <a:t>İklim değişikliğinin etkilerinin azaltılması ve iklim değişikliğine uyum konuları son yıllarda özel sektörün ve politika yapıcıların en kritik gündem maddelerinden biri haline gelmiştir. Paris İklim Anlaşması ve AB Yeşil Mutabakatı gibi küresel ve bölgesel iklim politikalarının da etkisiyle çevresel sürdürülebilirlik kavramının önemi giderek artmakta, bu durum UDY akımlarını derinden etkilemektedir.</a:t>
            </a:r>
          </a:p>
        </p:txBody>
      </p:sp>
      <p:sp>
        <p:nvSpPr>
          <p:cNvPr id="4" name="Slayt Numarası Yer Tutucusu 3"/>
          <p:cNvSpPr>
            <a:spLocks noGrp="1"/>
          </p:cNvSpPr>
          <p:nvPr>
            <p:ph type="sldNum" sz="quarter" idx="10"/>
          </p:nvPr>
        </p:nvSpPr>
        <p:spPr/>
        <p:txBody>
          <a:bodyPr/>
          <a:lstStyle/>
          <a:p>
            <a:fld id="{9239DC00-EE17-4A4A-8F08-CFDA9D291AAD}" type="slidenum">
              <a:rPr lang="en-US" smtClean="0"/>
              <a:t>4</a:t>
            </a:fld>
            <a:endParaRPr lang="en-US"/>
          </a:p>
        </p:txBody>
      </p:sp>
    </p:spTree>
    <p:extLst>
      <p:ext uri="{BB962C8B-B14F-4D97-AF65-F5344CB8AC3E}">
        <p14:creationId xmlns:p14="http://schemas.microsoft.com/office/powerpoint/2010/main" val="310255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9239DC00-EE17-4A4A-8F08-CFDA9D291AAD}" type="slidenum">
              <a:rPr lang="en-US" smtClean="0"/>
              <a:t>5</a:t>
            </a:fld>
            <a:endParaRPr lang="en-US"/>
          </a:p>
        </p:txBody>
      </p:sp>
    </p:spTree>
    <p:extLst>
      <p:ext uri="{BB962C8B-B14F-4D97-AF65-F5344CB8AC3E}">
        <p14:creationId xmlns:p14="http://schemas.microsoft.com/office/powerpoint/2010/main" val="183959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239DC00-EE17-4A4A-8F08-CFDA9D291AAD}" type="slidenum">
              <a:rPr lang="en-US" smtClean="0"/>
              <a:t>6</a:t>
            </a:fld>
            <a:endParaRPr lang="en-US"/>
          </a:p>
        </p:txBody>
      </p:sp>
    </p:spTree>
    <p:extLst>
      <p:ext uri="{BB962C8B-B14F-4D97-AF65-F5344CB8AC3E}">
        <p14:creationId xmlns:p14="http://schemas.microsoft.com/office/powerpoint/2010/main" val="2833420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529B-5B61-24BA-0601-D0E4D4C38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C84E5764-4C62-9FF6-7CE7-439AC143DA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33F9F1FE-F844-7166-0473-368A76F164CA}"/>
              </a:ext>
            </a:extLst>
          </p:cNvPr>
          <p:cNvSpPr>
            <a:spLocks noGrp="1"/>
          </p:cNvSpPr>
          <p:nvPr>
            <p:ph type="dt" sz="half" idx="10"/>
          </p:nvPr>
        </p:nvSpPr>
        <p:spPr/>
        <p:txBody>
          <a:bodyPr/>
          <a:lstStyle/>
          <a:p>
            <a:fld id="{7C05BDF3-C55A-4942-938A-022930A9D52D}" type="datetime1">
              <a:rPr lang="LID4096" smtClean="0"/>
              <a:t>05/03/2024</a:t>
            </a:fld>
            <a:endParaRPr lang="en-TR"/>
          </a:p>
        </p:txBody>
      </p:sp>
      <p:sp>
        <p:nvSpPr>
          <p:cNvPr id="5" name="Footer Placeholder 4">
            <a:extLst>
              <a:ext uri="{FF2B5EF4-FFF2-40B4-BE49-F238E27FC236}">
                <a16:creationId xmlns:a16="http://schemas.microsoft.com/office/drawing/2014/main" id="{BB6B8AE2-2302-6ADD-CE6C-5E8CC4AF2D4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9E4B19C6-74A7-94F5-FB58-60CB39476299}"/>
              </a:ext>
            </a:extLst>
          </p:cNvPr>
          <p:cNvSpPr>
            <a:spLocks noGrp="1"/>
          </p:cNvSpPr>
          <p:nvPr>
            <p:ph type="sldNum" sz="quarter" idx="12"/>
          </p:nvPr>
        </p:nvSpPr>
        <p:spPr/>
        <p:txBody>
          <a:bodyPr/>
          <a:lstStyle/>
          <a:p>
            <a:fld id="{880310C1-A26A-3245-8051-D88CBFFF3BAD}" type="slidenum">
              <a:rPr lang="en-TR" smtClean="0"/>
              <a:t>‹#›</a:t>
            </a:fld>
            <a:endParaRPr lang="en-TR"/>
          </a:p>
        </p:txBody>
      </p:sp>
      <p:sp>
        <p:nvSpPr>
          <p:cNvPr id="7" name="Rectangle 6">
            <a:extLst>
              <a:ext uri="{FF2B5EF4-FFF2-40B4-BE49-F238E27FC236}">
                <a16:creationId xmlns:a16="http://schemas.microsoft.com/office/drawing/2014/main" id="{78A24EE2-C369-3D40-ECB1-A154C89DD1C0}"/>
              </a:ext>
            </a:extLst>
          </p:cNvPr>
          <p:cNvSpPr/>
          <p:nvPr userDrawn="1"/>
        </p:nvSpPr>
        <p:spPr>
          <a:xfrm>
            <a:off x="264160" y="1473200"/>
            <a:ext cx="1097280" cy="2692400"/>
          </a:xfrm>
          <a:prstGeom prst="rect">
            <a:avLst/>
          </a:prstGeom>
          <a:solidFill>
            <a:srgbClr val="113F6B"/>
          </a:solidFill>
          <a:ln>
            <a:solidFill>
              <a:srgbClr val="113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10;&#10;Description automatically generated">
            <a:extLst>
              <a:ext uri="{FF2B5EF4-FFF2-40B4-BE49-F238E27FC236}">
                <a16:creationId xmlns:a16="http://schemas.microsoft.com/office/drawing/2014/main" id="{18735691-95CC-96C4-04EF-AA023789E9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D22BED50-04FC-9E9E-C38A-36D997348144}"/>
              </a:ext>
            </a:extLst>
          </p:cNvPr>
          <p:cNvSpPr/>
          <p:nvPr userDrawn="1"/>
        </p:nvSpPr>
        <p:spPr>
          <a:xfrm>
            <a:off x="457200" y="1381328"/>
            <a:ext cx="632298" cy="2607012"/>
          </a:xfrm>
          <a:prstGeom prst="rect">
            <a:avLst/>
          </a:prstGeom>
          <a:solidFill>
            <a:srgbClr val="113F6B"/>
          </a:solidFill>
          <a:ln>
            <a:solidFill>
              <a:srgbClr val="113F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87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7216-D114-61AB-77AA-6B0E622A8E6D}"/>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A1D9EB39-F2E9-F87B-83DD-580EFFDAC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ADD9D080-AEF2-667D-DE1B-3F02409EAE14}"/>
              </a:ext>
            </a:extLst>
          </p:cNvPr>
          <p:cNvSpPr>
            <a:spLocks noGrp="1"/>
          </p:cNvSpPr>
          <p:nvPr>
            <p:ph type="dt" sz="half" idx="10"/>
          </p:nvPr>
        </p:nvSpPr>
        <p:spPr/>
        <p:txBody>
          <a:bodyPr/>
          <a:lstStyle/>
          <a:p>
            <a:fld id="{CC019D1D-903E-49CD-A22D-F032BC64887C}" type="datetime1">
              <a:rPr lang="LID4096" smtClean="0"/>
              <a:t>05/03/2024</a:t>
            </a:fld>
            <a:endParaRPr lang="en-TR"/>
          </a:p>
        </p:txBody>
      </p:sp>
      <p:sp>
        <p:nvSpPr>
          <p:cNvPr id="5" name="Footer Placeholder 4">
            <a:extLst>
              <a:ext uri="{FF2B5EF4-FFF2-40B4-BE49-F238E27FC236}">
                <a16:creationId xmlns:a16="http://schemas.microsoft.com/office/drawing/2014/main" id="{4A712258-C923-4D1D-A376-02FB97837AE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7094FFB-255E-A1B7-662E-C0236A9451C6}"/>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971363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35DBD-263D-DD60-71D9-CAC5C09B71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572A6571-6217-E14F-FA96-FAB46EFA54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DA64C489-C186-6771-D694-00F1B34058C6}"/>
              </a:ext>
            </a:extLst>
          </p:cNvPr>
          <p:cNvSpPr>
            <a:spLocks noGrp="1"/>
          </p:cNvSpPr>
          <p:nvPr>
            <p:ph type="dt" sz="half" idx="10"/>
          </p:nvPr>
        </p:nvSpPr>
        <p:spPr/>
        <p:txBody>
          <a:bodyPr/>
          <a:lstStyle/>
          <a:p>
            <a:fld id="{55F64650-43CA-49DD-A4E0-D3F0AEC21171}" type="datetime1">
              <a:rPr lang="LID4096" smtClean="0"/>
              <a:t>05/03/2024</a:t>
            </a:fld>
            <a:endParaRPr lang="en-TR"/>
          </a:p>
        </p:txBody>
      </p:sp>
      <p:sp>
        <p:nvSpPr>
          <p:cNvPr id="5" name="Footer Placeholder 4">
            <a:extLst>
              <a:ext uri="{FF2B5EF4-FFF2-40B4-BE49-F238E27FC236}">
                <a16:creationId xmlns:a16="http://schemas.microsoft.com/office/drawing/2014/main" id="{5C5C1947-92EF-7CE8-CC41-CDF43D4D2033}"/>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86800BB8-B54A-3129-C316-E973F8215565}"/>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226867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7000-E359-3C74-961F-81FC14AC72F6}"/>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CB49E28-E87D-E17D-86B8-E66E07B52A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C61CD52F-B87A-854A-F552-FA3D10DD2CF0}"/>
              </a:ext>
            </a:extLst>
          </p:cNvPr>
          <p:cNvSpPr>
            <a:spLocks noGrp="1"/>
          </p:cNvSpPr>
          <p:nvPr>
            <p:ph type="dt" sz="half" idx="10"/>
          </p:nvPr>
        </p:nvSpPr>
        <p:spPr/>
        <p:txBody>
          <a:bodyPr/>
          <a:lstStyle/>
          <a:p>
            <a:fld id="{AC699FA2-3526-4568-90BE-2C2D9DA1D775}" type="datetime1">
              <a:rPr lang="LID4096" smtClean="0"/>
              <a:t>05/03/2024</a:t>
            </a:fld>
            <a:endParaRPr lang="en-TR"/>
          </a:p>
        </p:txBody>
      </p:sp>
      <p:sp>
        <p:nvSpPr>
          <p:cNvPr id="5" name="Footer Placeholder 4">
            <a:extLst>
              <a:ext uri="{FF2B5EF4-FFF2-40B4-BE49-F238E27FC236}">
                <a16:creationId xmlns:a16="http://schemas.microsoft.com/office/drawing/2014/main" id="{A47904EC-E8C2-0046-7D38-22B070D90183}"/>
              </a:ext>
            </a:extLst>
          </p:cNvPr>
          <p:cNvSpPr>
            <a:spLocks noGrp="1"/>
          </p:cNvSpPr>
          <p:nvPr>
            <p:ph type="ftr" sz="quarter" idx="11"/>
          </p:nvPr>
        </p:nvSpPr>
        <p:spPr/>
        <p:txBody>
          <a:bodyPr/>
          <a:lstStyle/>
          <a:p>
            <a:endParaRPr lang="en-TR" dirty="0"/>
          </a:p>
        </p:txBody>
      </p:sp>
      <p:sp>
        <p:nvSpPr>
          <p:cNvPr id="6" name="Slide Number Placeholder 5">
            <a:extLst>
              <a:ext uri="{FF2B5EF4-FFF2-40B4-BE49-F238E27FC236}">
                <a16:creationId xmlns:a16="http://schemas.microsoft.com/office/drawing/2014/main" id="{3BD35482-A28F-FC2C-E1AB-DCC38298BCBF}"/>
              </a:ext>
            </a:extLst>
          </p:cNvPr>
          <p:cNvSpPr>
            <a:spLocks noGrp="1"/>
          </p:cNvSpPr>
          <p:nvPr>
            <p:ph type="sldNum" sz="quarter" idx="12"/>
          </p:nvPr>
        </p:nvSpPr>
        <p:spPr>
          <a:xfrm>
            <a:off x="5770880" y="6390323"/>
            <a:ext cx="518160" cy="365125"/>
          </a:xfrm>
        </p:spPr>
        <p:txBody>
          <a:bodyPr/>
          <a:lstStyle>
            <a:lvl1pPr>
              <a:defRPr sz="1600" b="1">
                <a:solidFill>
                  <a:schemeClr val="bg1"/>
                </a:solidFill>
              </a:defRPr>
            </a:lvl1pPr>
          </a:lstStyle>
          <a:p>
            <a:fld id="{880310C1-A26A-3245-8051-D88CBFFF3BAD}" type="slidenum">
              <a:rPr lang="en-TR" smtClean="0"/>
              <a:pPr/>
              <a:t>‹#›</a:t>
            </a:fld>
            <a:endParaRPr lang="en-TR" dirty="0"/>
          </a:p>
        </p:txBody>
      </p:sp>
      <p:pic>
        <p:nvPicPr>
          <p:cNvPr id="7" name="Picture 6" descr="Graphical user interface, text, application&#10;&#10;Description automatically generated">
            <a:extLst>
              <a:ext uri="{FF2B5EF4-FFF2-40B4-BE49-F238E27FC236}">
                <a16:creationId xmlns:a16="http://schemas.microsoft.com/office/drawing/2014/main" id="{8BDB632E-9C20-582F-7C4C-EEAFAB78B3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26D8CCB-2728-19C6-9FCC-922137E83A88}"/>
              </a:ext>
            </a:extLst>
          </p:cNvPr>
          <p:cNvPicPr>
            <a:picLocks noChangeAspect="1"/>
          </p:cNvPicPr>
          <p:nvPr userDrawn="1"/>
        </p:nvPicPr>
        <p:blipFill>
          <a:blip r:embed="rId3"/>
          <a:stretch>
            <a:fillRect/>
          </a:stretch>
        </p:blipFill>
        <p:spPr>
          <a:xfrm>
            <a:off x="0" y="87961"/>
            <a:ext cx="12192000" cy="6858000"/>
          </a:xfrm>
          <a:prstGeom prst="rect">
            <a:avLst/>
          </a:prstGeom>
        </p:spPr>
      </p:pic>
      <p:sp>
        <p:nvSpPr>
          <p:cNvPr id="8" name="Rectangle 7">
            <a:extLst>
              <a:ext uri="{FF2B5EF4-FFF2-40B4-BE49-F238E27FC236}">
                <a16:creationId xmlns:a16="http://schemas.microsoft.com/office/drawing/2014/main" id="{134A6E58-4259-611E-0270-489E9D5B74BF}"/>
              </a:ext>
            </a:extLst>
          </p:cNvPr>
          <p:cNvSpPr/>
          <p:nvPr userDrawn="1"/>
        </p:nvSpPr>
        <p:spPr>
          <a:xfrm>
            <a:off x="350196" y="1478605"/>
            <a:ext cx="488004" cy="2772383"/>
          </a:xfrm>
          <a:prstGeom prst="rect">
            <a:avLst/>
          </a:prstGeom>
          <a:solidFill>
            <a:srgbClr val="EBEBEB"/>
          </a:solidFill>
          <a:ln>
            <a:solidFill>
              <a:srgbClr val="EBE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945961"/>
          </a:xfrm>
          <a:prstGeom prst="rect">
            <a:avLst/>
          </a:prstGeom>
        </p:spPr>
      </p:pic>
    </p:spTree>
    <p:extLst>
      <p:ext uri="{BB962C8B-B14F-4D97-AF65-F5344CB8AC3E}">
        <p14:creationId xmlns:p14="http://schemas.microsoft.com/office/powerpoint/2010/main" val="30173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647B-F1A9-0E3F-8240-375AB52F49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FD17A6D5-FC51-689A-27DC-8B3681C49C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CBE58D-CC95-E654-14BA-BA29F6F01D33}"/>
              </a:ext>
            </a:extLst>
          </p:cNvPr>
          <p:cNvSpPr>
            <a:spLocks noGrp="1"/>
          </p:cNvSpPr>
          <p:nvPr>
            <p:ph type="dt" sz="half" idx="10"/>
          </p:nvPr>
        </p:nvSpPr>
        <p:spPr/>
        <p:txBody>
          <a:bodyPr/>
          <a:lstStyle/>
          <a:p>
            <a:fld id="{CEB6DC77-7CC2-4305-84DA-BC26F732183B}" type="datetime1">
              <a:rPr lang="LID4096" smtClean="0"/>
              <a:t>05/03/2024</a:t>
            </a:fld>
            <a:endParaRPr lang="en-TR"/>
          </a:p>
        </p:txBody>
      </p:sp>
      <p:sp>
        <p:nvSpPr>
          <p:cNvPr id="5" name="Footer Placeholder 4">
            <a:extLst>
              <a:ext uri="{FF2B5EF4-FFF2-40B4-BE49-F238E27FC236}">
                <a16:creationId xmlns:a16="http://schemas.microsoft.com/office/drawing/2014/main" id="{B22BFB32-2572-02F8-C696-A02EA3469DCB}"/>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B8ADCD4B-B040-58A3-DA41-0DD2A8503DDE}"/>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97736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5097-5C6F-79C6-C3B0-2E7CDA6DC60C}"/>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03E132E-721E-E325-757C-ED7D45E519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66D5DF7-1A83-8A6E-1785-F935503070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A9200FC8-C68E-6055-7EC8-18FAC523721D}"/>
              </a:ext>
            </a:extLst>
          </p:cNvPr>
          <p:cNvSpPr>
            <a:spLocks noGrp="1"/>
          </p:cNvSpPr>
          <p:nvPr>
            <p:ph type="dt" sz="half" idx="10"/>
          </p:nvPr>
        </p:nvSpPr>
        <p:spPr/>
        <p:txBody>
          <a:bodyPr/>
          <a:lstStyle/>
          <a:p>
            <a:fld id="{47387B4F-A2B0-4C1A-AB2B-452C19D0A7DF}" type="datetime1">
              <a:rPr lang="LID4096" smtClean="0"/>
              <a:t>05/03/2024</a:t>
            </a:fld>
            <a:endParaRPr lang="en-TR"/>
          </a:p>
        </p:txBody>
      </p:sp>
      <p:sp>
        <p:nvSpPr>
          <p:cNvPr id="6" name="Footer Placeholder 5">
            <a:extLst>
              <a:ext uri="{FF2B5EF4-FFF2-40B4-BE49-F238E27FC236}">
                <a16:creationId xmlns:a16="http://schemas.microsoft.com/office/drawing/2014/main" id="{E27543C4-EA98-7720-D5DA-D3C841246696}"/>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60A99E5-9FDF-9C14-4F93-F5F29112A777}"/>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2395991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2698-5057-13EE-2E32-C23CC48B0D6B}"/>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C4344F17-976E-5614-BBE0-0390860F03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95F5B3-B56F-C29B-E0D0-43FAA2B750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BE077530-BD2C-B643-6368-311736CE2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9818F2-F1C7-B4C9-C9CB-15F992FF7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DA49598E-F6C0-9ECE-96DB-7213BC397519}"/>
              </a:ext>
            </a:extLst>
          </p:cNvPr>
          <p:cNvSpPr>
            <a:spLocks noGrp="1"/>
          </p:cNvSpPr>
          <p:nvPr>
            <p:ph type="dt" sz="half" idx="10"/>
          </p:nvPr>
        </p:nvSpPr>
        <p:spPr/>
        <p:txBody>
          <a:bodyPr/>
          <a:lstStyle/>
          <a:p>
            <a:fld id="{E8A1FFA6-BFEF-4BA7-AA29-9D4D8D63FB59}" type="datetime1">
              <a:rPr lang="LID4096" smtClean="0"/>
              <a:t>05/03/2024</a:t>
            </a:fld>
            <a:endParaRPr lang="en-TR"/>
          </a:p>
        </p:txBody>
      </p:sp>
      <p:sp>
        <p:nvSpPr>
          <p:cNvPr id="8" name="Footer Placeholder 7">
            <a:extLst>
              <a:ext uri="{FF2B5EF4-FFF2-40B4-BE49-F238E27FC236}">
                <a16:creationId xmlns:a16="http://schemas.microsoft.com/office/drawing/2014/main" id="{34CC7E54-6155-5415-9FAF-3E3BDA7AD690}"/>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EF80F224-2986-4144-84BD-E67A3BB0D976}"/>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309524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70FC-D5F4-C609-33AC-299A9DDC31DB}"/>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167D2AB2-E518-391B-4C02-E2E6238AA8C2}"/>
              </a:ext>
            </a:extLst>
          </p:cNvPr>
          <p:cNvSpPr>
            <a:spLocks noGrp="1"/>
          </p:cNvSpPr>
          <p:nvPr>
            <p:ph type="dt" sz="half" idx="10"/>
          </p:nvPr>
        </p:nvSpPr>
        <p:spPr/>
        <p:txBody>
          <a:bodyPr/>
          <a:lstStyle/>
          <a:p>
            <a:fld id="{945F1F34-4414-4B59-BCEA-31668F14B898}" type="datetime1">
              <a:rPr lang="LID4096" smtClean="0"/>
              <a:t>05/03/2024</a:t>
            </a:fld>
            <a:endParaRPr lang="en-TR"/>
          </a:p>
        </p:txBody>
      </p:sp>
      <p:sp>
        <p:nvSpPr>
          <p:cNvPr id="4" name="Footer Placeholder 3">
            <a:extLst>
              <a:ext uri="{FF2B5EF4-FFF2-40B4-BE49-F238E27FC236}">
                <a16:creationId xmlns:a16="http://schemas.microsoft.com/office/drawing/2014/main" id="{BC49C945-BA22-1D22-FFBD-08D949AFF792}"/>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1C3C815F-7EB7-58CD-9830-73FADCF13FF3}"/>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303090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36C5BC-2809-6C92-4988-A1C3BEAEA8A3}"/>
              </a:ext>
            </a:extLst>
          </p:cNvPr>
          <p:cNvSpPr>
            <a:spLocks noGrp="1"/>
          </p:cNvSpPr>
          <p:nvPr>
            <p:ph type="dt" sz="half" idx="10"/>
          </p:nvPr>
        </p:nvSpPr>
        <p:spPr/>
        <p:txBody>
          <a:bodyPr/>
          <a:lstStyle/>
          <a:p>
            <a:fld id="{BA132CFD-259F-4DE1-B424-4BBD1578A3B2}" type="datetime1">
              <a:rPr lang="LID4096" smtClean="0"/>
              <a:t>05/03/2024</a:t>
            </a:fld>
            <a:endParaRPr lang="en-TR"/>
          </a:p>
        </p:txBody>
      </p:sp>
      <p:sp>
        <p:nvSpPr>
          <p:cNvPr id="3" name="Footer Placeholder 2">
            <a:extLst>
              <a:ext uri="{FF2B5EF4-FFF2-40B4-BE49-F238E27FC236}">
                <a16:creationId xmlns:a16="http://schemas.microsoft.com/office/drawing/2014/main" id="{A1CBC6E0-A80B-DB9F-0EC2-A7495A56EE3F}"/>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5C1D28C9-5424-9743-B318-CE7594170093}"/>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130967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BE07-83EC-FEAA-B17F-D81EEF89F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57258AD-032C-260E-4070-1618A0AD7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42EF80D8-5EC5-6539-765E-B730E9EB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BD9D1-1656-A9CE-7A09-B5D80B94E00C}"/>
              </a:ext>
            </a:extLst>
          </p:cNvPr>
          <p:cNvSpPr>
            <a:spLocks noGrp="1"/>
          </p:cNvSpPr>
          <p:nvPr>
            <p:ph type="dt" sz="half" idx="10"/>
          </p:nvPr>
        </p:nvSpPr>
        <p:spPr/>
        <p:txBody>
          <a:bodyPr/>
          <a:lstStyle/>
          <a:p>
            <a:fld id="{3E29F839-57B6-4A83-A758-0C4646E56BA6}" type="datetime1">
              <a:rPr lang="LID4096" smtClean="0"/>
              <a:t>05/03/2024</a:t>
            </a:fld>
            <a:endParaRPr lang="en-TR"/>
          </a:p>
        </p:txBody>
      </p:sp>
      <p:sp>
        <p:nvSpPr>
          <p:cNvPr id="6" name="Footer Placeholder 5">
            <a:extLst>
              <a:ext uri="{FF2B5EF4-FFF2-40B4-BE49-F238E27FC236}">
                <a16:creationId xmlns:a16="http://schemas.microsoft.com/office/drawing/2014/main" id="{16942CAF-EC3C-F8F1-FAB9-07C477F460D5}"/>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1843029F-9C97-191A-710C-45E963E63088}"/>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357707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F2DC-96ED-E821-6C92-E2B47609F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BFE5B447-5F3D-6B88-56F5-B42F1FBBD3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CFEF5916-4F2B-B3E1-3004-20D2DAF98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D5C5F3-4BF0-0712-313B-BE61DB0B5333}"/>
              </a:ext>
            </a:extLst>
          </p:cNvPr>
          <p:cNvSpPr>
            <a:spLocks noGrp="1"/>
          </p:cNvSpPr>
          <p:nvPr>
            <p:ph type="dt" sz="half" idx="10"/>
          </p:nvPr>
        </p:nvSpPr>
        <p:spPr/>
        <p:txBody>
          <a:bodyPr/>
          <a:lstStyle/>
          <a:p>
            <a:fld id="{992639F5-3F0F-47B4-AD70-66846D0500FC}" type="datetime1">
              <a:rPr lang="LID4096" smtClean="0"/>
              <a:t>05/03/2024</a:t>
            </a:fld>
            <a:endParaRPr lang="en-TR"/>
          </a:p>
        </p:txBody>
      </p:sp>
      <p:sp>
        <p:nvSpPr>
          <p:cNvPr id="6" name="Footer Placeholder 5">
            <a:extLst>
              <a:ext uri="{FF2B5EF4-FFF2-40B4-BE49-F238E27FC236}">
                <a16:creationId xmlns:a16="http://schemas.microsoft.com/office/drawing/2014/main" id="{E46C8C8A-E03D-3DE3-EE38-D12E39A3805B}"/>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C5F1732-FAE2-EABA-78C9-1D413CBCEEE2}"/>
              </a:ext>
            </a:extLst>
          </p:cNvPr>
          <p:cNvSpPr>
            <a:spLocks noGrp="1"/>
          </p:cNvSpPr>
          <p:nvPr>
            <p:ph type="sldNum" sz="quarter" idx="12"/>
          </p:nvPr>
        </p:nvSpPr>
        <p:spPr/>
        <p:txBody>
          <a:bodyPr/>
          <a:lstStyle/>
          <a:p>
            <a:fld id="{880310C1-A26A-3245-8051-D88CBFFF3BAD}" type="slidenum">
              <a:rPr lang="en-TR" smtClean="0"/>
              <a:t>‹#›</a:t>
            </a:fld>
            <a:endParaRPr lang="en-TR"/>
          </a:p>
        </p:txBody>
      </p:sp>
    </p:spTree>
    <p:extLst>
      <p:ext uri="{BB962C8B-B14F-4D97-AF65-F5344CB8AC3E}">
        <p14:creationId xmlns:p14="http://schemas.microsoft.com/office/powerpoint/2010/main" val="1483440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EC920E35-1E5F-E5E7-47FE-285EE331833F}"/>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C071477-C37A-AA90-B6B2-83FA99495F2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359C378-2705-755B-45FC-1328F122A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A3AEBCA1-1A67-7D92-3E43-3919A809E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D3998014-687C-E2AF-8696-13ED6F747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B7A42-FF5D-499A-995E-2063FFB36319}" type="datetime1">
              <a:rPr lang="LID4096" smtClean="0"/>
              <a:t>05/03/2024</a:t>
            </a:fld>
            <a:endParaRPr lang="en-TR"/>
          </a:p>
        </p:txBody>
      </p:sp>
      <p:sp>
        <p:nvSpPr>
          <p:cNvPr id="5" name="Footer Placeholder 4">
            <a:extLst>
              <a:ext uri="{FF2B5EF4-FFF2-40B4-BE49-F238E27FC236}">
                <a16:creationId xmlns:a16="http://schemas.microsoft.com/office/drawing/2014/main" id="{DBAE9E9B-AD31-BB4D-396A-EE1BE4CD8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51F8F56F-9C69-390A-A83B-B6EDDE16D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310C1-A26A-3245-8051-D88CBFFF3BAD}" type="slidenum">
              <a:rPr lang="en-TR" smtClean="0"/>
              <a:t>‹#›</a:t>
            </a:fld>
            <a:endParaRPr lang="en-TR"/>
          </a:p>
        </p:txBody>
      </p:sp>
      <p:sp>
        <p:nvSpPr>
          <p:cNvPr id="12" name="Rectangle 11">
            <a:extLst>
              <a:ext uri="{FF2B5EF4-FFF2-40B4-BE49-F238E27FC236}">
                <a16:creationId xmlns:a16="http://schemas.microsoft.com/office/drawing/2014/main" id="{9601472C-9B1C-CC00-0081-A9BEE304668E}"/>
              </a:ext>
            </a:extLst>
          </p:cNvPr>
          <p:cNvSpPr/>
          <p:nvPr userDrawn="1"/>
        </p:nvSpPr>
        <p:spPr>
          <a:xfrm>
            <a:off x="294640" y="1493520"/>
            <a:ext cx="457200" cy="2672080"/>
          </a:xfrm>
          <a:prstGeom prst="rect">
            <a:avLst/>
          </a:prstGeom>
          <a:solidFill>
            <a:srgbClr val="ECEAEB"/>
          </a:solidFill>
          <a:ln>
            <a:solidFill>
              <a:srgbClr val="ECEA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534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12" Type="http://schemas.openxmlformats.org/officeDocument/2006/relationships/image" Target="../media/image31.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8">
            <a:hlinkClick r:id="" action="ppaction://media"/>
            <a:extLst>
              <a:ext uri="{FF2B5EF4-FFF2-40B4-BE49-F238E27FC236}">
                <a16:creationId xmlns:a16="http://schemas.microsoft.com/office/drawing/2014/main" id="{0CA32460-E1B0-552F-3682-63F5196550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162"/>
            <a:ext cx="12535182" cy="7051040"/>
          </a:xfrm>
          <a:prstGeom prst="rect">
            <a:avLst/>
          </a:prstGeom>
        </p:spPr>
      </p:pic>
      <p:sp>
        <p:nvSpPr>
          <p:cNvPr id="2" name="Title 1">
            <a:extLst>
              <a:ext uri="{FF2B5EF4-FFF2-40B4-BE49-F238E27FC236}">
                <a16:creationId xmlns:a16="http://schemas.microsoft.com/office/drawing/2014/main" id="{8928C557-AD88-83F8-A482-3314882B1361}"/>
              </a:ext>
            </a:extLst>
          </p:cNvPr>
          <p:cNvSpPr>
            <a:spLocks noGrp="1"/>
          </p:cNvSpPr>
          <p:nvPr>
            <p:ph type="ctrTitle"/>
          </p:nvPr>
        </p:nvSpPr>
        <p:spPr>
          <a:xfrm>
            <a:off x="366198" y="1169204"/>
            <a:ext cx="8298407" cy="1942938"/>
          </a:xfrm>
        </p:spPr>
        <p:txBody>
          <a:bodyPr>
            <a:normAutofit fontScale="90000"/>
          </a:bodyPr>
          <a:lstStyle/>
          <a:p>
            <a:pPr algn="l">
              <a:lnSpc>
                <a:spcPct val="100000"/>
              </a:lnSpc>
            </a:pPr>
            <a:r>
              <a:rPr lang="tr-TR" sz="3800" b="1" spc="-64" dirty="0">
                <a:solidFill>
                  <a:srgbClr val="E7E6E6"/>
                </a:solidFill>
                <a:latin typeface="Arial" panose="020B0604020202020204" pitchFamily="34" charset="0"/>
                <a:cs typeface="Arial" panose="020B0604020202020204" pitchFamily="34" charset="0"/>
              </a:rPr>
              <a:t>TÜRKİYE’DEKİ SERA GAZI EMİSYONLARININ İZLENMESİ, RAPORLANMASI VE </a:t>
            </a:r>
            <a:r>
              <a:rPr lang="tr-TR" sz="3800" b="1" spc="-64" dirty="0" smtClean="0">
                <a:solidFill>
                  <a:srgbClr val="E7E6E6"/>
                </a:solidFill>
                <a:latin typeface="Arial" panose="020B0604020202020204" pitchFamily="34" charset="0"/>
                <a:cs typeface="Arial" panose="020B0604020202020204" pitchFamily="34" charset="0"/>
              </a:rPr>
              <a:t>DOĞRULANMASININ</a:t>
            </a:r>
            <a:br>
              <a:rPr lang="tr-TR" sz="3800" b="1" spc="-64" dirty="0" smtClean="0">
                <a:solidFill>
                  <a:srgbClr val="E7E6E6"/>
                </a:solidFill>
                <a:latin typeface="Arial" panose="020B0604020202020204" pitchFamily="34" charset="0"/>
                <a:cs typeface="Arial" panose="020B0604020202020204" pitchFamily="34" charset="0"/>
              </a:rPr>
            </a:br>
            <a:r>
              <a:rPr lang="tr-TR" sz="3800" b="1" spc="-64" dirty="0" smtClean="0">
                <a:solidFill>
                  <a:srgbClr val="E7E6E6"/>
                </a:solidFill>
                <a:latin typeface="Arial" panose="020B0604020202020204" pitchFamily="34" charset="0"/>
                <a:cs typeface="Arial" panose="020B0604020202020204" pitchFamily="34" charset="0"/>
              </a:rPr>
              <a:t>MEVCUT </a:t>
            </a:r>
            <a:r>
              <a:rPr lang="tr-TR" sz="3800" b="1" spc="-64" dirty="0">
                <a:solidFill>
                  <a:srgbClr val="E7E6E6"/>
                </a:solidFill>
                <a:latin typeface="Arial" panose="020B0604020202020204" pitchFamily="34" charset="0"/>
                <a:cs typeface="Arial" panose="020B0604020202020204" pitchFamily="34" charset="0"/>
              </a:rPr>
              <a:t>DURUMU</a:t>
            </a:r>
            <a:endParaRPr lang="en-US" sz="3800" b="1" spc="-64" dirty="0">
              <a:solidFill>
                <a:srgbClr val="E7E6E6"/>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69E0441-AE47-BCCD-0E24-CB251AFE6BDF}"/>
              </a:ext>
            </a:extLst>
          </p:cNvPr>
          <p:cNvSpPr>
            <a:spLocks noGrp="1"/>
          </p:cNvSpPr>
          <p:nvPr>
            <p:ph type="subTitle" idx="1"/>
          </p:nvPr>
        </p:nvSpPr>
        <p:spPr>
          <a:xfrm>
            <a:off x="28847" y="6030119"/>
            <a:ext cx="7591153" cy="1655762"/>
          </a:xfrm>
        </p:spPr>
        <p:txBody>
          <a:bodyPr>
            <a:normAutofit/>
          </a:bodyPr>
          <a:lstStyle/>
          <a:p>
            <a:pPr algn="just"/>
            <a:r>
              <a:rPr lang="tr-TR" sz="2000" b="1" dirty="0">
                <a:solidFill>
                  <a:schemeClr val="bg1">
                    <a:lumMod val="85000"/>
                  </a:schemeClr>
                </a:solidFill>
                <a:latin typeface="Arial" panose="020B0604020202020204" pitchFamily="34" charset="0"/>
                <a:cs typeface="Arial" panose="020B0604020202020204" pitchFamily="34" charset="0"/>
              </a:rPr>
              <a:t>Sera Gazı Emisyonlarının İzlenmesi Dairesi Başkanlığı </a:t>
            </a:r>
          </a:p>
        </p:txBody>
      </p:sp>
      <p:pic>
        <p:nvPicPr>
          <p:cNvPr id="7" name="Picture 6">
            <a:extLst>
              <a:ext uri="{FF2B5EF4-FFF2-40B4-BE49-F238E27FC236}">
                <a16:creationId xmlns:a16="http://schemas.microsoft.com/office/drawing/2014/main" id="{85F66AEE-4C49-48BB-A1F4-6726BE678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9203" y="-520153"/>
            <a:ext cx="3103880" cy="2660826"/>
          </a:xfrm>
          <a:prstGeom prst="rect">
            <a:avLst/>
          </a:prstGeom>
        </p:spPr>
      </p:pic>
    </p:spTree>
    <p:extLst>
      <p:ext uri="{BB962C8B-B14F-4D97-AF65-F5344CB8AC3E}">
        <p14:creationId xmlns:p14="http://schemas.microsoft.com/office/powerpoint/2010/main" val="1757052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EFAC6D4F-F09D-732D-AA2B-4D9C609258BC}"/>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SGE </a:t>
            </a:r>
            <a:r>
              <a:rPr lang="tr-TR" sz="2800" dirty="0" smtClean="0">
                <a:solidFill>
                  <a:srgbClr val="083665"/>
                </a:solidFill>
                <a:latin typeface="FenomenSans-Bold"/>
              </a:rPr>
              <a:t>Yönetmeliğinin Kapsadığı Faaliyetler (Ek-1)</a:t>
            </a:r>
            <a:endParaRPr lang="tr-TR" sz="2800" dirty="0">
              <a:solidFill>
                <a:srgbClr val="083665"/>
              </a:solidFill>
              <a:latin typeface="FenomenSans-Bold"/>
            </a:endParaRPr>
          </a:p>
        </p:txBody>
      </p:sp>
      <p:sp>
        <p:nvSpPr>
          <p:cNvPr id="7" name="Slide Number Placeholder 3">
            <a:extLst>
              <a:ext uri="{FF2B5EF4-FFF2-40B4-BE49-F238E27FC236}">
                <a16:creationId xmlns:a16="http://schemas.microsoft.com/office/drawing/2014/main" id="{B3618284-31D2-1CF6-08C4-70CA75D762CF}"/>
              </a:ext>
            </a:extLst>
          </p:cNvPr>
          <p:cNvSpPr txBox="1">
            <a:spLocks/>
          </p:cNvSpPr>
          <p:nvPr/>
        </p:nvSpPr>
        <p:spPr>
          <a:xfrm>
            <a:off x="10749983"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latin typeface="Arial" panose="020B0604020202020204" pitchFamily="34" charset="0"/>
                <a:cs typeface="Arial" panose="020B0604020202020204" pitchFamily="34" charset="0"/>
              </a:rPr>
              <a:pPr/>
              <a:t>10</a:t>
            </a:fld>
            <a:endParaRPr lang="en-TR" sz="1800" dirty="0">
              <a:solidFill>
                <a:srgbClr val="113F6B"/>
              </a:solidFill>
              <a:latin typeface="Arial" panose="020B0604020202020204" pitchFamily="34" charset="0"/>
              <a:cs typeface="Arial" panose="020B0604020202020204" pitchFamily="34" charset="0"/>
            </a:endParaRPr>
          </a:p>
        </p:txBody>
      </p:sp>
      <p:pic>
        <p:nvPicPr>
          <p:cNvPr id="3" name="Resim 2"/>
          <p:cNvPicPr>
            <a:picLocks noChangeAspect="1"/>
          </p:cNvPicPr>
          <p:nvPr/>
        </p:nvPicPr>
        <p:blipFill>
          <a:blip r:embed="rId2"/>
          <a:stretch>
            <a:fillRect/>
          </a:stretch>
        </p:blipFill>
        <p:spPr>
          <a:xfrm>
            <a:off x="917594" y="1232348"/>
            <a:ext cx="10350549" cy="5025577"/>
          </a:xfrm>
          <a:prstGeom prst="rect">
            <a:avLst/>
          </a:prstGeom>
        </p:spPr>
      </p:pic>
    </p:spTree>
    <p:extLst>
      <p:ext uri="{BB962C8B-B14F-4D97-AF65-F5344CB8AC3E}">
        <p14:creationId xmlns:p14="http://schemas.microsoft.com/office/powerpoint/2010/main" val="276454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F00A53F5-28EB-AE71-8320-B38E5D4DFFA6}"/>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Aktörler</a:t>
            </a:r>
            <a:endParaRPr lang="tr-TR" sz="2800" dirty="0">
              <a:solidFill>
                <a:schemeClr val="tx2">
                  <a:lumMod val="75000"/>
                </a:schemeClr>
              </a:solidFill>
              <a:latin typeface="FenomenSans-Bold"/>
            </a:endParaRPr>
          </a:p>
        </p:txBody>
      </p:sp>
      <p:graphicFrame>
        <p:nvGraphicFramePr>
          <p:cNvPr id="6" name="Diyagram 3">
            <a:extLst>
              <a:ext uri="{FF2B5EF4-FFF2-40B4-BE49-F238E27FC236}">
                <a16:creationId xmlns:a16="http://schemas.microsoft.com/office/drawing/2014/main" id="{60AB1FD4-6B5E-9E0F-8EA3-97511450ABC9}"/>
              </a:ext>
            </a:extLst>
          </p:cNvPr>
          <p:cNvGraphicFramePr/>
          <p:nvPr>
            <p:extLst>
              <p:ext uri="{D42A27DB-BD31-4B8C-83A1-F6EECF244321}">
                <p14:modId xmlns:p14="http://schemas.microsoft.com/office/powerpoint/2010/main" val="147878458"/>
              </p:ext>
            </p:extLst>
          </p:nvPr>
        </p:nvGraphicFramePr>
        <p:xfrm>
          <a:off x="2531745" y="1194436"/>
          <a:ext cx="7116798" cy="5062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Right 6">
            <a:extLst>
              <a:ext uri="{FF2B5EF4-FFF2-40B4-BE49-F238E27FC236}">
                <a16:creationId xmlns:a16="http://schemas.microsoft.com/office/drawing/2014/main" id="{1D32E865-1DAE-8F51-1BC5-663AFDD50214}"/>
              </a:ext>
            </a:extLst>
          </p:cNvPr>
          <p:cNvSpPr/>
          <p:nvPr/>
        </p:nvSpPr>
        <p:spPr>
          <a:xfrm>
            <a:off x="3515817" y="1554511"/>
            <a:ext cx="1721516" cy="713000"/>
          </a:xfrm>
          <a:prstGeom prst="rightArrow">
            <a:avLst/>
          </a:prstGeom>
          <a:solidFill>
            <a:srgbClr val="03A1A4"/>
          </a:solidFill>
          <a:ln>
            <a:solidFill>
              <a:srgbClr val="03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sym typeface="Symbol" panose="05050102010706020507" pitchFamily="18" charset="2"/>
              </a:rPr>
              <a:t></a:t>
            </a:r>
            <a:r>
              <a:rPr lang="tr-TR" dirty="0">
                <a:latin typeface="Arial" panose="020B0604020202020204" pitchFamily="34" charset="0"/>
                <a:cs typeface="Arial" panose="020B0604020202020204" pitchFamily="34" charset="0"/>
              </a:rPr>
              <a:t>750 tesis</a:t>
            </a:r>
          </a:p>
        </p:txBody>
      </p:sp>
      <p:sp>
        <p:nvSpPr>
          <p:cNvPr id="8" name="Arrow: Right 7">
            <a:extLst>
              <a:ext uri="{FF2B5EF4-FFF2-40B4-BE49-F238E27FC236}">
                <a16:creationId xmlns:a16="http://schemas.microsoft.com/office/drawing/2014/main" id="{5FC8616D-DC2C-89FC-4849-7E064DBD3E8A}"/>
              </a:ext>
            </a:extLst>
          </p:cNvPr>
          <p:cNvSpPr/>
          <p:nvPr/>
        </p:nvSpPr>
        <p:spPr>
          <a:xfrm>
            <a:off x="2021249" y="3397724"/>
            <a:ext cx="2964136" cy="713000"/>
          </a:xfrm>
          <a:prstGeom prst="rightArrow">
            <a:avLst/>
          </a:prstGeom>
          <a:solidFill>
            <a:srgbClr val="03A1A4"/>
          </a:solidFill>
          <a:ln>
            <a:solidFill>
              <a:srgbClr val="03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tr-TR" sz="1600" dirty="0">
                <a:latin typeface="Arial" panose="020B0604020202020204" pitchFamily="34" charset="0"/>
                <a:cs typeface="Arial" panose="020B0604020202020204" pitchFamily="34" charset="0"/>
                <a:sym typeface="Symbol" panose="05050102010706020507" pitchFamily="18" charset="2"/>
              </a:rPr>
              <a:t>İklim Değişikliği Başkanlığı</a:t>
            </a:r>
            <a:endParaRPr lang="tr-TR" sz="1600" dirty="0">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9B11DB9E-016A-A0CB-741F-8F2B42DD48F5}"/>
              </a:ext>
            </a:extLst>
          </p:cNvPr>
          <p:cNvSpPr/>
          <p:nvPr/>
        </p:nvSpPr>
        <p:spPr>
          <a:xfrm>
            <a:off x="973691" y="4747568"/>
            <a:ext cx="2456115" cy="713000"/>
          </a:xfrm>
          <a:prstGeom prst="rightArrow">
            <a:avLst/>
          </a:prstGeom>
          <a:solidFill>
            <a:srgbClr val="03A1A4"/>
          </a:solidFill>
          <a:ln>
            <a:solidFill>
              <a:srgbClr val="03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tr-TR" sz="1600" dirty="0">
                <a:latin typeface="Arial" panose="020B0604020202020204" pitchFamily="34" charset="0"/>
                <a:cs typeface="Arial" panose="020B0604020202020204" pitchFamily="34" charset="0"/>
              </a:rPr>
              <a:t>8</a:t>
            </a: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Doğrulayıcı Kuruluş</a:t>
            </a:r>
          </a:p>
        </p:txBody>
      </p:sp>
      <p:sp>
        <p:nvSpPr>
          <p:cNvPr id="10" name="Arrow: Right 9">
            <a:extLst>
              <a:ext uri="{FF2B5EF4-FFF2-40B4-BE49-F238E27FC236}">
                <a16:creationId xmlns:a16="http://schemas.microsoft.com/office/drawing/2014/main" id="{1C903B0C-83EC-1B1C-081D-357EF2B5E461}"/>
              </a:ext>
            </a:extLst>
          </p:cNvPr>
          <p:cNvSpPr/>
          <p:nvPr/>
        </p:nvSpPr>
        <p:spPr>
          <a:xfrm flipH="1">
            <a:off x="8743929" y="4739340"/>
            <a:ext cx="1618310" cy="713000"/>
          </a:xfrm>
          <a:prstGeom prst="rightArrow">
            <a:avLst/>
          </a:prstGeom>
          <a:solidFill>
            <a:srgbClr val="03A1A4"/>
          </a:solidFill>
          <a:ln>
            <a:solidFill>
              <a:srgbClr val="03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tr-TR" dirty="0">
                <a:latin typeface="Arial" panose="020B0604020202020204" pitchFamily="34" charset="0"/>
                <a:cs typeface="Arial" panose="020B0604020202020204" pitchFamily="34" charset="0"/>
              </a:rPr>
              <a:t>TÜRKAK</a:t>
            </a:r>
          </a:p>
        </p:txBody>
      </p:sp>
      <p:sp>
        <p:nvSpPr>
          <p:cNvPr id="13" name="Slide Number Placeholder 3">
            <a:extLst>
              <a:ext uri="{FF2B5EF4-FFF2-40B4-BE49-F238E27FC236}">
                <a16:creationId xmlns:a16="http://schemas.microsoft.com/office/drawing/2014/main" id="{E96B4555-44AA-54F9-33D4-2EC85E71CFD1}"/>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11</a:t>
            </a:fld>
            <a:endParaRPr lang="en-TR" sz="1800" dirty="0">
              <a:solidFill>
                <a:srgbClr val="113F6B"/>
              </a:solidFill>
            </a:endParaRPr>
          </a:p>
        </p:txBody>
      </p:sp>
    </p:spTree>
    <p:extLst>
      <p:ext uri="{BB962C8B-B14F-4D97-AF65-F5344CB8AC3E}">
        <p14:creationId xmlns:p14="http://schemas.microsoft.com/office/powerpoint/2010/main" val="3088206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68E1E-EC2D-9383-3109-B0E45D77A6F6}"/>
              </a:ext>
            </a:extLst>
          </p:cNvPr>
          <p:cNvSpPr txBox="1"/>
          <p:nvPr/>
        </p:nvSpPr>
        <p:spPr>
          <a:xfrm>
            <a:off x="4393127" y="2457919"/>
            <a:ext cx="1653972" cy="338554"/>
          </a:xfrm>
          <a:prstGeom prst="rect">
            <a:avLst/>
          </a:prstGeom>
          <a:noFill/>
        </p:spPr>
        <p:txBody>
          <a:bodyPr wrap="square" rtlCol="0">
            <a:spAutoFit/>
          </a:bodyPr>
          <a:lstStyle/>
          <a:p>
            <a:r>
              <a:rPr lang="tr-TR" sz="1600" b="1" dirty="0">
                <a:latin typeface="Arial" panose="020B0604020202020204" pitchFamily="34" charset="0"/>
                <a:cs typeface="Arial" panose="020B0604020202020204" pitchFamily="34" charset="0"/>
              </a:rPr>
              <a:t>Sanayi Tesisi</a:t>
            </a:r>
          </a:p>
        </p:txBody>
      </p:sp>
      <p:sp>
        <p:nvSpPr>
          <p:cNvPr id="6" name="TextBox 5">
            <a:extLst>
              <a:ext uri="{FF2B5EF4-FFF2-40B4-BE49-F238E27FC236}">
                <a16:creationId xmlns:a16="http://schemas.microsoft.com/office/drawing/2014/main" id="{1F43286B-8506-10AD-9FF3-A8620CDBC8B4}"/>
              </a:ext>
            </a:extLst>
          </p:cNvPr>
          <p:cNvSpPr txBox="1"/>
          <p:nvPr/>
        </p:nvSpPr>
        <p:spPr>
          <a:xfrm>
            <a:off x="3072509" y="4321145"/>
            <a:ext cx="1764520" cy="338554"/>
          </a:xfrm>
          <a:prstGeom prst="rect">
            <a:avLst/>
          </a:prstGeom>
          <a:noFill/>
        </p:spPr>
        <p:txBody>
          <a:bodyPr wrap="square" rtlCol="0">
            <a:spAutoFit/>
          </a:bodyPr>
          <a:lstStyle/>
          <a:p>
            <a:r>
              <a:rPr lang="tr-TR" sz="1600" b="1" dirty="0">
                <a:latin typeface="Arial" panose="020B0604020202020204" pitchFamily="34" charset="0"/>
                <a:cs typeface="Arial" panose="020B0604020202020204" pitchFamily="34" charset="0"/>
              </a:rPr>
              <a:t>İzleme Planı</a:t>
            </a:r>
          </a:p>
        </p:txBody>
      </p:sp>
      <p:sp>
        <p:nvSpPr>
          <p:cNvPr id="7" name="TextBox 6">
            <a:extLst>
              <a:ext uri="{FF2B5EF4-FFF2-40B4-BE49-F238E27FC236}">
                <a16:creationId xmlns:a16="http://schemas.microsoft.com/office/drawing/2014/main" id="{9D39EA94-59AD-F206-942A-16B6ED14E5DC}"/>
              </a:ext>
            </a:extLst>
          </p:cNvPr>
          <p:cNvSpPr txBox="1"/>
          <p:nvPr/>
        </p:nvSpPr>
        <p:spPr>
          <a:xfrm>
            <a:off x="4503772" y="4026219"/>
            <a:ext cx="1764520" cy="584775"/>
          </a:xfrm>
          <a:prstGeom prst="rect">
            <a:avLst/>
          </a:prstGeom>
          <a:noFill/>
        </p:spPr>
        <p:txBody>
          <a:bodyPr wrap="square" rtlCol="0">
            <a:spAutoFit/>
          </a:bodyPr>
          <a:lstStyle/>
          <a:p>
            <a:r>
              <a:rPr lang="tr-TR" sz="1600" b="1" dirty="0">
                <a:latin typeface="Arial" panose="020B0604020202020204" pitchFamily="34" charset="0"/>
                <a:cs typeface="Arial" panose="020B0604020202020204" pitchFamily="34" charset="0"/>
              </a:rPr>
              <a:t>Onaylanmış İzleme Planı</a:t>
            </a:r>
          </a:p>
        </p:txBody>
      </p:sp>
      <p:pic>
        <p:nvPicPr>
          <p:cNvPr id="8" name="Picture 7">
            <a:extLst>
              <a:ext uri="{FF2B5EF4-FFF2-40B4-BE49-F238E27FC236}">
                <a16:creationId xmlns:a16="http://schemas.microsoft.com/office/drawing/2014/main" id="{EAF45D9C-1E2D-9647-D93B-CCFD4BECD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269" y="5328011"/>
            <a:ext cx="1833897" cy="576697"/>
          </a:xfrm>
          <a:prstGeom prst="rect">
            <a:avLst/>
          </a:prstGeom>
        </p:spPr>
      </p:pic>
      <p:pic>
        <p:nvPicPr>
          <p:cNvPr id="9" name="Picture 8">
            <a:extLst>
              <a:ext uri="{FF2B5EF4-FFF2-40B4-BE49-F238E27FC236}">
                <a16:creationId xmlns:a16="http://schemas.microsoft.com/office/drawing/2014/main" id="{81D7DE77-66B1-5AA2-049C-178EE17D66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46030" y="2233123"/>
            <a:ext cx="715138" cy="715138"/>
          </a:xfrm>
          <a:prstGeom prst="rect">
            <a:avLst/>
          </a:prstGeom>
        </p:spPr>
      </p:pic>
      <p:sp>
        <p:nvSpPr>
          <p:cNvPr id="10" name="TextBox 9">
            <a:extLst>
              <a:ext uri="{FF2B5EF4-FFF2-40B4-BE49-F238E27FC236}">
                <a16:creationId xmlns:a16="http://schemas.microsoft.com/office/drawing/2014/main" id="{489B14B4-C580-411E-6712-AA577A100055}"/>
              </a:ext>
            </a:extLst>
          </p:cNvPr>
          <p:cNvSpPr txBox="1"/>
          <p:nvPr/>
        </p:nvSpPr>
        <p:spPr>
          <a:xfrm>
            <a:off x="6726839" y="2942420"/>
            <a:ext cx="1788011" cy="584775"/>
          </a:xfrm>
          <a:prstGeom prst="rect">
            <a:avLst/>
          </a:prstGeom>
          <a:noFill/>
        </p:spPr>
        <p:txBody>
          <a:bodyPr wrap="square" rtlCol="0">
            <a:spAutoFit/>
          </a:bodyPr>
          <a:lstStyle/>
          <a:p>
            <a:pPr algn="ctr"/>
            <a:r>
              <a:rPr lang="tr-TR" sz="1600" b="1" dirty="0">
                <a:latin typeface="Arial" panose="020B0604020202020204" pitchFamily="34" charset="0"/>
                <a:cs typeface="Arial" panose="020B0604020202020204" pitchFamily="34" charset="0"/>
              </a:rPr>
              <a:t>SG Emisyon Raporu</a:t>
            </a:r>
          </a:p>
        </p:txBody>
      </p:sp>
      <p:pic>
        <p:nvPicPr>
          <p:cNvPr id="11" name="Picture 10">
            <a:extLst>
              <a:ext uri="{FF2B5EF4-FFF2-40B4-BE49-F238E27FC236}">
                <a16:creationId xmlns:a16="http://schemas.microsoft.com/office/drawing/2014/main" id="{497AFF20-DA0C-3E1B-1196-248E91921D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02583" y="3546602"/>
            <a:ext cx="742446" cy="742446"/>
          </a:xfrm>
          <a:prstGeom prst="rect">
            <a:avLst/>
          </a:prstGeom>
        </p:spPr>
      </p:pic>
      <p:pic>
        <p:nvPicPr>
          <p:cNvPr id="12" name="Picture 11">
            <a:extLst>
              <a:ext uri="{FF2B5EF4-FFF2-40B4-BE49-F238E27FC236}">
                <a16:creationId xmlns:a16="http://schemas.microsoft.com/office/drawing/2014/main" id="{8BF60DCA-AAAA-ECA4-CD5B-DEFF9FF3215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08915" y="4371261"/>
            <a:ext cx="588896" cy="588896"/>
          </a:xfrm>
          <a:prstGeom prst="rect">
            <a:avLst/>
          </a:prstGeom>
        </p:spPr>
      </p:pic>
      <p:sp>
        <p:nvSpPr>
          <p:cNvPr id="13" name="TextBox 12">
            <a:extLst>
              <a:ext uri="{FF2B5EF4-FFF2-40B4-BE49-F238E27FC236}">
                <a16:creationId xmlns:a16="http://schemas.microsoft.com/office/drawing/2014/main" id="{00C94C32-DDA8-EC05-C2AA-27CD60320DCE}"/>
              </a:ext>
            </a:extLst>
          </p:cNvPr>
          <p:cNvSpPr txBox="1"/>
          <p:nvPr/>
        </p:nvSpPr>
        <p:spPr>
          <a:xfrm>
            <a:off x="7156231" y="5099420"/>
            <a:ext cx="1788011" cy="584775"/>
          </a:xfrm>
          <a:prstGeom prst="rect">
            <a:avLst/>
          </a:prstGeom>
          <a:noFill/>
        </p:spPr>
        <p:txBody>
          <a:bodyPr wrap="square" rtlCol="0">
            <a:spAutoFit/>
          </a:bodyPr>
          <a:lstStyle/>
          <a:p>
            <a:r>
              <a:rPr lang="tr-TR" sz="1600" b="1" dirty="0">
                <a:latin typeface="Arial" panose="020B0604020202020204" pitchFamily="34" charset="0"/>
                <a:cs typeface="Arial" panose="020B0604020202020204" pitchFamily="34" charset="0"/>
              </a:rPr>
              <a:t>Doğrulayıcı Kuruluş</a:t>
            </a:r>
          </a:p>
        </p:txBody>
      </p:sp>
      <p:pic>
        <p:nvPicPr>
          <p:cNvPr id="14" name="Graphic 13">
            <a:extLst>
              <a:ext uri="{FF2B5EF4-FFF2-40B4-BE49-F238E27FC236}">
                <a16:creationId xmlns:a16="http://schemas.microsoft.com/office/drawing/2014/main" id="{8932E6AC-62FC-AE76-3FE3-80C16900491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769654" y="3327952"/>
            <a:ext cx="650055" cy="650055"/>
          </a:xfrm>
          <a:prstGeom prst="rect">
            <a:avLst/>
          </a:prstGeom>
        </p:spPr>
      </p:pic>
      <p:pic>
        <p:nvPicPr>
          <p:cNvPr id="15" name="Graphic 14">
            <a:extLst>
              <a:ext uri="{FF2B5EF4-FFF2-40B4-BE49-F238E27FC236}">
                <a16:creationId xmlns:a16="http://schemas.microsoft.com/office/drawing/2014/main" id="{4FBA8C82-2589-CAA0-1202-0B00776CC57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4739969" y="1889693"/>
            <a:ext cx="542903" cy="542903"/>
          </a:xfrm>
          <a:prstGeom prst="rect">
            <a:avLst/>
          </a:prstGeom>
        </p:spPr>
      </p:pic>
      <p:sp>
        <p:nvSpPr>
          <p:cNvPr id="16" name="TextBox 15">
            <a:extLst>
              <a:ext uri="{FF2B5EF4-FFF2-40B4-BE49-F238E27FC236}">
                <a16:creationId xmlns:a16="http://schemas.microsoft.com/office/drawing/2014/main" id="{6ED635E2-5989-6372-1E1D-AF6B95853BD6}"/>
              </a:ext>
            </a:extLst>
          </p:cNvPr>
          <p:cNvSpPr txBox="1"/>
          <p:nvPr/>
        </p:nvSpPr>
        <p:spPr>
          <a:xfrm>
            <a:off x="8654294" y="4894934"/>
            <a:ext cx="2699506" cy="830997"/>
          </a:xfrm>
          <a:prstGeom prst="rect">
            <a:avLst/>
          </a:prstGeom>
          <a:solidFill>
            <a:srgbClr val="083665"/>
          </a:solidFill>
          <a:ln>
            <a:noFill/>
          </a:ln>
        </p:spPr>
        <p:txBody>
          <a:bodyPr wrap="square">
            <a:spAutoFit/>
          </a:bodyPr>
          <a:lstStyle/>
          <a:p>
            <a:pPr algn="just">
              <a:spcBef>
                <a:spcPct val="0"/>
              </a:spcBef>
              <a:buFontTx/>
              <a:buNone/>
            </a:pPr>
            <a:r>
              <a:rPr lang="tr-TR" altLang="tr-TR" sz="1600" b="1" dirty="0">
                <a:solidFill>
                  <a:schemeClr val="bg1"/>
                </a:solidFill>
                <a:latin typeface="Arial" panose="020B0604020202020204" pitchFamily="34" charset="0"/>
                <a:cs typeface="Arial" panose="020B0604020202020204" pitchFamily="34" charset="0"/>
              </a:rPr>
              <a:t>Her yıl 30 Nisan’a kadar Doğrulanmış sera gazı emisyon raporunu sunar.</a:t>
            </a:r>
          </a:p>
        </p:txBody>
      </p:sp>
      <p:sp>
        <p:nvSpPr>
          <p:cNvPr id="17" name="TextBox 16">
            <a:extLst>
              <a:ext uri="{FF2B5EF4-FFF2-40B4-BE49-F238E27FC236}">
                <a16:creationId xmlns:a16="http://schemas.microsoft.com/office/drawing/2014/main" id="{70B2E29F-D4D2-9196-D0A2-A40AC557DFF2}"/>
              </a:ext>
            </a:extLst>
          </p:cNvPr>
          <p:cNvSpPr txBox="1"/>
          <p:nvPr/>
        </p:nvSpPr>
        <p:spPr>
          <a:xfrm>
            <a:off x="1319309" y="1685854"/>
            <a:ext cx="2600938" cy="1569660"/>
          </a:xfrm>
          <a:prstGeom prst="rect">
            <a:avLst/>
          </a:prstGeom>
          <a:solidFill>
            <a:srgbClr val="083665"/>
          </a:solidFill>
          <a:ln>
            <a:noFill/>
          </a:ln>
        </p:spPr>
        <p:txBody>
          <a:bodyPr wrap="square">
            <a:spAutoFit/>
          </a:bodyPr>
          <a:lstStyle/>
          <a:p>
            <a:pPr>
              <a:spcBef>
                <a:spcPct val="0"/>
              </a:spcBef>
              <a:buFontTx/>
              <a:buNone/>
            </a:pPr>
            <a:r>
              <a:rPr lang="tr-TR" altLang="tr-TR" sz="1600" b="1" dirty="0" smtClean="0">
                <a:solidFill>
                  <a:schemeClr val="bg1"/>
                </a:solidFill>
                <a:latin typeface="Arial" panose="020B0604020202020204" pitchFamily="34" charset="0"/>
                <a:cs typeface="Arial" panose="020B0604020202020204" pitchFamily="34" charset="0"/>
              </a:rPr>
              <a:t>Tesisler, her </a:t>
            </a:r>
            <a:r>
              <a:rPr lang="tr-TR" altLang="tr-TR" sz="1600" b="1" dirty="0">
                <a:solidFill>
                  <a:schemeClr val="bg1"/>
                </a:solidFill>
                <a:latin typeface="Arial" panose="020B0604020202020204" pitchFamily="34" charset="0"/>
                <a:cs typeface="Arial" panose="020B0604020202020204" pitchFamily="34" charset="0"/>
              </a:rPr>
              <a:t>yıl </a:t>
            </a:r>
            <a:r>
              <a:rPr lang="tr-TR" altLang="tr-TR" sz="1600" b="1" dirty="0" smtClean="0">
                <a:solidFill>
                  <a:schemeClr val="bg1"/>
                </a:solidFill>
                <a:latin typeface="Arial" panose="020B0604020202020204" pitchFamily="34" charset="0"/>
                <a:cs typeface="Arial" panose="020B0604020202020204" pitchFamily="34" charset="0"/>
              </a:rPr>
              <a:t>15 Ekim’e </a:t>
            </a:r>
          </a:p>
          <a:p>
            <a:pPr>
              <a:spcBef>
                <a:spcPct val="0"/>
              </a:spcBef>
              <a:buFontTx/>
              <a:buNone/>
            </a:pPr>
            <a:r>
              <a:rPr lang="tr-TR" altLang="tr-TR" sz="1600" b="1" dirty="0" smtClean="0">
                <a:solidFill>
                  <a:schemeClr val="bg1"/>
                </a:solidFill>
                <a:latin typeface="Arial" panose="020B0604020202020204" pitchFamily="34" charset="0"/>
                <a:cs typeface="Arial" panose="020B0604020202020204" pitchFamily="34" charset="0"/>
              </a:rPr>
              <a:t>kadar MEDAS* tarafından atanan Doğrulayıcı Kuruluş </a:t>
            </a:r>
            <a:r>
              <a:rPr lang="tr-TR" altLang="tr-TR" sz="1600" b="1" dirty="0">
                <a:solidFill>
                  <a:schemeClr val="bg1"/>
                </a:solidFill>
                <a:latin typeface="Arial" panose="020B0604020202020204" pitchFamily="34" charset="0"/>
                <a:cs typeface="Arial" panose="020B0604020202020204" pitchFamily="34" charset="0"/>
              </a:rPr>
              <a:t>ile </a:t>
            </a:r>
            <a:r>
              <a:rPr lang="tr-TR" altLang="tr-TR" sz="1600" b="1" dirty="0" smtClean="0">
                <a:solidFill>
                  <a:schemeClr val="bg1"/>
                </a:solidFill>
                <a:latin typeface="Arial" panose="020B0604020202020204" pitchFamily="34" charset="0"/>
                <a:cs typeface="Arial" panose="020B0604020202020204" pitchFamily="34" charset="0"/>
              </a:rPr>
              <a:t>sözleşme yapar. </a:t>
            </a:r>
            <a:endParaRPr lang="tr-TR" altLang="tr-TR" sz="1600"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2A37FE-11EF-DE00-FC5F-69E4442A80A1}"/>
              </a:ext>
            </a:extLst>
          </p:cNvPr>
          <p:cNvSpPr txBox="1"/>
          <p:nvPr/>
        </p:nvSpPr>
        <p:spPr>
          <a:xfrm>
            <a:off x="1943721" y="4580995"/>
            <a:ext cx="1344913" cy="923330"/>
          </a:xfrm>
          <a:prstGeom prst="rect">
            <a:avLst/>
          </a:prstGeom>
          <a:noFill/>
        </p:spPr>
        <p:txBody>
          <a:bodyPr wrap="square" rtlCol="0">
            <a:spAutoFit/>
          </a:bodyPr>
          <a:lstStyle/>
          <a:p>
            <a:r>
              <a:rPr lang="tr-TR" b="1" dirty="0">
                <a:solidFill>
                  <a:srgbClr val="33827A"/>
                </a:solidFill>
                <a:latin typeface="Arial" panose="020B0604020202020204" pitchFamily="34" charset="0"/>
                <a:cs typeface="Arial" panose="020B0604020202020204" pitchFamily="34" charset="0"/>
              </a:rPr>
              <a:t>Aşama 1: </a:t>
            </a:r>
          </a:p>
          <a:p>
            <a:r>
              <a:rPr lang="tr-TR" b="1" dirty="0">
                <a:solidFill>
                  <a:srgbClr val="33827A"/>
                </a:solidFill>
                <a:latin typeface="Arial" panose="020B0604020202020204" pitchFamily="34" charset="0"/>
                <a:cs typeface="Arial" panose="020B0604020202020204" pitchFamily="34" charset="0"/>
              </a:rPr>
              <a:t>İzleme Planı </a:t>
            </a:r>
          </a:p>
        </p:txBody>
      </p:sp>
      <p:sp>
        <p:nvSpPr>
          <p:cNvPr id="19" name="TextBox 18">
            <a:extLst>
              <a:ext uri="{FF2B5EF4-FFF2-40B4-BE49-F238E27FC236}">
                <a16:creationId xmlns:a16="http://schemas.microsoft.com/office/drawing/2014/main" id="{8291F352-86E0-EDD2-2703-6AE4CE1B4AB7}"/>
              </a:ext>
            </a:extLst>
          </p:cNvPr>
          <p:cNvSpPr txBox="1"/>
          <p:nvPr/>
        </p:nvSpPr>
        <p:spPr>
          <a:xfrm>
            <a:off x="7760288" y="1435954"/>
            <a:ext cx="2159571" cy="646331"/>
          </a:xfrm>
          <a:prstGeom prst="rect">
            <a:avLst/>
          </a:prstGeom>
          <a:noFill/>
        </p:spPr>
        <p:txBody>
          <a:bodyPr wrap="square" rtlCol="0">
            <a:spAutoFit/>
          </a:bodyPr>
          <a:lstStyle/>
          <a:p>
            <a:r>
              <a:rPr lang="tr-TR" b="1" dirty="0">
                <a:solidFill>
                  <a:srgbClr val="33827A"/>
                </a:solidFill>
                <a:latin typeface="Arial" panose="020B0604020202020204" pitchFamily="34" charset="0"/>
                <a:cs typeface="Arial" panose="020B0604020202020204" pitchFamily="34" charset="0"/>
              </a:rPr>
              <a:t>Aşama 2: </a:t>
            </a:r>
          </a:p>
          <a:p>
            <a:r>
              <a:rPr lang="tr-TR" b="1" dirty="0">
                <a:solidFill>
                  <a:srgbClr val="33827A"/>
                </a:solidFill>
                <a:latin typeface="Arial" panose="020B0604020202020204" pitchFamily="34" charset="0"/>
                <a:cs typeface="Arial" panose="020B0604020202020204" pitchFamily="34" charset="0"/>
              </a:rPr>
              <a:t>Yıllık Raporlama </a:t>
            </a:r>
          </a:p>
        </p:txBody>
      </p:sp>
      <p:cxnSp>
        <p:nvCxnSpPr>
          <p:cNvPr id="20" name="Straight Arrow Connector 19">
            <a:extLst>
              <a:ext uri="{FF2B5EF4-FFF2-40B4-BE49-F238E27FC236}">
                <a16:creationId xmlns:a16="http://schemas.microsoft.com/office/drawing/2014/main" id="{A3591A8A-AB67-6797-B2EA-0D4457B8E0B1}"/>
              </a:ext>
            </a:extLst>
          </p:cNvPr>
          <p:cNvCxnSpPr>
            <a:cxnSpLocks/>
          </p:cNvCxnSpPr>
          <p:nvPr/>
        </p:nvCxnSpPr>
        <p:spPr>
          <a:xfrm flipH="1" flipV="1">
            <a:off x="5549565" y="2820812"/>
            <a:ext cx="1587614" cy="1633611"/>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2DFDDA-95A9-A71C-104E-59A47F913BCD}"/>
              </a:ext>
            </a:extLst>
          </p:cNvPr>
          <p:cNvCxnSpPr/>
          <p:nvPr/>
        </p:nvCxnSpPr>
        <p:spPr>
          <a:xfrm>
            <a:off x="5453742" y="2233123"/>
            <a:ext cx="1579356" cy="529949"/>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AAB80D7-6FA8-D495-DC07-B8E146704159}"/>
              </a:ext>
            </a:extLst>
          </p:cNvPr>
          <p:cNvCxnSpPr/>
          <p:nvPr/>
        </p:nvCxnSpPr>
        <p:spPr>
          <a:xfrm flipV="1">
            <a:off x="5077837" y="2801984"/>
            <a:ext cx="0" cy="408145"/>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C234D43-5E60-6E57-3129-FFAC1285817E}"/>
              </a:ext>
            </a:extLst>
          </p:cNvPr>
          <p:cNvCxnSpPr>
            <a:cxnSpLocks/>
          </p:cNvCxnSpPr>
          <p:nvPr/>
        </p:nvCxnSpPr>
        <p:spPr>
          <a:xfrm flipV="1">
            <a:off x="5077837" y="4671529"/>
            <a:ext cx="0" cy="627298"/>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8C8AFBB-C1DD-879B-609C-BEB1A28DAD50}"/>
              </a:ext>
            </a:extLst>
          </p:cNvPr>
          <p:cNvCxnSpPr/>
          <p:nvPr/>
        </p:nvCxnSpPr>
        <p:spPr>
          <a:xfrm>
            <a:off x="3920247" y="4700713"/>
            <a:ext cx="472880" cy="598114"/>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8D765B4-8BEC-4DFF-36F6-9689B7FF9A6A}"/>
              </a:ext>
            </a:extLst>
          </p:cNvPr>
          <p:cNvCxnSpPr/>
          <p:nvPr/>
        </p:nvCxnSpPr>
        <p:spPr>
          <a:xfrm flipH="1">
            <a:off x="3920247" y="2763072"/>
            <a:ext cx="439022" cy="665928"/>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931819C-83AA-A02C-8009-D61E2278F931}"/>
              </a:ext>
            </a:extLst>
          </p:cNvPr>
          <p:cNvCxnSpPr>
            <a:cxnSpLocks/>
          </p:cNvCxnSpPr>
          <p:nvPr/>
        </p:nvCxnSpPr>
        <p:spPr>
          <a:xfrm>
            <a:off x="7554725" y="3546602"/>
            <a:ext cx="0" cy="639580"/>
          </a:xfrm>
          <a:prstGeom prst="straightConnector1">
            <a:avLst/>
          </a:prstGeom>
          <a:ln w="38100">
            <a:solidFill>
              <a:srgbClr val="083665"/>
            </a:solidFill>
            <a:tailEnd type="triangle"/>
          </a:ln>
        </p:spPr>
        <p:style>
          <a:lnRef idx="1">
            <a:schemeClr val="accent1"/>
          </a:lnRef>
          <a:fillRef idx="0">
            <a:schemeClr val="accent1"/>
          </a:fillRef>
          <a:effectRef idx="0">
            <a:schemeClr val="accent1"/>
          </a:effectRef>
          <a:fontRef idx="minor">
            <a:schemeClr val="tx1"/>
          </a:fontRef>
        </p:style>
      </p:cxnSp>
      <p:sp>
        <p:nvSpPr>
          <p:cNvPr id="28" name="Unvan 1">
            <a:extLst>
              <a:ext uri="{FF2B5EF4-FFF2-40B4-BE49-F238E27FC236}">
                <a16:creationId xmlns:a16="http://schemas.microsoft.com/office/drawing/2014/main" id="{8589EC04-EED2-A387-3DCA-328C54D8A847}"/>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Arial" panose="020B0604020202020204" pitchFamily="34" charset="0"/>
                <a:cs typeface="Arial" panose="020B0604020202020204" pitchFamily="34" charset="0"/>
              </a:rPr>
              <a:t>SGE Takip Döngüsü</a:t>
            </a:r>
            <a:endParaRPr lang="tr-TR" sz="2800" dirty="0">
              <a:solidFill>
                <a:schemeClr val="tx2">
                  <a:lumMod val="75000"/>
                </a:schemeClr>
              </a:solidFill>
              <a:latin typeface="Arial" panose="020B0604020202020204" pitchFamily="34" charset="0"/>
              <a:cs typeface="Arial" panose="020B0604020202020204" pitchFamily="34" charset="0"/>
            </a:endParaRPr>
          </a:p>
        </p:txBody>
      </p:sp>
      <p:sp>
        <p:nvSpPr>
          <p:cNvPr id="29" name="Slide Number Placeholder 3">
            <a:extLst>
              <a:ext uri="{FF2B5EF4-FFF2-40B4-BE49-F238E27FC236}">
                <a16:creationId xmlns:a16="http://schemas.microsoft.com/office/drawing/2014/main" id="{E7463345-B6B2-A569-5475-66828C1C95C6}"/>
              </a:ext>
            </a:extLst>
          </p:cNvPr>
          <p:cNvSpPr txBox="1">
            <a:spLocks/>
          </p:cNvSpPr>
          <p:nvPr/>
        </p:nvSpPr>
        <p:spPr>
          <a:xfrm>
            <a:off x="10763795"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latin typeface="Arial" panose="020B0604020202020204" pitchFamily="34" charset="0"/>
                <a:cs typeface="Arial" panose="020B0604020202020204" pitchFamily="34" charset="0"/>
              </a:rPr>
              <a:pPr/>
              <a:t>12</a:t>
            </a:fld>
            <a:endParaRPr lang="en-TR" sz="1800" dirty="0">
              <a:solidFill>
                <a:srgbClr val="113F6B"/>
              </a:solidFill>
              <a:latin typeface="Arial" panose="020B0604020202020204" pitchFamily="34" charset="0"/>
              <a:cs typeface="Arial" panose="020B0604020202020204" pitchFamily="34" charset="0"/>
            </a:endParaRPr>
          </a:p>
        </p:txBody>
      </p:sp>
      <p:sp>
        <p:nvSpPr>
          <p:cNvPr id="2" name="Dikdörtgen 1"/>
          <p:cNvSpPr/>
          <p:nvPr/>
        </p:nvSpPr>
        <p:spPr>
          <a:xfrm>
            <a:off x="1286224" y="3229862"/>
            <a:ext cx="2583468" cy="338554"/>
          </a:xfrm>
          <a:prstGeom prst="rect">
            <a:avLst/>
          </a:prstGeom>
        </p:spPr>
        <p:txBody>
          <a:bodyPr wrap="square">
            <a:spAutoFit/>
          </a:bodyPr>
          <a:lstStyle/>
          <a:p>
            <a:r>
              <a:rPr lang="tr-TR" sz="800" b="1" dirty="0" smtClean="0">
                <a:latin typeface="Arial" panose="020B0604020202020204" pitchFamily="34" charset="0"/>
                <a:cs typeface="Arial" panose="020B0604020202020204" pitchFamily="34" charset="0"/>
              </a:rPr>
              <a:t>*Merkezi Elektronik Doğrulayıcı Kuruluş Atama Sistemi </a:t>
            </a:r>
            <a:endParaRPr lang="tr-TR"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2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nvan 1"/>
          <p:cNvSpPr>
            <a:spLocks noGrp="1"/>
          </p:cNvSpPr>
          <p:nvPr>
            <p:ph type="title"/>
          </p:nvPr>
        </p:nvSpPr>
        <p:spPr>
          <a:xfrm>
            <a:off x="1435693" y="167425"/>
            <a:ext cx="9229457" cy="618187"/>
          </a:xfrm>
        </p:spPr>
        <p:txBody>
          <a:bodyPr>
            <a:noAutofit/>
          </a:bodyPr>
          <a:lstStyle/>
          <a:p>
            <a:pPr algn="ctr">
              <a:lnSpc>
                <a:spcPct val="100000"/>
              </a:lnSpc>
            </a:pPr>
            <a:r>
              <a:rPr lang="tr-TR" sz="2000" dirty="0">
                <a:solidFill>
                  <a:srgbClr val="083665"/>
                </a:solidFill>
                <a:latin typeface="FenomenSans-Bold"/>
              </a:rPr>
              <a:t>MERKEZİ ELEKTRONİK DOĞRULAYICI KURULUŞ ATAMA SİSTEMİ (MEDAS) </a:t>
            </a:r>
          </a:p>
        </p:txBody>
      </p:sp>
      <p:sp>
        <p:nvSpPr>
          <p:cNvPr id="19" name="Slide Number Placeholder 3">
            <a:extLst>
              <a:ext uri="{FF2B5EF4-FFF2-40B4-BE49-F238E27FC236}">
                <a16:creationId xmlns:a16="http://schemas.microsoft.com/office/drawing/2014/main" id="{735B3FFD-4FCC-5540-D948-4596BB1D208E}"/>
              </a:ext>
            </a:extLst>
          </p:cNvPr>
          <p:cNvSpPr txBox="1">
            <a:spLocks/>
          </p:cNvSpPr>
          <p:nvPr/>
        </p:nvSpPr>
        <p:spPr>
          <a:xfrm>
            <a:off x="10763795"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rPr>
              <a:pPr/>
              <a:t>13</a:t>
            </a:fld>
            <a:endParaRPr lang="en-TR" sz="1800" dirty="0">
              <a:solidFill>
                <a:srgbClr val="113F6B"/>
              </a:solidFill>
            </a:endParaRPr>
          </a:p>
        </p:txBody>
      </p:sp>
      <p:pic>
        <p:nvPicPr>
          <p:cNvPr id="20" name="Resim 19"/>
          <p:cNvPicPr>
            <a:picLocks noChangeAspect="1"/>
          </p:cNvPicPr>
          <p:nvPr/>
        </p:nvPicPr>
        <p:blipFill rotWithShape="1">
          <a:blip r:embed="rId2"/>
          <a:srcRect l="3586" t="1584" r="4676" b="4981"/>
          <a:stretch/>
        </p:blipFill>
        <p:spPr>
          <a:xfrm>
            <a:off x="1784661" y="3300950"/>
            <a:ext cx="3765550" cy="2565400"/>
          </a:xfrm>
          <a:prstGeom prst="rect">
            <a:avLst/>
          </a:prstGeom>
        </p:spPr>
      </p:pic>
      <p:pic>
        <p:nvPicPr>
          <p:cNvPr id="22" name="Resim 21"/>
          <p:cNvPicPr>
            <a:picLocks noChangeAspect="1"/>
          </p:cNvPicPr>
          <p:nvPr/>
        </p:nvPicPr>
        <p:blipFill rotWithShape="1">
          <a:blip r:embed="rId3"/>
          <a:srcRect l="25662" t="1310" r="25845" b="6861"/>
          <a:stretch/>
        </p:blipFill>
        <p:spPr>
          <a:xfrm>
            <a:off x="7798567" y="3300475"/>
            <a:ext cx="2225336" cy="2515622"/>
          </a:xfrm>
          <a:prstGeom prst="rect">
            <a:avLst/>
          </a:prstGeom>
        </p:spPr>
      </p:pic>
      <p:sp>
        <p:nvSpPr>
          <p:cNvPr id="23" name="Metin kutusu 22"/>
          <p:cNvSpPr txBox="1"/>
          <p:nvPr/>
        </p:nvSpPr>
        <p:spPr>
          <a:xfrm>
            <a:off x="881149" y="1141388"/>
            <a:ext cx="10320251" cy="1200329"/>
          </a:xfrm>
          <a:prstGeom prst="rect">
            <a:avLst/>
          </a:prstGeom>
          <a:noFill/>
        </p:spPr>
        <p:txBody>
          <a:bodyPr wrap="square" rtlCol="0">
            <a:spAutoFit/>
          </a:bodyPr>
          <a:lstStyle/>
          <a:p>
            <a:pPr marL="285750" indent="-285750" algn="just">
              <a:buFont typeface="Arial" panose="020B0604020202020204" pitchFamily="34" charset="0"/>
              <a:buChar char="•"/>
            </a:pPr>
            <a:r>
              <a:rPr lang="tr-TR" dirty="0">
                <a:latin typeface="Arial" panose="020B0604020202020204" pitchFamily="34" charset="0"/>
                <a:cs typeface="Arial" panose="020B0604020202020204" pitchFamily="34" charset="0"/>
              </a:rPr>
              <a:t>Doğrulanmış sera gazı emisyon raporları kalitesinin </a:t>
            </a:r>
            <a:r>
              <a:rPr lang="tr-TR" dirty="0" smtClean="0">
                <a:latin typeface="Arial" panose="020B0604020202020204" pitchFamily="34" charset="0"/>
                <a:cs typeface="Arial" panose="020B0604020202020204" pitchFamily="34" charset="0"/>
              </a:rPr>
              <a:t>artırılması</a:t>
            </a: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ve daha güvenilir </a:t>
            </a:r>
            <a:r>
              <a:rPr lang="tr-TR" dirty="0">
                <a:latin typeface="Arial" panose="020B0604020202020204" pitchFamily="34" charset="0"/>
                <a:cs typeface="Arial" panose="020B0604020202020204" pitchFamily="34" charset="0"/>
              </a:rPr>
              <a:t>olması için Merkezi Elektronik Doğrulayıcı Kuruluş Atama Sistemi (MEDAS) oluşturulmuştur.</a:t>
            </a:r>
          </a:p>
          <a:p>
            <a:pPr marL="285750" indent="-285750" algn="just">
              <a:buFont typeface="Arial" panose="020B0604020202020204" pitchFamily="34" charset="0"/>
              <a:buChar char="•"/>
            </a:pPr>
            <a:r>
              <a:rPr lang="tr-TR" dirty="0" smtClean="0">
                <a:latin typeface="Arial" panose="020B0604020202020204" pitchFamily="34" charset="0"/>
                <a:cs typeface="Arial" panose="020B0604020202020204" pitchFamily="34" charset="0"/>
              </a:rPr>
              <a:t>2023 yılında </a:t>
            </a:r>
            <a:r>
              <a:rPr lang="tr-TR" dirty="0" smtClean="0">
                <a:latin typeface="Arial" panose="020B0604020202020204" pitchFamily="34" charset="0"/>
                <a:cs typeface="Arial" panose="020B0604020202020204" pitchFamily="34" charset="0"/>
              </a:rPr>
              <a:t>sera </a:t>
            </a:r>
            <a:r>
              <a:rPr lang="tr-TR" dirty="0">
                <a:latin typeface="Arial" panose="020B0604020202020204" pitchFamily="34" charset="0"/>
                <a:cs typeface="Arial" panose="020B0604020202020204" pitchFamily="34" charset="0"/>
              </a:rPr>
              <a:t>gazı emisyon raporu doğrulama iş </a:t>
            </a:r>
            <a:r>
              <a:rPr lang="tr-TR" dirty="0" smtClean="0">
                <a:latin typeface="Arial" panose="020B0604020202020204" pitchFamily="34" charset="0"/>
                <a:cs typeface="Arial" panose="020B0604020202020204" pitchFamily="34" charset="0"/>
              </a:rPr>
              <a:t>atamaları </a:t>
            </a:r>
            <a:r>
              <a:rPr lang="tr-TR" dirty="0">
                <a:latin typeface="Arial" panose="020B0604020202020204" pitchFamily="34" charset="0"/>
                <a:cs typeface="Arial" panose="020B0604020202020204" pitchFamily="34" charset="0"/>
              </a:rPr>
              <a:t>MEDAS aracılığıyla gerçekleştirilmiştir</a:t>
            </a:r>
            <a:r>
              <a:rPr lang="tr-TR" dirty="0" smtClean="0">
                <a:latin typeface="Arial" panose="020B0604020202020204" pitchFamily="34" charset="0"/>
                <a:cs typeface="Arial" panose="020B0604020202020204" pitchFamily="34" charset="0"/>
              </a:rPr>
              <a:t>.</a:t>
            </a:r>
            <a:endParaRPr lang="tr-TR" dirty="0">
              <a:latin typeface="Arial" panose="020B0604020202020204" pitchFamily="34" charset="0"/>
              <a:cs typeface="Arial" panose="020B0604020202020204" pitchFamily="34" charset="0"/>
            </a:endParaRPr>
          </a:p>
        </p:txBody>
      </p:sp>
      <p:sp>
        <p:nvSpPr>
          <p:cNvPr id="25" name="Metin kutusu 24"/>
          <p:cNvSpPr txBox="1"/>
          <p:nvPr/>
        </p:nvSpPr>
        <p:spPr>
          <a:xfrm>
            <a:off x="5742848" y="2377441"/>
            <a:ext cx="1230283" cy="369332"/>
          </a:xfrm>
          <a:prstGeom prst="rect">
            <a:avLst/>
          </a:prstGeom>
          <a:noFill/>
        </p:spPr>
        <p:txBody>
          <a:bodyPr wrap="square" rtlCol="0">
            <a:spAutoFit/>
          </a:bodyPr>
          <a:lstStyle/>
          <a:p>
            <a:r>
              <a:rPr lang="tr-TR" b="1" dirty="0" smtClean="0">
                <a:solidFill>
                  <a:srgbClr val="002060"/>
                </a:solidFill>
              </a:rPr>
              <a:t>781 Tesis</a:t>
            </a:r>
            <a:endParaRPr lang="tr-TR" b="1" dirty="0">
              <a:solidFill>
                <a:srgbClr val="002060"/>
              </a:solidFill>
            </a:endParaRPr>
          </a:p>
        </p:txBody>
      </p:sp>
      <p:sp>
        <p:nvSpPr>
          <p:cNvPr id="26" name="Metin kutusu 25"/>
          <p:cNvSpPr txBox="1"/>
          <p:nvPr/>
        </p:nvSpPr>
        <p:spPr>
          <a:xfrm>
            <a:off x="3052295" y="3036917"/>
            <a:ext cx="1230283" cy="369332"/>
          </a:xfrm>
          <a:prstGeom prst="rect">
            <a:avLst/>
          </a:prstGeom>
          <a:noFill/>
        </p:spPr>
        <p:txBody>
          <a:bodyPr wrap="square" rtlCol="0">
            <a:spAutoFit/>
          </a:bodyPr>
          <a:lstStyle/>
          <a:p>
            <a:r>
              <a:rPr lang="tr-TR" b="1" dirty="0" smtClean="0">
                <a:solidFill>
                  <a:srgbClr val="03A1A4"/>
                </a:solidFill>
              </a:rPr>
              <a:t>739 Tesis</a:t>
            </a:r>
            <a:endParaRPr lang="tr-TR" b="1" dirty="0">
              <a:solidFill>
                <a:srgbClr val="03A1A4"/>
              </a:solidFill>
            </a:endParaRPr>
          </a:p>
        </p:txBody>
      </p:sp>
      <p:sp>
        <p:nvSpPr>
          <p:cNvPr id="27" name="Metin kutusu 26"/>
          <p:cNvSpPr txBox="1"/>
          <p:nvPr/>
        </p:nvSpPr>
        <p:spPr>
          <a:xfrm>
            <a:off x="8341961" y="3036917"/>
            <a:ext cx="1230283" cy="369332"/>
          </a:xfrm>
          <a:prstGeom prst="rect">
            <a:avLst/>
          </a:prstGeom>
          <a:noFill/>
        </p:spPr>
        <p:txBody>
          <a:bodyPr wrap="square" rtlCol="0">
            <a:spAutoFit/>
          </a:bodyPr>
          <a:lstStyle/>
          <a:p>
            <a:r>
              <a:rPr lang="tr-TR" b="1" dirty="0" smtClean="0">
                <a:solidFill>
                  <a:srgbClr val="03D6DB"/>
                </a:solidFill>
              </a:rPr>
              <a:t>42 Tesis</a:t>
            </a:r>
            <a:endParaRPr lang="tr-TR" b="1" dirty="0">
              <a:solidFill>
                <a:srgbClr val="03D6DB"/>
              </a:solidFill>
            </a:endParaRPr>
          </a:p>
        </p:txBody>
      </p:sp>
      <p:cxnSp>
        <p:nvCxnSpPr>
          <p:cNvPr id="28" name="Dirsek Bağlayıcısı 27"/>
          <p:cNvCxnSpPr>
            <a:stCxn id="25" idx="2"/>
            <a:endCxn id="26" idx="0"/>
          </p:cNvCxnSpPr>
          <p:nvPr/>
        </p:nvCxnSpPr>
        <p:spPr>
          <a:xfrm rot="5400000">
            <a:off x="4867642" y="1546569"/>
            <a:ext cx="290144" cy="2690553"/>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Dirsek Bağlayıcısı 28"/>
          <p:cNvCxnSpPr>
            <a:stCxn id="25" idx="2"/>
            <a:endCxn id="27" idx="0"/>
          </p:cNvCxnSpPr>
          <p:nvPr/>
        </p:nvCxnSpPr>
        <p:spPr>
          <a:xfrm rot="16200000" flipH="1">
            <a:off x="7512474" y="1592288"/>
            <a:ext cx="290144" cy="2599113"/>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0" name="Resim 29"/>
          <p:cNvPicPr>
            <a:picLocks noChangeAspect="1"/>
          </p:cNvPicPr>
          <p:nvPr/>
        </p:nvPicPr>
        <p:blipFill rotWithShape="1">
          <a:blip r:embed="rId4"/>
          <a:srcRect r="29743"/>
          <a:stretch/>
        </p:blipFill>
        <p:spPr>
          <a:xfrm>
            <a:off x="5083418" y="4198521"/>
            <a:ext cx="2431290" cy="948231"/>
          </a:xfrm>
          <a:prstGeom prst="rect">
            <a:avLst/>
          </a:prstGeom>
        </p:spPr>
      </p:pic>
      <p:sp>
        <p:nvSpPr>
          <p:cNvPr id="31" name="Sol Ayraç 30"/>
          <p:cNvSpPr/>
          <p:nvPr/>
        </p:nvSpPr>
        <p:spPr>
          <a:xfrm flipV="1">
            <a:off x="1784661" y="3176341"/>
            <a:ext cx="207818" cy="2639755"/>
          </a:xfrm>
          <a:prstGeom prst="leftBrace">
            <a:avLst/>
          </a:prstGeom>
          <a:ln>
            <a:solidFill>
              <a:srgbClr val="03A1A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2" name="Dikdörtgen 31"/>
          <p:cNvSpPr/>
          <p:nvPr/>
        </p:nvSpPr>
        <p:spPr>
          <a:xfrm>
            <a:off x="595941" y="3619055"/>
            <a:ext cx="1188720" cy="1938992"/>
          </a:xfrm>
          <a:prstGeom prst="rect">
            <a:avLst/>
          </a:prstGeom>
        </p:spPr>
        <p:txBody>
          <a:bodyPr wrap="square">
            <a:spAutoFit/>
          </a:bodyPr>
          <a:lstStyle/>
          <a:p>
            <a:r>
              <a:rPr lang="tr-TR" sz="1200" b="1" dirty="0">
                <a:latin typeface="Arial" panose="020B0604020202020204" pitchFamily="34" charset="0"/>
                <a:cs typeface="Arial" panose="020B0604020202020204" pitchFamily="34" charset="0"/>
              </a:rPr>
              <a:t>8 Akredite Doğrulayıcı Kuruluş</a:t>
            </a:r>
            <a:r>
              <a:rPr lang="tr-TR" sz="1200" dirty="0">
                <a:latin typeface="Arial" panose="020B0604020202020204" pitchFamily="34" charset="0"/>
                <a:cs typeface="Arial" panose="020B0604020202020204" pitchFamily="34" charset="0"/>
              </a:rPr>
              <a:t>, Başkanlığımız tarafından belirlenen algoritma doğrultusunda </a:t>
            </a:r>
            <a:r>
              <a:rPr lang="tr-TR" sz="1200" dirty="0" smtClean="0">
                <a:latin typeface="Arial" panose="020B0604020202020204" pitchFamily="34" charset="0"/>
                <a:cs typeface="Arial" panose="020B0604020202020204" pitchFamily="34" charset="0"/>
              </a:rPr>
              <a:t>tesisler ile eşleştirilmiştir</a:t>
            </a:r>
            <a:r>
              <a:rPr lang="tr-TR" sz="1200" dirty="0">
                <a:latin typeface="Arial" panose="020B0604020202020204" pitchFamily="34" charset="0"/>
                <a:cs typeface="Arial" panose="020B0604020202020204" pitchFamily="34" charset="0"/>
              </a:rPr>
              <a:t>. </a:t>
            </a:r>
          </a:p>
        </p:txBody>
      </p:sp>
      <p:sp>
        <p:nvSpPr>
          <p:cNvPr id="33" name="Sol Ayraç 32"/>
          <p:cNvSpPr/>
          <p:nvPr/>
        </p:nvSpPr>
        <p:spPr>
          <a:xfrm rot="10800000" flipV="1">
            <a:off x="10041914" y="3176340"/>
            <a:ext cx="207818" cy="2639755"/>
          </a:xfrm>
          <a:prstGeom prst="leftBrace">
            <a:avLst/>
          </a:prstGeom>
          <a:ln>
            <a:solidFill>
              <a:srgbClr val="03D6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4" name="Dikdörtgen 33"/>
          <p:cNvSpPr/>
          <p:nvPr/>
        </p:nvSpPr>
        <p:spPr>
          <a:xfrm>
            <a:off x="10436337" y="3619055"/>
            <a:ext cx="1292924" cy="2123658"/>
          </a:xfrm>
          <a:prstGeom prst="rect">
            <a:avLst/>
          </a:prstGeom>
        </p:spPr>
        <p:txBody>
          <a:bodyPr wrap="square">
            <a:spAutoFit/>
          </a:bodyPr>
          <a:lstStyle/>
          <a:p>
            <a:r>
              <a:rPr lang="tr-TR" sz="1200" dirty="0" smtClean="0">
                <a:latin typeface="Arial" panose="020B0604020202020204" pitchFamily="34" charset="0"/>
                <a:cs typeface="Arial" panose="020B0604020202020204" pitchFamily="34" charset="0"/>
              </a:rPr>
              <a:t>Kamu İhale Kanunu (KİK) kapsamındaki tesisler ihale yoluyla </a:t>
            </a:r>
            <a:r>
              <a:rPr lang="tr-TR" sz="1200" b="1" dirty="0" smtClean="0">
                <a:latin typeface="Arial" panose="020B0604020202020204" pitchFamily="34" charset="0"/>
                <a:cs typeface="Arial" panose="020B0604020202020204" pitchFamily="34" charset="0"/>
              </a:rPr>
              <a:t>8 </a:t>
            </a:r>
            <a:r>
              <a:rPr lang="tr-TR" sz="1200" b="1" dirty="0">
                <a:latin typeface="Arial" panose="020B0604020202020204" pitchFamily="34" charset="0"/>
                <a:cs typeface="Arial" panose="020B0604020202020204" pitchFamily="34" charset="0"/>
              </a:rPr>
              <a:t>Akredite Doğrulayıcı </a:t>
            </a:r>
            <a:r>
              <a:rPr lang="tr-TR" sz="1200" b="1" dirty="0" smtClean="0">
                <a:latin typeface="Arial" panose="020B0604020202020204" pitchFamily="34" charset="0"/>
                <a:cs typeface="Arial" panose="020B0604020202020204" pitchFamily="34" charset="0"/>
              </a:rPr>
              <a:t>Kuruluştan</a:t>
            </a:r>
            <a:r>
              <a:rPr lang="tr-TR" sz="1200" dirty="0" smtClean="0">
                <a:latin typeface="Arial" panose="020B0604020202020204" pitchFamily="34" charset="0"/>
                <a:cs typeface="Arial" panose="020B0604020202020204" pitchFamily="34" charset="0"/>
              </a:rPr>
              <a:t> herhangi biriyle sözleşme imzalamıştır. </a:t>
            </a:r>
            <a:endParaRPr lang="tr-T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50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01DE28A-0833-B5CF-9052-485C05C3F2FE}"/>
              </a:ext>
            </a:extLst>
          </p:cNvPr>
          <p:cNvSpPr/>
          <p:nvPr/>
        </p:nvSpPr>
        <p:spPr>
          <a:xfrm>
            <a:off x="4917440" y="107260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Stratejik Analiz</a:t>
            </a:r>
            <a:endParaRPr lang="en-US" dirty="0">
              <a:ln>
                <a:solidFill>
                  <a:schemeClr val="bg1"/>
                </a:solidFill>
              </a:ln>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72EF6E8-F030-7B09-8E56-A2CB12876006}"/>
              </a:ext>
            </a:extLst>
          </p:cNvPr>
          <p:cNvSpPr/>
          <p:nvPr/>
        </p:nvSpPr>
        <p:spPr>
          <a:xfrm>
            <a:off x="7904480" y="184476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Risk Analizi</a:t>
            </a:r>
            <a:endParaRPr lang="en-US" dirty="0">
              <a:ln>
                <a:solidFill>
                  <a:schemeClr val="bg1"/>
                </a:solidFill>
              </a:ln>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E42DC05-CF1F-0554-67B5-CE237DF70880}"/>
              </a:ext>
            </a:extLst>
          </p:cNvPr>
          <p:cNvSpPr/>
          <p:nvPr/>
        </p:nvSpPr>
        <p:spPr>
          <a:xfrm>
            <a:off x="8351520" y="313508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Doğrulama Planı</a:t>
            </a:r>
            <a:endParaRPr lang="en-US" dirty="0">
              <a:ln>
                <a:solidFill>
                  <a:schemeClr val="bg1"/>
                </a:solidFill>
              </a:ln>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07D05853-C723-BFA3-02EA-73E25EABD7A0}"/>
              </a:ext>
            </a:extLst>
          </p:cNvPr>
          <p:cNvSpPr/>
          <p:nvPr/>
        </p:nvSpPr>
        <p:spPr>
          <a:xfrm>
            <a:off x="7904480" y="442540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Süreç Analizi</a:t>
            </a:r>
            <a:endParaRPr lang="en-US" dirty="0">
              <a:ln>
                <a:solidFill>
                  <a:schemeClr val="bg1"/>
                </a:solidFill>
              </a:ln>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F04CFB09-0FC4-1FF1-D1A3-BA03821358E5}"/>
              </a:ext>
            </a:extLst>
          </p:cNvPr>
          <p:cNvSpPr/>
          <p:nvPr/>
        </p:nvSpPr>
        <p:spPr>
          <a:xfrm>
            <a:off x="7081520" y="571572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ln>
                  <a:solidFill>
                    <a:schemeClr val="bg1"/>
                  </a:solidFill>
                </a:ln>
                <a:latin typeface="Arial" panose="020B0604020202020204" pitchFamily="34" charset="0"/>
                <a:cs typeface="Arial" panose="020B0604020202020204" pitchFamily="34" charset="0"/>
              </a:rPr>
              <a:t>Yanlış Bildirimlerin ve Uygunsuzlukların Tespiti </a:t>
            </a:r>
            <a:endParaRPr lang="en-US" sz="1400" dirty="0">
              <a:ln>
                <a:solidFill>
                  <a:schemeClr val="bg1"/>
                </a:solidFill>
              </a:ln>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89C3E65-D41F-1239-1862-76B310E43215}"/>
              </a:ext>
            </a:extLst>
          </p:cNvPr>
          <p:cNvSpPr/>
          <p:nvPr/>
        </p:nvSpPr>
        <p:spPr>
          <a:xfrm>
            <a:off x="3556000" y="571572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İç Doğrulama Belgeleri</a:t>
            </a:r>
            <a:endParaRPr lang="en-US" dirty="0">
              <a:ln>
                <a:solidFill>
                  <a:schemeClr val="bg1"/>
                </a:solidFill>
              </a:ln>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84C8BD0-5858-6257-7436-49D17D6213FF}"/>
              </a:ext>
            </a:extLst>
          </p:cNvPr>
          <p:cNvSpPr/>
          <p:nvPr/>
        </p:nvSpPr>
        <p:spPr>
          <a:xfrm>
            <a:off x="1757680" y="184476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n>
                  <a:solidFill>
                    <a:schemeClr val="bg1"/>
                  </a:solidFill>
                </a:ln>
                <a:latin typeface="Arial" panose="020B0604020202020204" pitchFamily="34" charset="0"/>
                <a:cs typeface="Arial" panose="020B0604020202020204" pitchFamily="34" charset="0"/>
              </a:rPr>
              <a:t>Doğrulama Raporunun Verilmesi</a:t>
            </a:r>
            <a:endParaRPr lang="en-US" sz="1600" dirty="0">
              <a:ln>
                <a:solidFill>
                  <a:schemeClr val="bg1"/>
                </a:solidFill>
              </a:ln>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3355AF3-A515-53C7-5F5B-90CEC737C973}"/>
              </a:ext>
            </a:extLst>
          </p:cNvPr>
          <p:cNvSpPr/>
          <p:nvPr/>
        </p:nvSpPr>
        <p:spPr>
          <a:xfrm>
            <a:off x="1381760" y="313508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n>
                  <a:solidFill>
                    <a:schemeClr val="bg1"/>
                  </a:solidFill>
                </a:ln>
                <a:latin typeface="Arial" panose="020B0604020202020204" pitchFamily="34" charset="0"/>
                <a:cs typeface="Arial" panose="020B0604020202020204" pitchFamily="34" charset="0"/>
              </a:rPr>
              <a:t>Bağımsız Gözden Geçirme</a:t>
            </a:r>
            <a:endParaRPr lang="en-US" dirty="0">
              <a:ln>
                <a:solidFill>
                  <a:schemeClr val="bg1"/>
                </a:solidFill>
              </a:ln>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EF5CB0C-9855-D9A0-C199-716AE1CF1596}"/>
              </a:ext>
            </a:extLst>
          </p:cNvPr>
          <p:cNvSpPr/>
          <p:nvPr/>
        </p:nvSpPr>
        <p:spPr>
          <a:xfrm>
            <a:off x="1757680" y="4425406"/>
            <a:ext cx="2306320" cy="650240"/>
          </a:xfrm>
          <a:prstGeom prst="roundRect">
            <a:avLst/>
          </a:prstGeom>
          <a:solidFill>
            <a:srgbClr val="418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ln>
                  <a:solidFill>
                    <a:schemeClr val="bg1"/>
                  </a:solidFill>
                </a:ln>
                <a:latin typeface="Arial" panose="020B0604020202020204" pitchFamily="34" charset="0"/>
                <a:cs typeface="Arial" panose="020B0604020202020204" pitchFamily="34" charset="0"/>
              </a:rPr>
              <a:t>Doğrulama Raporunun Hazırlanması (Taslak)</a:t>
            </a:r>
            <a:endParaRPr lang="en-US" sz="1600" dirty="0">
              <a:ln>
                <a:solidFill>
                  <a:schemeClr val="bg1"/>
                </a:solidFill>
              </a:ln>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E9548BB8-B78F-1DEC-1659-7EEF8C8F0694}"/>
              </a:ext>
            </a:extLst>
          </p:cNvPr>
          <p:cNvCxnSpPr>
            <a:cxnSpLocks/>
          </p:cNvCxnSpPr>
          <p:nvPr/>
        </p:nvCxnSpPr>
        <p:spPr>
          <a:xfrm>
            <a:off x="7498080" y="1397726"/>
            <a:ext cx="609600" cy="18288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5EE7BB2-C6F1-4D5C-89B5-FA81C054C567}"/>
              </a:ext>
            </a:extLst>
          </p:cNvPr>
          <p:cNvCxnSpPr>
            <a:cxnSpLocks/>
          </p:cNvCxnSpPr>
          <p:nvPr/>
        </p:nvCxnSpPr>
        <p:spPr>
          <a:xfrm>
            <a:off x="8905240" y="2545806"/>
            <a:ext cx="152400" cy="53848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311B90-488B-EB8E-18AD-7480EC0B74EE}"/>
              </a:ext>
            </a:extLst>
          </p:cNvPr>
          <p:cNvCxnSpPr>
            <a:cxnSpLocks/>
          </p:cNvCxnSpPr>
          <p:nvPr/>
        </p:nvCxnSpPr>
        <p:spPr>
          <a:xfrm>
            <a:off x="9057640" y="3836126"/>
            <a:ext cx="0" cy="53848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78E303-1486-C69B-7C3B-9ABCDB11EC86}"/>
              </a:ext>
            </a:extLst>
          </p:cNvPr>
          <p:cNvCxnSpPr>
            <a:cxnSpLocks/>
          </p:cNvCxnSpPr>
          <p:nvPr/>
        </p:nvCxnSpPr>
        <p:spPr>
          <a:xfrm flipH="1">
            <a:off x="8351520" y="5126446"/>
            <a:ext cx="401320" cy="46736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97C52CE-ECD2-50B4-A439-DD1028826C26}"/>
              </a:ext>
            </a:extLst>
          </p:cNvPr>
          <p:cNvCxnSpPr>
            <a:cxnSpLocks/>
          </p:cNvCxnSpPr>
          <p:nvPr/>
        </p:nvCxnSpPr>
        <p:spPr>
          <a:xfrm flipH="1">
            <a:off x="6040121" y="6040846"/>
            <a:ext cx="624839" cy="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C87DC7-7754-6213-CC51-1E5F99C504AB}"/>
              </a:ext>
            </a:extLst>
          </p:cNvPr>
          <p:cNvCxnSpPr>
            <a:cxnSpLocks/>
          </p:cNvCxnSpPr>
          <p:nvPr/>
        </p:nvCxnSpPr>
        <p:spPr>
          <a:xfrm flipH="1" flipV="1">
            <a:off x="3159760" y="5192486"/>
            <a:ext cx="396240" cy="40640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15FF481-6909-F11E-E539-30A8731B2F24}"/>
              </a:ext>
            </a:extLst>
          </p:cNvPr>
          <p:cNvCxnSpPr>
            <a:cxnSpLocks/>
          </p:cNvCxnSpPr>
          <p:nvPr/>
        </p:nvCxnSpPr>
        <p:spPr>
          <a:xfrm flipV="1">
            <a:off x="2702560" y="3836126"/>
            <a:ext cx="0" cy="46482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23420F0-9D3C-83B0-FE7D-CFC54E568001}"/>
              </a:ext>
            </a:extLst>
          </p:cNvPr>
          <p:cNvCxnSpPr>
            <a:cxnSpLocks/>
          </p:cNvCxnSpPr>
          <p:nvPr/>
        </p:nvCxnSpPr>
        <p:spPr>
          <a:xfrm flipV="1">
            <a:off x="2702560" y="2619466"/>
            <a:ext cx="325120" cy="38100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F265FB4-908B-AB9F-4D5A-F1ADEED71406}"/>
              </a:ext>
            </a:extLst>
          </p:cNvPr>
          <p:cNvCxnSpPr>
            <a:cxnSpLocks/>
          </p:cNvCxnSpPr>
          <p:nvPr/>
        </p:nvCxnSpPr>
        <p:spPr>
          <a:xfrm flipV="1">
            <a:off x="3931920" y="1397726"/>
            <a:ext cx="619760" cy="182880"/>
          </a:xfrm>
          <a:prstGeom prst="straightConnector1">
            <a:avLst/>
          </a:prstGeom>
          <a:ln w="28575">
            <a:solidFill>
              <a:srgbClr val="113F6B"/>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2D4434-7D80-3FDD-6576-99B1182A93DA}"/>
              </a:ext>
            </a:extLst>
          </p:cNvPr>
          <p:cNvSpPr txBox="1"/>
          <p:nvPr/>
        </p:nvSpPr>
        <p:spPr>
          <a:xfrm>
            <a:off x="5039362" y="3114429"/>
            <a:ext cx="2184398" cy="954107"/>
          </a:xfrm>
          <a:prstGeom prst="rect">
            <a:avLst/>
          </a:prstGeom>
          <a:noFill/>
        </p:spPr>
        <p:txBody>
          <a:bodyPr wrap="square" rtlCol="0">
            <a:spAutoFit/>
          </a:bodyPr>
          <a:lstStyle/>
          <a:p>
            <a:pPr algn="ctr"/>
            <a:r>
              <a:rPr lang="tr-TR" sz="2800" b="1" dirty="0">
                <a:solidFill>
                  <a:srgbClr val="113F6B"/>
                </a:solidFill>
                <a:latin typeface="Arial" panose="020B0604020202020204" pitchFamily="34" charset="0"/>
                <a:cs typeface="Arial" panose="020B0604020202020204" pitchFamily="34" charset="0"/>
              </a:rPr>
              <a:t>Doğrulama Döngüsü</a:t>
            </a:r>
            <a:endParaRPr lang="en-US" sz="2800" b="1" dirty="0">
              <a:solidFill>
                <a:srgbClr val="113F6B"/>
              </a:solidFill>
              <a:latin typeface="Arial" panose="020B0604020202020204" pitchFamily="34" charset="0"/>
              <a:cs typeface="Arial" panose="020B0604020202020204" pitchFamily="34" charset="0"/>
            </a:endParaRPr>
          </a:p>
        </p:txBody>
      </p:sp>
      <p:sp>
        <p:nvSpPr>
          <p:cNvPr id="25" name="Slide Number Placeholder 3">
            <a:extLst>
              <a:ext uri="{FF2B5EF4-FFF2-40B4-BE49-F238E27FC236}">
                <a16:creationId xmlns:a16="http://schemas.microsoft.com/office/drawing/2014/main" id="{735B3FFD-4FCC-5540-D948-4596BB1D208E}"/>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latin typeface="Arial" panose="020B0604020202020204" pitchFamily="34" charset="0"/>
                <a:cs typeface="Arial" panose="020B0604020202020204" pitchFamily="34" charset="0"/>
              </a:rPr>
              <a:pPr/>
              <a:t>14</a:t>
            </a:fld>
            <a:endParaRPr lang="en-TR" sz="1800" dirty="0">
              <a:solidFill>
                <a:srgbClr val="113F6B"/>
              </a:solidFill>
              <a:latin typeface="Arial" panose="020B0604020202020204" pitchFamily="34" charset="0"/>
              <a:cs typeface="Arial" panose="020B0604020202020204" pitchFamily="34" charset="0"/>
            </a:endParaRPr>
          </a:p>
        </p:txBody>
      </p:sp>
      <p:sp>
        <p:nvSpPr>
          <p:cNvPr id="24" name="Unvan 1">
            <a:extLst>
              <a:ext uri="{FF2B5EF4-FFF2-40B4-BE49-F238E27FC236}">
                <a16:creationId xmlns:a16="http://schemas.microsoft.com/office/drawing/2014/main" id="{8589EC04-EED2-A387-3DCA-328C54D8A847}"/>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smtClean="0">
                <a:solidFill>
                  <a:srgbClr val="083665"/>
                </a:solidFill>
                <a:latin typeface="Arial" panose="020B0604020202020204" pitchFamily="34" charset="0"/>
                <a:cs typeface="Arial" panose="020B0604020202020204" pitchFamily="34" charset="0"/>
              </a:rPr>
              <a:t>Doğrulama Döngüsü</a:t>
            </a:r>
            <a:endParaRPr lang="tr-TR" sz="28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51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3">
            <a:extLst>
              <a:ext uri="{FF2B5EF4-FFF2-40B4-BE49-F238E27FC236}">
                <a16:creationId xmlns:a16="http://schemas.microsoft.com/office/drawing/2014/main" id="{F272CB9A-11DA-403F-8A2C-8ACABB9E55E3}"/>
              </a:ext>
            </a:extLst>
          </p:cNvPr>
          <p:cNvCxnSpPr/>
          <p:nvPr/>
        </p:nvCxnSpPr>
        <p:spPr>
          <a:xfrm>
            <a:off x="6773602" y="3746744"/>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3">
            <a:extLst>
              <a:ext uri="{FF2B5EF4-FFF2-40B4-BE49-F238E27FC236}">
                <a16:creationId xmlns:a16="http://schemas.microsoft.com/office/drawing/2014/main" id="{67E87360-F24A-47BA-928F-2F0179FA8620}"/>
              </a:ext>
            </a:extLst>
          </p:cNvPr>
          <p:cNvCxnSpPr/>
          <p:nvPr/>
        </p:nvCxnSpPr>
        <p:spPr>
          <a:xfrm>
            <a:off x="9011529" y="3746744"/>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2">
            <a:extLst>
              <a:ext uri="{FF2B5EF4-FFF2-40B4-BE49-F238E27FC236}">
                <a16:creationId xmlns:a16="http://schemas.microsoft.com/office/drawing/2014/main" id="{08346D99-21A2-4F27-AB30-6BF25A60C3AC}"/>
              </a:ext>
            </a:extLst>
          </p:cNvPr>
          <p:cNvCxnSpPr>
            <a:cxnSpLocks/>
          </p:cNvCxnSpPr>
          <p:nvPr/>
        </p:nvCxnSpPr>
        <p:spPr>
          <a:xfrm>
            <a:off x="10665885" y="3746744"/>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27">
            <a:extLst>
              <a:ext uri="{FF2B5EF4-FFF2-40B4-BE49-F238E27FC236}">
                <a16:creationId xmlns:a16="http://schemas.microsoft.com/office/drawing/2014/main" id="{892DD698-41EA-44B3-A338-53428D7D5050}"/>
              </a:ext>
            </a:extLst>
          </p:cNvPr>
          <p:cNvCxnSpPr>
            <a:endCxn id="30" idx="2"/>
          </p:cNvCxnSpPr>
          <p:nvPr/>
        </p:nvCxnSpPr>
        <p:spPr>
          <a:xfrm>
            <a:off x="4509853" y="3746744"/>
            <a:ext cx="2292455"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8">
            <a:extLst>
              <a:ext uri="{FF2B5EF4-FFF2-40B4-BE49-F238E27FC236}">
                <a16:creationId xmlns:a16="http://schemas.microsoft.com/office/drawing/2014/main" id="{7141C71E-E08E-4C35-AF33-12A46FFB4E28}"/>
              </a:ext>
            </a:extLst>
          </p:cNvPr>
          <p:cNvCxnSpPr/>
          <p:nvPr/>
        </p:nvCxnSpPr>
        <p:spPr>
          <a:xfrm>
            <a:off x="2256420" y="3746744"/>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Arc 10">
            <a:extLst>
              <a:ext uri="{FF2B5EF4-FFF2-40B4-BE49-F238E27FC236}">
                <a16:creationId xmlns:a16="http://schemas.microsoft.com/office/drawing/2014/main" id="{AF54DAFC-72BF-4C18-B451-30110FC8EBCC}"/>
              </a:ext>
            </a:extLst>
          </p:cNvPr>
          <p:cNvSpPr/>
          <p:nvPr/>
        </p:nvSpPr>
        <p:spPr>
          <a:xfrm>
            <a:off x="2472317" y="3287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 name="Straight Connector 6">
            <a:extLst>
              <a:ext uri="{FF2B5EF4-FFF2-40B4-BE49-F238E27FC236}">
                <a16:creationId xmlns:a16="http://schemas.microsoft.com/office/drawing/2014/main" id="{6AB54977-33F8-4105-824C-3D0C493D5B00}"/>
              </a:ext>
            </a:extLst>
          </p:cNvPr>
          <p:cNvCxnSpPr>
            <a:cxnSpLocks/>
            <a:endCxn id="14" idx="2"/>
          </p:cNvCxnSpPr>
          <p:nvPr/>
        </p:nvCxnSpPr>
        <p:spPr>
          <a:xfrm>
            <a:off x="0" y="3746744"/>
            <a:ext cx="258471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ADB8234-7655-4312-99D5-ACC91B4B894B}"/>
              </a:ext>
            </a:extLst>
          </p:cNvPr>
          <p:cNvSpPr/>
          <p:nvPr/>
        </p:nvSpPr>
        <p:spPr>
          <a:xfrm>
            <a:off x="2836648" y="3651494"/>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Circle: Hollow 8">
            <a:extLst>
              <a:ext uri="{FF2B5EF4-FFF2-40B4-BE49-F238E27FC236}">
                <a16:creationId xmlns:a16="http://schemas.microsoft.com/office/drawing/2014/main" id="{868629C6-9D56-44C4-A90C-D16F2E7AA94B}"/>
              </a:ext>
            </a:extLst>
          </p:cNvPr>
          <p:cNvSpPr/>
          <p:nvPr/>
        </p:nvSpPr>
        <p:spPr>
          <a:xfrm>
            <a:off x="2717585" y="3532431"/>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4" name="Circle: Hollow 9">
            <a:extLst>
              <a:ext uri="{FF2B5EF4-FFF2-40B4-BE49-F238E27FC236}">
                <a16:creationId xmlns:a16="http://schemas.microsoft.com/office/drawing/2014/main" id="{1E0E5245-3E9D-45CB-A2A2-78E37536928E}"/>
              </a:ext>
            </a:extLst>
          </p:cNvPr>
          <p:cNvSpPr/>
          <p:nvPr/>
        </p:nvSpPr>
        <p:spPr>
          <a:xfrm>
            <a:off x="2584713"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15" name="Straight Connector 11">
            <a:extLst>
              <a:ext uri="{FF2B5EF4-FFF2-40B4-BE49-F238E27FC236}">
                <a16:creationId xmlns:a16="http://schemas.microsoft.com/office/drawing/2014/main" id="{1B8353AA-1A28-4FAD-AF44-130B899BAAE4}"/>
              </a:ext>
            </a:extLst>
          </p:cNvPr>
          <p:cNvCxnSpPr>
            <a:cxnSpLocks/>
          </p:cNvCxnSpPr>
          <p:nvPr/>
        </p:nvCxnSpPr>
        <p:spPr>
          <a:xfrm flipV="1">
            <a:off x="2931899" y="4093930"/>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6B49B4F-63E8-4430-9059-553CBCA3AB43}"/>
              </a:ext>
            </a:extLst>
          </p:cNvPr>
          <p:cNvSpPr/>
          <p:nvPr/>
        </p:nvSpPr>
        <p:spPr>
          <a:xfrm>
            <a:off x="2869778" y="5102184"/>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5">
            <a:extLst>
              <a:ext uri="{FF2B5EF4-FFF2-40B4-BE49-F238E27FC236}">
                <a16:creationId xmlns:a16="http://schemas.microsoft.com/office/drawing/2014/main" id="{E959B938-7387-4E6C-B81C-CA1B61488588}"/>
              </a:ext>
            </a:extLst>
          </p:cNvPr>
          <p:cNvSpPr txBox="1"/>
          <p:nvPr/>
        </p:nvSpPr>
        <p:spPr>
          <a:xfrm>
            <a:off x="2174205" y="2713255"/>
            <a:ext cx="1515386" cy="523220"/>
          </a:xfrm>
          <a:prstGeom prst="rect">
            <a:avLst/>
          </a:prstGeom>
          <a:noFill/>
        </p:spPr>
        <p:txBody>
          <a:bodyPr wrap="square" rtlCol="0">
            <a:spAutoFit/>
          </a:bodyPr>
          <a:lstStyle/>
          <a:p>
            <a:pPr algn="ctr"/>
            <a:r>
              <a:rPr lang="tr-TR" sz="2800" dirty="0" smtClean="0">
                <a:solidFill>
                  <a:srgbClr val="03A1A4"/>
                </a:solidFill>
                <a:latin typeface="Arial" panose="020B0604020202020204" pitchFamily="34" charset="0"/>
                <a:cs typeface="Arial" panose="020B0604020202020204" pitchFamily="34" charset="0"/>
              </a:rPr>
              <a:t>15 Eylül</a:t>
            </a:r>
            <a:endParaRPr lang="en-US" sz="2800" dirty="0">
              <a:solidFill>
                <a:srgbClr val="03A1A4"/>
              </a:solidFill>
              <a:latin typeface="Arial" panose="020B0604020202020204" pitchFamily="34" charset="0"/>
              <a:cs typeface="Arial" panose="020B0604020202020204" pitchFamily="34" charset="0"/>
            </a:endParaRPr>
          </a:p>
        </p:txBody>
      </p:sp>
      <p:sp>
        <p:nvSpPr>
          <p:cNvPr id="18" name="TextBox 16">
            <a:extLst>
              <a:ext uri="{FF2B5EF4-FFF2-40B4-BE49-F238E27FC236}">
                <a16:creationId xmlns:a16="http://schemas.microsoft.com/office/drawing/2014/main" id="{E623F98E-5FFF-4701-A99F-87B202C66033}"/>
              </a:ext>
            </a:extLst>
          </p:cNvPr>
          <p:cNvSpPr txBox="1"/>
          <p:nvPr/>
        </p:nvSpPr>
        <p:spPr>
          <a:xfrm>
            <a:off x="1628562" y="5404631"/>
            <a:ext cx="3201043" cy="830997"/>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Merkezi Elektronik Doğrulayıcı Kuruluş Atama Sistemi (MEDAS)üzerinden atama başvurusu yapan tesisler, doğrulayıcı kuruluşlar ile eşleştirilir.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19" name="Arc 17">
            <a:extLst>
              <a:ext uri="{FF2B5EF4-FFF2-40B4-BE49-F238E27FC236}">
                <a16:creationId xmlns:a16="http://schemas.microsoft.com/office/drawing/2014/main" id="{B54B9C7B-4DA7-40E1-B723-68758EB971FE}"/>
              </a:ext>
            </a:extLst>
          </p:cNvPr>
          <p:cNvSpPr/>
          <p:nvPr/>
        </p:nvSpPr>
        <p:spPr>
          <a:xfrm rot="5400000">
            <a:off x="4561169" y="3287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037A3CB3-AA60-41C6-B92B-B84EC0A87E61}"/>
              </a:ext>
            </a:extLst>
          </p:cNvPr>
          <p:cNvSpPr/>
          <p:nvPr/>
        </p:nvSpPr>
        <p:spPr>
          <a:xfrm>
            <a:off x="4925500" y="3651494"/>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Circle: Hollow 20">
            <a:extLst>
              <a:ext uri="{FF2B5EF4-FFF2-40B4-BE49-F238E27FC236}">
                <a16:creationId xmlns:a16="http://schemas.microsoft.com/office/drawing/2014/main" id="{5AB77009-91CD-4089-A339-205E1FD860BA}"/>
              </a:ext>
            </a:extLst>
          </p:cNvPr>
          <p:cNvSpPr/>
          <p:nvPr/>
        </p:nvSpPr>
        <p:spPr>
          <a:xfrm>
            <a:off x="4806437" y="3532431"/>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2" name="Circle: Hollow 21">
            <a:extLst>
              <a:ext uri="{FF2B5EF4-FFF2-40B4-BE49-F238E27FC236}">
                <a16:creationId xmlns:a16="http://schemas.microsoft.com/office/drawing/2014/main" id="{EB4F978A-6973-4038-9D44-C992F6903D28}"/>
              </a:ext>
            </a:extLst>
          </p:cNvPr>
          <p:cNvSpPr/>
          <p:nvPr/>
        </p:nvSpPr>
        <p:spPr>
          <a:xfrm>
            <a:off x="4673565"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7982AF7D-7FF0-494C-891D-C601C69FAD64}"/>
              </a:ext>
            </a:extLst>
          </p:cNvPr>
          <p:cNvCxnSpPr>
            <a:cxnSpLocks/>
          </p:cNvCxnSpPr>
          <p:nvPr/>
        </p:nvCxnSpPr>
        <p:spPr>
          <a:xfrm flipV="1">
            <a:off x="5020751" y="2366172"/>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26033AC-E99E-4309-BD9B-47A98BA0DEA7}"/>
              </a:ext>
            </a:extLst>
          </p:cNvPr>
          <p:cNvSpPr/>
          <p:nvPr/>
        </p:nvSpPr>
        <p:spPr>
          <a:xfrm>
            <a:off x="4958630" y="2319816"/>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297ECE7-7E0E-48D0-9C27-6FB0E3DB79DD}"/>
              </a:ext>
            </a:extLst>
          </p:cNvPr>
          <p:cNvSpPr txBox="1"/>
          <p:nvPr/>
        </p:nvSpPr>
        <p:spPr>
          <a:xfrm>
            <a:off x="4263057" y="4134036"/>
            <a:ext cx="1515386" cy="523220"/>
          </a:xfrm>
          <a:prstGeom prst="rect">
            <a:avLst/>
          </a:prstGeom>
          <a:noFill/>
        </p:spPr>
        <p:txBody>
          <a:bodyPr wrap="square" rtlCol="0">
            <a:spAutoFit/>
          </a:bodyPr>
          <a:lstStyle/>
          <a:p>
            <a:pPr algn="ctr"/>
            <a:r>
              <a:rPr lang="tr-TR" sz="2800" dirty="0" smtClean="0">
                <a:solidFill>
                  <a:srgbClr val="EE9524"/>
                </a:solidFill>
                <a:latin typeface="Arial" panose="020B0604020202020204" pitchFamily="34" charset="0"/>
                <a:cs typeface="Arial" panose="020B0604020202020204" pitchFamily="34" charset="0"/>
              </a:rPr>
              <a:t>15 Ekim</a:t>
            </a:r>
            <a:endParaRPr lang="en-US" sz="2800" dirty="0">
              <a:solidFill>
                <a:srgbClr val="EE9524"/>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DEA27D8-0CF3-496D-AD7D-2076231DE52C}"/>
              </a:ext>
            </a:extLst>
          </p:cNvPr>
          <p:cNvSpPr txBox="1"/>
          <p:nvPr/>
        </p:nvSpPr>
        <p:spPr>
          <a:xfrm>
            <a:off x="3855845" y="1155044"/>
            <a:ext cx="2356065" cy="830997"/>
          </a:xfrm>
          <a:prstGeom prst="rect">
            <a:avLst/>
          </a:prstGeom>
          <a:noFill/>
        </p:spPr>
        <p:txBody>
          <a:bodyPr wrap="square" rtlCol="0">
            <a:spAutoFit/>
          </a:bodyPr>
          <a:lstStyle/>
          <a:p>
            <a:r>
              <a:rPr lang="en-US" sz="1200" dirty="0" err="1" smtClean="0">
                <a:solidFill>
                  <a:schemeClr val="bg2">
                    <a:lumMod val="50000"/>
                  </a:schemeClr>
                </a:solidFill>
                <a:latin typeface="Arial" panose="020B0604020202020204" pitchFamily="34" charset="0"/>
                <a:cs typeface="Arial" panose="020B0604020202020204" pitchFamily="34" charset="0"/>
              </a:rPr>
              <a:t>Tesisler</a:t>
            </a:r>
            <a:r>
              <a:rPr lang="en-US" sz="1200" dirty="0" smtClean="0">
                <a:solidFill>
                  <a:schemeClr val="bg2">
                    <a:lumMod val="50000"/>
                  </a:schemeClr>
                </a:solidFill>
                <a:latin typeface="Arial" panose="020B0604020202020204" pitchFamily="34" charset="0"/>
                <a:cs typeface="Arial" panose="020B0604020202020204" pitchFamily="34" charset="0"/>
              </a:rPr>
              <a:t>, 15 </a:t>
            </a:r>
            <a:r>
              <a:rPr lang="en-US" sz="1200" dirty="0" err="1" smtClean="0">
                <a:solidFill>
                  <a:schemeClr val="bg2">
                    <a:lumMod val="50000"/>
                  </a:schemeClr>
                </a:solidFill>
                <a:latin typeface="Arial" panose="020B0604020202020204" pitchFamily="34" charset="0"/>
                <a:cs typeface="Arial" panose="020B0604020202020204" pitchFamily="34" charset="0"/>
              </a:rPr>
              <a:t>Ekim’e</a:t>
            </a:r>
            <a:r>
              <a:rPr lang="en-US" sz="1200" dirty="0" smtClean="0">
                <a:solidFill>
                  <a:schemeClr val="bg2">
                    <a:lumMod val="50000"/>
                  </a:schemeClr>
                </a:solidFill>
                <a:latin typeface="Arial" panose="020B0604020202020204" pitchFamily="34" charset="0"/>
                <a:cs typeface="Arial" panose="020B0604020202020204" pitchFamily="34" charset="0"/>
              </a:rPr>
              <a:t> </a:t>
            </a:r>
          </a:p>
          <a:p>
            <a:r>
              <a:rPr lang="en-US" sz="1200" dirty="0" err="1" smtClean="0">
                <a:solidFill>
                  <a:schemeClr val="bg2">
                    <a:lumMod val="50000"/>
                  </a:schemeClr>
                </a:solidFill>
                <a:latin typeface="Arial" panose="020B0604020202020204" pitchFamily="34" charset="0"/>
                <a:cs typeface="Arial" panose="020B0604020202020204" pitchFamily="34" charset="0"/>
              </a:rPr>
              <a:t>kadar</a:t>
            </a:r>
            <a:r>
              <a:rPr lang="en-US" sz="1200" dirty="0" smtClean="0">
                <a:solidFill>
                  <a:schemeClr val="bg2">
                    <a:lumMod val="50000"/>
                  </a:schemeClr>
                </a:solidFill>
                <a:latin typeface="Arial" panose="020B0604020202020204" pitchFamily="34" charset="0"/>
                <a:cs typeface="Arial" panose="020B0604020202020204" pitchFamily="34" charset="0"/>
              </a:rPr>
              <a:t> MEDAS </a:t>
            </a:r>
            <a:r>
              <a:rPr lang="en-US" sz="1200" dirty="0" err="1" smtClean="0">
                <a:solidFill>
                  <a:schemeClr val="bg2">
                    <a:lumMod val="50000"/>
                  </a:schemeClr>
                </a:solidFill>
                <a:latin typeface="Arial" panose="020B0604020202020204" pitchFamily="34" charset="0"/>
                <a:cs typeface="Arial" panose="020B0604020202020204" pitchFamily="34" charset="0"/>
              </a:rPr>
              <a:t>tarafından</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atanan</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Doğrulayıcı</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Kuruluş</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ile</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sözleşme</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tr-TR" sz="1200" dirty="0" smtClean="0">
                <a:solidFill>
                  <a:schemeClr val="bg2">
                    <a:lumMod val="50000"/>
                  </a:schemeClr>
                </a:solidFill>
                <a:latin typeface="Arial" panose="020B0604020202020204" pitchFamily="34" charset="0"/>
                <a:cs typeface="Arial" panose="020B0604020202020204" pitchFamily="34" charset="0"/>
              </a:rPr>
              <a:t>imzalar</a:t>
            </a:r>
            <a:r>
              <a:rPr lang="en-US" sz="1200" dirty="0" smtClean="0">
                <a:solidFill>
                  <a:schemeClr val="bg2">
                    <a:lumMod val="50000"/>
                  </a:schemeClr>
                </a:solidFill>
                <a:latin typeface="Arial" panose="020B0604020202020204" pitchFamily="34" charset="0"/>
                <a:cs typeface="Arial" panose="020B0604020202020204" pitchFamily="34" charset="0"/>
              </a:rPr>
              <a:t>. </a:t>
            </a:r>
          </a:p>
        </p:txBody>
      </p:sp>
      <p:sp>
        <p:nvSpPr>
          <p:cNvPr id="27" name="Arc 26">
            <a:extLst>
              <a:ext uri="{FF2B5EF4-FFF2-40B4-BE49-F238E27FC236}">
                <a16:creationId xmlns:a16="http://schemas.microsoft.com/office/drawing/2014/main" id="{A2636062-43D3-463C-B6BD-741D547DE965}"/>
              </a:ext>
            </a:extLst>
          </p:cNvPr>
          <p:cNvSpPr/>
          <p:nvPr/>
        </p:nvSpPr>
        <p:spPr>
          <a:xfrm>
            <a:off x="6689912" y="3287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CDCB9A2B-6699-4804-99AE-7A924FDA4340}"/>
              </a:ext>
            </a:extLst>
          </p:cNvPr>
          <p:cNvSpPr/>
          <p:nvPr/>
        </p:nvSpPr>
        <p:spPr>
          <a:xfrm>
            <a:off x="7054243" y="3651494"/>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Circle: Hollow 29">
            <a:extLst>
              <a:ext uri="{FF2B5EF4-FFF2-40B4-BE49-F238E27FC236}">
                <a16:creationId xmlns:a16="http://schemas.microsoft.com/office/drawing/2014/main" id="{3A6CDF07-EF0B-4379-8FBF-3718BD896047}"/>
              </a:ext>
            </a:extLst>
          </p:cNvPr>
          <p:cNvSpPr/>
          <p:nvPr/>
        </p:nvSpPr>
        <p:spPr>
          <a:xfrm>
            <a:off x="6935180" y="3532431"/>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0" name="Circle: Hollow 30">
            <a:extLst>
              <a:ext uri="{FF2B5EF4-FFF2-40B4-BE49-F238E27FC236}">
                <a16:creationId xmlns:a16="http://schemas.microsoft.com/office/drawing/2014/main" id="{FB3E2DCF-4068-4715-BD27-13370B541EAC}"/>
              </a:ext>
            </a:extLst>
          </p:cNvPr>
          <p:cNvSpPr/>
          <p:nvPr/>
        </p:nvSpPr>
        <p:spPr>
          <a:xfrm>
            <a:off x="6802308"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31" name="Straight Connector 31">
            <a:extLst>
              <a:ext uri="{FF2B5EF4-FFF2-40B4-BE49-F238E27FC236}">
                <a16:creationId xmlns:a16="http://schemas.microsoft.com/office/drawing/2014/main" id="{EA49CDC4-E9AD-4789-BEA6-BFF07A73111B}"/>
              </a:ext>
            </a:extLst>
          </p:cNvPr>
          <p:cNvCxnSpPr>
            <a:cxnSpLocks/>
          </p:cNvCxnSpPr>
          <p:nvPr/>
        </p:nvCxnSpPr>
        <p:spPr>
          <a:xfrm flipV="1">
            <a:off x="7149494" y="4093930"/>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D4A8794-EADF-4527-95C6-C9D6781E9C8E}"/>
              </a:ext>
            </a:extLst>
          </p:cNvPr>
          <p:cNvSpPr/>
          <p:nvPr/>
        </p:nvSpPr>
        <p:spPr>
          <a:xfrm>
            <a:off x="7087373" y="5102184"/>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TextBox 33">
            <a:extLst>
              <a:ext uri="{FF2B5EF4-FFF2-40B4-BE49-F238E27FC236}">
                <a16:creationId xmlns:a16="http://schemas.microsoft.com/office/drawing/2014/main" id="{4BE7D141-E60D-4B00-AA4B-1F588212DCAD}"/>
              </a:ext>
            </a:extLst>
          </p:cNvPr>
          <p:cNvSpPr txBox="1"/>
          <p:nvPr/>
        </p:nvSpPr>
        <p:spPr>
          <a:xfrm>
            <a:off x="6391800" y="2713255"/>
            <a:ext cx="1666076" cy="523220"/>
          </a:xfrm>
          <a:prstGeom prst="rect">
            <a:avLst/>
          </a:prstGeom>
          <a:noFill/>
        </p:spPr>
        <p:txBody>
          <a:bodyPr wrap="square" rtlCol="0">
            <a:spAutoFit/>
          </a:bodyPr>
          <a:lstStyle/>
          <a:p>
            <a:pPr algn="ctr"/>
            <a:r>
              <a:rPr lang="tr-TR" sz="2800" dirty="0" smtClean="0">
                <a:solidFill>
                  <a:srgbClr val="EF3078"/>
                </a:solidFill>
                <a:latin typeface="Arial" panose="020B0604020202020204" pitchFamily="34" charset="0"/>
                <a:cs typeface="Arial" panose="020B0604020202020204" pitchFamily="34" charset="0"/>
              </a:rPr>
              <a:t>31 Aralık</a:t>
            </a:r>
            <a:endParaRPr lang="en-US" sz="2800" dirty="0">
              <a:solidFill>
                <a:srgbClr val="EF3078"/>
              </a:solidFill>
              <a:latin typeface="Arial" panose="020B0604020202020204" pitchFamily="34" charset="0"/>
              <a:cs typeface="Arial" panose="020B0604020202020204" pitchFamily="34" charset="0"/>
            </a:endParaRPr>
          </a:p>
        </p:txBody>
      </p:sp>
      <p:sp>
        <p:nvSpPr>
          <p:cNvPr id="34" name="TextBox 34">
            <a:extLst>
              <a:ext uri="{FF2B5EF4-FFF2-40B4-BE49-F238E27FC236}">
                <a16:creationId xmlns:a16="http://schemas.microsoft.com/office/drawing/2014/main" id="{0A5C5A36-EC92-462F-BB70-6A797D63B1DD}"/>
              </a:ext>
            </a:extLst>
          </p:cNvPr>
          <p:cNvSpPr txBox="1"/>
          <p:nvPr/>
        </p:nvSpPr>
        <p:spPr>
          <a:xfrm>
            <a:off x="6087221" y="5388004"/>
            <a:ext cx="2978835" cy="830997"/>
          </a:xfrm>
          <a:prstGeom prst="rect">
            <a:avLst/>
          </a:prstGeom>
          <a:noFill/>
        </p:spPr>
        <p:txBody>
          <a:bodyPr wrap="square" rtlCol="0">
            <a:spAutoFit/>
          </a:bodyPr>
          <a:lstStyle/>
          <a:p>
            <a:r>
              <a:rPr lang="tr-TR" sz="1200" dirty="0">
                <a:solidFill>
                  <a:schemeClr val="bg2">
                    <a:lumMod val="50000"/>
                  </a:schemeClr>
                </a:solidFill>
                <a:latin typeface="Arial" panose="020B0604020202020204" pitchFamily="34" charset="0"/>
                <a:cs typeface="Arial" panose="020B0604020202020204" pitchFamily="34" charset="0"/>
              </a:rPr>
              <a:t>Doğrulayıcı kuruluşlar, sözleşme imzaladıkları tesislere 31 Aralık tarihine kadar stratejik analiz saha ziyaretlerini yapar.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35" name="Arc 44">
            <a:extLst>
              <a:ext uri="{FF2B5EF4-FFF2-40B4-BE49-F238E27FC236}">
                <a16:creationId xmlns:a16="http://schemas.microsoft.com/office/drawing/2014/main" id="{E3730103-7F8D-4792-83EE-5FFC4A5D2274}"/>
              </a:ext>
            </a:extLst>
          </p:cNvPr>
          <p:cNvSpPr/>
          <p:nvPr/>
        </p:nvSpPr>
        <p:spPr>
          <a:xfrm rot="5400000">
            <a:off x="8712589" y="3287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86694F26-80D5-467D-94C4-C9C860517F5F}"/>
              </a:ext>
            </a:extLst>
          </p:cNvPr>
          <p:cNvSpPr/>
          <p:nvPr/>
        </p:nvSpPr>
        <p:spPr>
          <a:xfrm>
            <a:off x="9076920" y="3651494"/>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Circle: Hollow 46">
            <a:extLst>
              <a:ext uri="{FF2B5EF4-FFF2-40B4-BE49-F238E27FC236}">
                <a16:creationId xmlns:a16="http://schemas.microsoft.com/office/drawing/2014/main" id="{B0789B4A-0620-4211-9109-6DBE9A07FE51}"/>
              </a:ext>
            </a:extLst>
          </p:cNvPr>
          <p:cNvSpPr/>
          <p:nvPr/>
        </p:nvSpPr>
        <p:spPr>
          <a:xfrm>
            <a:off x="8957857" y="3532431"/>
            <a:ext cx="428626" cy="428626"/>
          </a:xfrm>
          <a:prstGeom prst="donut">
            <a:avLst>
              <a:gd name="adj" fmla="val 5281"/>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8" name="Circle: Hollow 47">
            <a:extLst>
              <a:ext uri="{FF2B5EF4-FFF2-40B4-BE49-F238E27FC236}">
                <a16:creationId xmlns:a16="http://schemas.microsoft.com/office/drawing/2014/main" id="{9C63B36C-028C-4461-9179-02E81EA9B830}"/>
              </a:ext>
            </a:extLst>
          </p:cNvPr>
          <p:cNvSpPr/>
          <p:nvPr/>
        </p:nvSpPr>
        <p:spPr>
          <a:xfrm>
            <a:off x="8824985"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39" name="Straight Connector 48">
            <a:extLst>
              <a:ext uri="{FF2B5EF4-FFF2-40B4-BE49-F238E27FC236}">
                <a16:creationId xmlns:a16="http://schemas.microsoft.com/office/drawing/2014/main" id="{15E6C7CE-0DCB-4A82-B08E-519AC3270B85}"/>
              </a:ext>
            </a:extLst>
          </p:cNvPr>
          <p:cNvCxnSpPr>
            <a:cxnSpLocks/>
          </p:cNvCxnSpPr>
          <p:nvPr/>
        </p:nvCxnSpPr>
        <p:spPr>
          <a:xfrm flipV="1">
            <a:off x="9172171" y="2366172"/>
            <a:ext cx="0" cy="1033387"/>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CFE38F3-7830-46D8-95EE-69DB62ED465D}"/>
              </a:ext>
            </a:extLst>
          </p:cNvPr>
          <p:cNvSpPr/>
          <p:nvPr/>
        </p:nvSpPr>
        <p:spPr>
          <a:xfrm>
            <a:off x="9110050" y="2319816"/>
            <a:ext cx="124240" cy="12424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TextBox 50">
            <a:extLst>
              <a:ext uri="{FF2B5EF4-FFF2-40B4-BE49-F238E27FC236}">
                <a16:creationId xmlns:a16="http://schemas.microsoft.com/office/drawing/2014/main" id="{65F62DC2-C651-4B22-B4CB-1846861868F6}"/>
              </a:ext>
            </a:extLst>
          </p:cNvPr>
          <p:cNvSpPr txBox="1"/>
          <p:nvPr/>
        </p:nvSpPr>
        <p:spPr>
          <a:xfrm>
            <a:off x="8414477" y="4134036"/>
            <a:ext cx="1618982" cy="523220"/>
          </a:xfrm>
          <a:prstGeom prst="rect">
            <a:avLst/>
          </a:prstGeom>
          <a:noFill/>
        </p:spPr>
        <p:txBody>
          <a:bodyPr wrap="square" rtlCol="0">
            <a:spAutoFit/>
          </a:bodyPr>
          <a:lstStyle/>
          <a:p>
            <a:pPr algn="ctr"/>
            <a:r>
              <a:rPr lang="tr-TR" sz="2800" dirty="0" smtClean="0">
                <a:solidFill>
                  <a:srgbClr val="1C7CBB"/>
                </a:solidFill>
                <a:latin typeface="Arial" panose="020B0604020202020204" pitchFamily="34" charset="0"/>
                <a:cs typeface="Arial" panose="020B0604020202020204" pitchFamily="34" charset="0"/>
              </a:rPr>
              <a:t>1 Ocak</a:t>
            </a:r>
            <a:endParaRPr lang="en-US" sz="2800" dirty="0">
              <a:solidFill>
                <a:srgbClr val="1C7CBB"/>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4A6EEA54-5314-432F-B5DF-B223248AB8AA}"/>
              </a:ext>
            </a:extLst>
          </p:cNvPr>
          <p:cNvSpPr/>
          <p:nvPr/>
        </p:nvSpPr>
        <p:spPr>
          <a:xfrm>
            <a:off x="11107029" y="3651494"/>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Circle: Hollow 55">
            <a:extLst>
              <a:ext uri="{FF2B5EF4-FFF2-40B4-BE49-F238E27FC236}">
                <a16:creationId xmlns:a16="http://schemas.microsoft.com/office/drawing/2014/main" id="{0C983C23-7914-456E-AA37-90FEEBD851C0}"/>
              </a:ext>
            </a:extLst>
          </p:cNvPr>
          <p:cNvSpPr/>
          <p:nvPr/>
        </p:nvSpPr>
        <p:spPr>
          <a:xfrm>
            <a:off x="10987966" y="3532431"/>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4" name="Circle: Hollow 56">
            <a:extLst>
              <a:ext uri="{FF2B5EF4-FFF2-40B4-BE49-F238E27FC236}">
                <a16:creationId xmlns:a16="http://schemas.microsoft.com/office/drawing/2014/main" id="{CD810234-B3DF-4AE8-B7F5-9B91C3FEE8A3}"/>
              </a:ext>
            </a:extLst>
          </p:cNvPr>
          <p:cNvSpPr/>
          <p:nvPr/>
        </p:nvSpPr>
        <p:spPr>
          <a:xfrm>
            <a:off x="10855094"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5" name="TextBox 59">
            <a:extLst>
              <a:ext uri="{FF2B5EF4-FFF2-40B4-BE49-F238E27FC236}">
                <a16:creationId xmlns:a16="http://schemas.microsoft.com/office/drawing/2014/main" id="{493BBA26-6FB6-4EDA-AE7C-332D388F6619}"/>
              </a:ext>
            </a:extLst>
          </p:cNvPr>
          <p:cNvSpPr txBox="1"/>
          <p:nvPr/>
        </p:nvSpPr>
        <p:spPr>
          <a:xfrm>
            <a:off x="10290127" y="2710553"/>
            <a:ext cx="1857050" cy="954107"/>
          </a:xfrm>
          <a:prstGeom prst="rect">
            <a:avLst/>
          </a:prstGeom>
          <a:noFill/>
        </p:spPr>
        <p:txBody>
          <a:bodyPr wrap="square" rtlCol="0">
            <a:spAutoFit/>
          </a:bodyPr>
          <a:lstStyle/>
          <a:p>
            <a:pPr algn="ctr"/>
            <a:r>
              <a:rPr lang="tr-TR" sz="2800" dirty="0" smtClean="0">
                <a:solidFill>
                  <a:srgbClr val="385723"/>
                </a:solidFill>
                <a:latin typeface="Arial" panose="020B0604020202020204" pitchFamily="34" charset="0"/>
                <a:cs typeface="Arial" panose="020B0604020202020204" pitchFamily="34" charset="0"/>
              </a:rPr>
              <a:t>30 Nisan</a:t>
            </a:r>
            <a:endParaRPr lang="en-US" sz="2800" dirty="0" smtClean="0">
              <a:solidFill>
                <a:srgbClr val="385723"/>
              </a:solidFill>
              <a:latin typeface="Arial" panose="020B0604020202020204" pitchFamily="34" charset="0"/>
              <a:cs typeface="Arial" panose="020B0604020202020204" pitchFamily="34" charset="0"/>
            </a:endParaRPr>
          </a:p>
          <a:p>
            <a:pPr algn="ctr"/>
            <a:endParaRPr lang="en-US" sz="2800" dirty="0">
              <a:solidFill>
                <a:srgbClr val="385723"/>
              </a:solidFill>
              <a:latin typeface="Arial" panose="020B0604020202020204" pitchFamily="34" charset="0"/>
              <a:cs typeface="Arial" panose="020B0604020202020204" pitchFamily="34" charset="0"/>
            </a:endParaRPr>
          </a:p>
        </p:txBody>
      </p:sp>
      <p:cxnSp>
        <p:nvCxnSpPr>
          <p:cNvPr id="46" name="Straight Connector 63">
            <a:extLst>
              <a:ext uri="{FF2B5EF4-FFF2-40B4-BE49-F238E27FC236}">
                <a16:creationId xmlns:a16="http://schemas.microsoft.com/office/drawing/2014/main" id="{5CE23E97-80CA-4DCE-905B-0371552128FB}"/>
              </a:ext>
            </a:extLst>
          </p:cNvPr>
          <p:cNvCxnSpPr>
            <a:cxnSpLocks/>
          </p:cNvCxnSpPr>
          <p:nvPr/>
        </p:nvCxnSpPr>
        <p:spPr>
          <a:xfrm>
            <a:off x="1695796" y="6280034"/>
            <a:ext cx="2085382"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47" name="Straight Connector 65">
            <a:extLst>
              <a:ext uri="{FF2B5EF4-FFF2-40B4-BE49-F238E27FC236}">
                <a16:creationId xmlns:a16="http://schemas.microsoft.com/office/drawing/2014/main" id="{36AF9195-D1C7-4EAB-9766-CBBD5AC04E3E}"/>
              </a:ext>
            </a:extLst>
          </p:cNvPr>
          <p:cNvCxnSpPr>
            <a:cxnSpLocks/>
          </p:cNvCxnSpPr>
          <p:nvPr/>
        </p:nvCxnSpPr>
        <p:spPr>
          <a:xfrm>
            <a:off x="6179009" y="6263405"/>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48" name="Straight Connector 67">
            <a:extLst>
              <a:ext uri="{FF2B5EF4-FFF2-40B4-BE49-F238E27FC236}">
                <a16:creationId xmlns:a16="http://schemas.microsoft.com/office/drawing/2014/main" id="{267D5D77-7183-46A2-913A-91854EB46B5B}"/>
              </a:ext>
            </a:extLst>
          </p:cNvPr>
          <p:cNvCxnSpPr>
            <a:cxnSpLocks/>
          </p:cNvCxnSpPr>
          <p:nvPr/>
        </p:nvCxnSpPr>
        <p:spPr>
          <a:xfrm>
            <a:off x="3913557" y="1087974"/>
            <a:ext cx="2113170"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49" name="Straight Connector 68">
            <a:extLst>
              <a:ext uri="{FF2B5EF4-FFF2-40B4-BE49-F238E27FC236}">
                <a16:creationId xmlns:a16="http://schemas.microsoft.com/office/drawing/2014/main" id="{3FE4C8AC-856E-47A1-86C3-D3143F6DF56B}"/>
              </a:ext>
            </a:extLst>
          </p:cNvPr>
          <p:cNvCxnSpPr>
            <a:cxnSpLocks/>
          </p:cNvCxnSpPr>
          <p:nvPr/>
        </p:nvCxnSpPr>
        <p:spPr>
          <a:xfrm>
            <a:off x="8287739" y="1084802"/>
            <a:ext cx="2048865" cy="0"/>
          </a:xfrm>
          <a:prstGeom prst="line">
            <a:avLst/>
          </a:prstGeom>
          <a:ln w="19050">
            <a:solidFill>
              <a:srgbClr val="1C7CBB"/>
            </a:solidFill>
          </a:ln>
        </p:spPr>
        <p:style>
          <a:lnRef idx="1">
            <a:schemeClr val="accent1"/>
          </a:lnRef>
          <a:fillRef idx="0">
            <a:schemeClr val="accent1"/>
          </a:fillRef>
          <a:effectRef idx="0">
            <a:schemeClr val="accent1"/>
          </a:effectRef>
          <a:fontRef idx="minor">
            <a:schemeClr val="tx1"/>
          </a:fontRef>
        </p:style>
      </p:cxnSp>
      <p:sp>
        <p:nvSpPr>
          <p:cNvPr id="50" name="TextBox 51">
            <a:extLst>
              <a:ext uri="{FF2B5EF4-FFF2-40B4-BE49-F238E27FC236}">
                <a16:creationId xmlns:a16="http://schemas.microsoft.com/office/drawing/2014/main" id="{44337E62-7F21-4CD3-9B0D-507A64DF7728}"/>
              </a:ext>
            </a:extLst>
          </p:cNvPr>
          <p:cNvSpPr txBox="1"/>
          <p:nvPr/>
        </p:nvSpPr>
        <p:spPr>
          <a:xfrm>
            <a:off x="8214971" y="1151148"/>
            <a:ext cx="2134372" cy="276999"/>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Doğrulama süreci başlar.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51" name="TextBox 60">
            <a:extLst>
              <a:ext uri="{FF2B5EF4-FFF2-40B4-BE49-F238E27FC236}">
                <a16:creationId xmlns:a16="http://schemas.microsoft.com/office/drawing/2014/main" id="{8710CEB2-4E11-44C6-A201-5DCB3EA9A265}"/>
              </a:ext>
            </a:extLst>
          </p:cNvPr>
          <p:cNvSpPr txBox="1"/>
          <p:nvPr/>
        </p:nvSpPr>
        <p:spPr>
          <a:xfrm>
            <a:off x="9932946" y="5317817"/>
            <a:ext cx="1937629" cy="830997"/>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Tesisler, </a:t>
            </a:r>
            <a:r>
              <a:rPr lang="en-US" sz="1200" dirty="0" smtClean="0">
                <a:solidFill>
                  <a:schemeClr val="bg2">
                    <a:lumMod val="50000"/>
                  </a:schemeClr>
                </a:solidFill>
                <a:latin typeface="Arial" panose="020B0604020202020204" pitchFamily="34" charset="0"/>
                <a:cs typeface="Arial" panose="020B0604020202020204" pitchFamily="34" charset="0"/>
              </a:rPr>
              <a:t>30 </a:t>
            </a:r>
            <a:r>
              <a:rPr lang="en-US" sz="1200" dirty="0" err="1" smtClean="0">
                <a:solidFill>
                  <a:schemeClr val="bg2">
                    <a:lumMod val="50000"/>
                  </a:schemeClr>
                </a:solidFill>
                <a:latin typeface="Arial" panose="020B0604020202020204" pitchFamily="34" charset="0"/>
                <a:cs typeface="Arial" panose="020B0604020202020204" pitchFamily="34" charset="0"/>
              </a:rPr>
              <a:t>Nisan’a</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kadar</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tr-TR" sz="1200" dirty="0" smtClean="0">
                <a:solidFill>
                  <a:schemeClr val="bg2">
                    <a:lumMod val="50000"/>
                  </a:schemeClr>
                </a:solidFill>
                <a:latin typeface="Arial" panose="020B0604020202020204" pitchFamily="34" charset="0"/>
                <a:cs typeface="Arial" panose="020B0604020202020204" pitchFamily="34" charset="0"/>
              </a:rPr>
              <a:t>d</a:t>
            </a:r>
            <a:r>
              <a:rPr lang="en-US" sz="1200" dirty="0" err="1" smtClean="0">
                <a:solidFill>
                  <a:schemeClr val="bg2">
                    <a:lumMod val="50000"/>
                  </a:schemeClr>
                </a:solidFill>
                <a:latin typeface="Arial" panose="020B0604020202020204" pitchFamily="34" charset="0"/>
                <a:cs typeface="Arial" panose="020B0604020202020204" pitchFamily="34" charset="0"/>
              </a:rPr>
              <a:t>oğrulanmış</a:t>
            </a:r>
            <a:r>
              <a:rPr lang="en-US" sz="1200" dirty="0" smtClean="0">
                <a:solidFill>
                  <a:schemeClr val="bg2">
                    <a:lumMod val="50000"/>
                  </a:schemeClr>
                </a:solidFill>
                <a:latin typeface="Arial" panose="020B0604020202020204" pitchFamily="34" charset="0"/>
                <a:cs typeface="Arial" panose="020B0604020202020204" pitchFamily="34" charset="0"/>
              </a:rPr>
              <a:t> sera </a:t>
            </a:r>
            <a:r>
              <a:rPr lang="en-US" sz="1200" dirty="0" err="1" smtClean="0">
                <a:solidFill>
                  <a:schemeClr val="bg2">
                    <a:lumMod val="50000"/>
                  </a:schemeClr>
                </a:solidFill>
                <a:latin typeface="Arial" panose="020B0604020202020204" pitchFamily="34" charset="0"/>
                <a:cs typeface="Arial" panose="020B0604020202020204" pitchFamily="34" charset="0"/>
              </a:rPr>
              <a:t>gazı</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emisyon</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en-US" sz="1200" dirty="0" err="1" smtClean="0">
                <a:solidFill>
                  <a:schemeClr val="bg2">
                    <a:lumMod val="50000"/>
                  </a:schemeClr>
                </a:solidFill>
                <a:latin typeface="Arial" panose="020B0604020202020204" pitchFamily="34" charset="0"/>
                <a:cs typeface="Arial" panose="020B0604020202020204" pitchFamily="34" charset="0"/>
              </a:rPr>
              <a:t>raporunu</a:t>
            </a:r>
            <a:r>
              <a:rPr lang="en-US" sz="1200" dirty="0" smtClean="0">
                <a:solidFill>
                  <a:schemeClr val="bg2">
                    <a:lumMod val="50000"/>
                  </a:schemeClr>
                </a:solidFill>
                <a:latin typeface="Arial" panose="020B0604020202020204" pitchFamily="34" charset="0"/>
                <a:cs typeface="Arial" panose="020B0604020202020204" pitchFamily="34" charset="0"/>
              </a:rPr>
              <a:t> </a:t>
            </a:r>
            <a:r>
              <a:rPr lang="tr-TR" sz="1200" dirty="0" smtClean="0">
                <a:solidFill>
                  <a:schemeClr val="bg2">
                    <a:lumMod val="50000"/>
                  </a:schemeClr>
                </a:solidFill>
                <a:latin typeface="Arial" panose="020B0604020202020204" pitchFamily="34" charset="0"/>
                <a:cs typeface="Arial" panose="020B0604020202020204" pitchFamily="34" charset="0"/>
              </a:rPr>
              <a:t>Bakanlığa </a:t>
            </a:r>
            <a:r>
              <a:rPr lang="en-US" sz="1200" dirty="0" err="1" smtClean="0">
                <a:solidFill>
                  <a:schemeClr val="bg2">
                    <a:lumMod val="50000"/>
                  </a:schemeClr>
                </a:solidFill>
                <a:latin typeface="Arial" panose="020B0604020202020204" pitchFamily="34" charset="0"/>
                <a:cs typeface="Arial" panose="020B0604020202020204" pitchFamily="34" charset="0"/>
              </a:rPr>
              <a:t>sunar</a:t>
            </a:r>
            <a:r>
              <a:rPr lang="en-US" sz="1200" dirty="0" smtClean="0">
                <a:solidFill>
                  <a:schemeClr val="bg2">
                    <a:lumMod val="50000"/>
                  </a:schemeClr>
                </a:solidFill>
                <a:latin typeface="Arial" panose="020B0604020202020204" pitchFamily="34" charset="0"/>
                <a:cs typeface="Arial" panose="020B0604020202020204" pitchFamily="34" charset="0"/>
              </a:rPr>
              <a:t>.</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52" name="Arc 52">
            <a:extLst>
              <a:ext uri="{FF2B5EF4-FFF2-40B4-BE49-F238E27FC236}">
                <a16:creationId xmlns:a16="http://schemas.microsoft.com/office/drawing/2014/main" id="{FC85B459-7BA2-4C61-9178-E1CE5EFAEC56}"/>
              </a:ext>
            </a:extLst>
          </p:cNvPr>
          <p:cNvSpPr/>
          <p:nvPr/>
        </p:nvSpPr>
        <p:spPr>
          <a:xfrm>
            <a:off x="10751011" y="3287163"/>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3" name="Straight Connector 57">
            <a:extLst>
              <a:ext uri="{FF2B5EF4-FFF2-40B4-BE49-F238E27FC236}">
                <a16:creationId xmlns:a16="http://schemas.microsoft.com/office/drawing/2014/main" id="{A61A79A1-830D-43A5-991E-41089FE309F5}"/>
              </a:ext>
            </a:extLst>
          </p:cNvPr>
          <p:cNvCxnSpPr>
            <a:cxnSpLocks/>
          </p:cNvCxnSpPr>
          <p:nvPr/>
        </p:nvCxnSpPr>
        <p:spPr>
          <a:xfrm flipV="1">
            <a:off x="11210593" y="4093930"/>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91D217BA-6735-41FC-ADDE-ADA84BF5E891}"/>
              </a:ext>
            </a:extLst>
          </p:cNvPr>
          <p:cNvSpPr/>
          <p:nvPr/>
        </p:nvSpPr>
        <p:spPr>
          <a:xfrm>
            <a:off x="11148472" y="5102184"/>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BADB8234-7655-4312-99D5-ACC91B4B894B}"/>
              </a:ext>
            </a:extLst>
          </p:cNvPr>
          <p:cNvSpPr/>
          <p:nvPr/>
        </p:nvSpPr>
        <p:spPr>
          <a:xfrm>
            <a:off x="908098" y="3651494"/>
            <a:ext cx="190500" cy="190500"/>
          </a:xfrm>
          <a:prstGeom prst="ellips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Circle: Hollow 8">
            <a:extLst>
              <a:ext uri="{FF2B5EF4-FFF2-40B4-BE49-F238E27FC236}">
                <a16:creationId xmlns:a16="http://schemas.microsoft.com/office/drawing/2014/main" id="{868629C6-9D56-44C4-A90C-D16F2E7AA94B}"/>
              </a:ext>
            </a:extLst>
          </p:cNvPr>
          <p:cNvSpPr/>
          <p:nvPr/>
        </p:nvSpPr>
        <p:spPr>
          <a:xfrm>
            <a:off x="789035" y="3532431"/>
            <a:ext cx="428626" cy="428626"/>
          </a:xfrm>
          <a:prstGeom prst="donut">
            <a:avLst>
              <a:gd name="adj" fmla="val 5281"/>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7" name="Circle: Hollow 9">
            <a:extLst>
              <a:ext uri="{FF2B5EF4-FFF2-40B4-BE49-F238E27FC236}">
                <a16:creationId xmlns:a16="http://schemas.microsoft.com/office/drawing/2014/main" id="{1E0E5245-3E9D-45CB-A2A2-78E37536928E}"/>
              </a:ext>
            </a:extLst>
          </p:cNvPr>
          <p:cNvSpPr/>
          <p:nvPr/>
        </p:nvSpPr>
        <p:spPr>
          <a:xfrm>
            <a:off x="656163" y="3399559"/>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8" name="TextBox 15">
            <a:extLst>
              <a:ext uri="{FF2B5EF4-FFF2-40B4-BE49-F238E27FC236}">
                <a16:creationId xmlns:a16="http://schemas.microsoft.com/office/drawing/2014/main" id="{E959B938-7387-4E6C-B81C-CA1B61488588}"/>
              </a:ext>
            </a:extLst>
          </p:cNvPr>
          <p:cNvSpPr txBox="1"/>
          <p:nvPr/>
        </p:nvSpPr>
        <p:spPr>
          <a:xfrm>
            <a:off x="245655" y="4170580"/>
            <a:ext cx="1759868" cy="523220"/>
          </a:xfrm>
          <a:prstGeom prst="rect">
            <a:avLst/>
          </a:prstGeom>
          <a:noFill/>
        </p:spPr>
        <p:txBody>
          <a:bodyPr wrap="square" rtlCol="0">
            <a:spAutoFit/>
          </a:bodyPr>
          <a:lstStyle/>
          <a:p>
            <a:pPr algn="ctr"/>
            <a:r>
              <a:rPr lang="tr-TR" sz="2800" dirty="0" smtClean="0">
                <a:solidFill>
                  <a:srgbClr val="B80000"/>
                </a:solidFill>
                <a:latin typeface="Arial" panose="020B0604020202020204" pitchFamily="34" charset="0"/>
                <a:cs typeface="Arial" panose="020B0604020202020204" pitchFamily="34" charset="0"/>
              </a:rPr>
              <a:t>1 Haziran</a:t>
            </a:r>
            <a:endParaRPr lang="en-US" sz="2800" dirty="0">
              <a:solidFill>
                <a:srgbClr val="B80000"/>
              </a:solidFill>
              <a:latin typeface="Arial" panose="020B0604020202020204" pitchFamily="34" charset="0"/>
              <a:cs typeface="Arial" panose="020B0604020202020204" pitchFamily="34" charset="0"/>
            </a:endParaRPr>
          </a:p>
        </p:txBody>
      </p:sp>
      <p:sp>
        <p:nvSpPr>
          <p:cNvPr id="59" name="TextBox 16">
            <a:extLst>
              <a:ext uri="{FF2B5EF4-FFF2-40B4-BE49-F238E27FC236}">
                <a16:creationId xmlns:a16="http://schemas.microsoft.com/office/drawing/2014/main" id="{E623F98E-5FFF-4701-A99F-87B202C66033}"/>
              </a:ext>
            </a:extLst>
          </p:cNvPr>
          <p:cNvSpPr txBox="1"/>
          <p:nvPr/>
        </p:nvSpPr>
        <p:spPr>
          <a:xfrm>
            <a:off x="49465" y="1165985"/>
            <a:ext cx="2957251" cy="646331"/>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Tesisler, 1 Haziran itibariyle MEDAS üzerinden doğrulama iş ataması için başvuruda bulunurlar.</a:t>
            </a:r>
            <a:endParaRPr lang="en-US" sz="1200" dirty="0">
              <a:solidFill>
                <a:schemeClr val="bg2">
                  <a:lumMod val="50000"/>
                </a:schemeClr>
              </a:solidFill>
              <a:latin typeface="Arial" panose="020B0604020202020204" pitchFamily="34" charset="0"/>
              <a:cs typeface="Arial" panose="020B0604020202020204" pitchFamily="34" charset="0"/>
            </a:endParaRPr>
          </a:p>
        </p:txBody>
      </p:sp>
      <p:cxnSp>
        <p:nvCxnSpPr>
          <p:cNvPr id="60" name="Straight Connector 63">
            <a:extLst>
              <a:ext uri="{FF2B5EF4-FFF2-40B4-BE49-F238E27FC236}">
                <a16:creationId xmlns:a16="http://schemas.microsoft.com/office/drawing/2014/main" id="{5CE23E97-80CA-4DCE-905B-0371552128FB}"/>
              </a:ext>
            </a:extLst>
          </p:cNvPr>
          <p:cNvCxnSpPr>
            <a:cxnSpLocks/>
          </p:cNvCxnSpPr>
          <p:nvPr/>
        </p:nvCxnSpPr>
        <p:spPr>
          <a:xfrm>
            <a:off x="101156" y="1087974"/>
            <a:ext cx="2048865" cy="0"/>
          </a:xfrm>
          <a:prstGeom prst="line">
            <a:avLst/>
          </a:prstGeom>
          <a:ln w="19050">
            <a:solidFill>
              <a:srgbClr val="B80000"/>
            </a:solidFill>
          </a:ln>
        </p:spPr>
        <p:style>
          <a:lnRef idx="1">
            <a:schemeClr val="accent1"/>
          </a:lnRef>
          <a:fillRef idx="0">
            <a:schemeClr val="accent1"/>
          </a:fillRef>
          <a:effectRef idx="0">
            <a:schemeClr val="accent1"/>
          </a:effectRef>
          <a:fontRef idx="minor">
            <a:schemeClr val="tx1"/>
          </a:fontRef>
        </p:style>
      </p:cxnSp>
      <p:sp>
        <p:nvSpPr>
          <p:cNvPr id="61" name="Arc 17">
            <a:extLst>
              <a:ext uri="{FF2B5EF4-FFF2-40B4-BE49-F238E27FC236}">
                <a16:creationId xmlns:a16="http://schemas.microsoft.com/office/drawing/2014/main" id="{B54B9C7B-4DA7-40E1-B723-68758EB971FE}"/>
              </a:ext>
            </a:extLst>
          </p:cNvPr>
          <p:cNvSpPr/>
          <p:nvPr/>
        </p:nvSpPr>
        <p:spPr>
          <a:xfrm rot="5400000">
            <a:off x="548901" y="3289932"/>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2" name="Straight Connector 22">
            <a:extLst>
              <a:ext uri="{FF2B5EF4-FFF2-40B4-BE49-F238E27FC236}">
                <a16:creationId xmlns:a16="http://schemas.microsoft.com/office/drawing/2014/main" id="{7982AF7D-7FF0-494C-891D-C601C69FAD64}"/>
              </a:ext>
            </a:extLst>
          </p:cNvPr>
          <p:cNvCxnSpPr>
            <a:cxnSpLocks/>
          </p:cNvCxnSpPr>
          <p:nvPr/>
        </p:nvCxnSpPr>
        <p:spPr>
          <a:xfrm flipV="1">
            <a:off x="1008483" y="2368941"/>
            <a:ext cx="0" cy="1033387"/>
          </a:xfrm>
          <a:prstGeom prst="line">
            <a:avLst/>
          </a:prstGeom>
          <a:ln w="19050">
            <a:solidFill>
              <a:srgbClr val="B80000"/>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26033AC-E99E-4309-BD9B-47A98BA0DEA7}"/>
              </a:ext>
            </a:extLst>
          </p:cNvPr>
          <p:cNvSpPr/>
          <p:nvPr/>
        </p:nvSpPr>
        <p:spPr>
          <a:xfrm>
            <a:off x="946362" y="2322585"/>
            <a:ext cx="124240" cy="124240"/>
          </a:xfrm>
          <a:prstGeom prst="ellips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4" name="Straight Connector 65">
            <a:extLst>
              <a:ext uri="{FF2B5EF4-FFF2-40B4-BE49-F238E27FC236}">
                <a16:creationId xmlns:a16="http://schemas.microsoft.com/office/drawing/2014/main" id="{36AF9195-D1C7-4EAB-9766-CBBD5AC04E3E}"/>
              </a:ext>
            </a:extLst>
          </p:cNvPr>
          <p:cNvCxnSpPr>
            <a:cxnSpLocks/>
          </p:cNvCxnSpPr>
          <p:nvPr/>
        </p:nvCxnSpPr>
        <p:spPr>
          <a:xfrm>
            <a:off x="9981909" y="6263405"/>
            <a:ext cx="2048865"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sp>
        <p:nvSpPr>
          <p:cNvPr id="65" name="Unvan 1"/>
          <p:cNvSpPr>
            <a:spLocks noGrp="1"/>
          </p:cNvSpPr>
          <p:nvPr>
            <p:ph type="title"/>
          </p:nvPr>
        </p:nvSpPr>
        <p:spPr>
          <a:xfrm>
            <a:off x="1435693" y="167425"/>
            <a:ext cx="9229457" cy="618187"/>
          </a:xfrm>
        </p:spPr>
        <p:txBody>
          <a:bodyPr>
            <a:noAutofit/>
          </a:bodyPr>
          <a:lstStyle/>
          <a:p>
            <a:pPr algn="ctr">
              <a:lnSpc>
                <a:spcPct val="100000"/>
              </a:lnSpc>
            </a:pPr>
            <a:r>
              <a:rPr lang="tr-TR" sz="2800" dirty="0">
                <a:solidFill>
                  <a:srgbClr val="083665"/>
                </a:solidFill>
                <a:latin typeface="Arial" panose="020B0604020202020204" pitchFamily="34" charset="0"/>
                <a:cs typeface="Arial" panose="020B0604020202020204" pitchFamily="34" charset="0"/>
              </a:rPr>
              <a:t>İzleme, Raporlama ve Doğrulama Süreci</a:t>
            </a:r>
          </a:p>
        </p:txBody>
      </p:sp>
      <p:sp>
        <p:nvSpPr>
          <p:cNvPr id="66" name="Slide Number Placeholder 3">
            <a:extLst>
              <a:ext uri="{FF2B5EF4-FFF2-40B4-BE49-F238E27FC236}">
                <a16:creationId xmlns:a16="http://schemas.microsoft.com/office/drawing/2014/main" id="{735B3FFD-4FCC-5540-D948-4596BB1D208E}"/>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latin typeface="Arial" panose="020B0604020202020204" pitchFamily="34" charset="0"/>
                <a:cs typeface="Arial" panose="020B0604020202020204" pitchFamily="34" charset="0"/>
              </a:rPr>
              <a:pPr/>
              <a:t>15</a:t>
            </a:fld>
            <a:endParaRPr lang="en-TR" sz="1800" dirty="0">
              <a:solidFill>
                <a:srgbClr val="113F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034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67FED04F-BE81-1D83-B7CF-C9CD634B211C}"/>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Veri Yönetim Sistemi</a:t>
            </a:r>
            <a:endParaRPr lang="tr-TR" sz="2800" dirty="0">
              <a:solidFill>
                <a:schemeClr val="tx2">
                  <a:lumMod val="75000"/>
                </a:schemeClr>
              </a:solidFill>
              <a:latin typeface="FenomenSans-Bold"/>
            </a:endParaRPr>
          </a:p>
        </p:txBody>
      </p:sp>
      <p:grpSp>
        <p:nvGrpSpPr>
          <p:cNvPr id="6" name="Group 5">
            <a:extLst>
              <a:ext uri="{FF2B5EF4-FFF2-40B4-BE49-F238E27FC236}">
                <a16:creationId xmlns:a16="http://schemas.microsoft.com/office/drawing/2014/main" id="{B6D4AED9-1A1F-9D32-3DE5-3AD513D5E430}"/>
              </a:ext>
            </a:extLst>
          </p:cNvPr>
          <p:cNvGrpSpPr/>
          <p:nvPr/>
        </p:nvGrpSpPr>
        <p:grpSpPr>
          <a:xfrm>
            <a:off x="980366" y="1120448"/>
            <a:ext cx="10231266" cy="571555"/>
            <a:chOff x="3779" y="25707"/>
            <a:chExt cx="10231266" cy="571555"/>
          </a:xfrm>
          <a:solidFill>
            <a:srgbClr val="113F6B"/>
          </a:solidFill>
        </p:grpSpPr>
        <p:sp>
          <p:nvSpPr>
            <p:cNvPr id="7" name="Rectangle: Rounded Corners 6">
              <a:extLst>
                <a:ext uri="{FF2B5EF4-FFF2-40B4-BE49-F238E27FC236}">
                  <a16:creationId xmlns:a16="http://schemas.microsoft.com/office/drawing/2014/main" id="{80C570C3-EACD-34F9-0D2E-23CA1974DFD5}"/>
                </a:ext>
              </a:extLst>
            </p:cNvPr>
            <p:cNvSpPr/>
            <p:nvPr/>
          </p:nvSpPr>
          <p:spPr>
            <a:xfrm>
              <a:off x="3779" y="25707"/>
              <a:ext cx="10231266" cy="571555"/>
            </a:xfrm>
            <a:prstGeom prst="roundRect">
              <a:avLst>
                <a:gd name="adj" fmla="val 10000"/>
              </a:avLst>
            </a:prstGeom>
            <a:grpFill/>
            <a:ln>
              <a:noFill/>
            </a:ln>
          </p:spPr>
          <p:style>
            <a:lnRef idx="2">
              <a:scrgbClr r="0" g="0" b="0"/>
            </a:lnRef>
            <a:fillRef idx="1">
              <a:schemeClr val="accent2">
                <a:alpha val="80000"/>
                <a:hueOff val="0"/>
                <a:satOff val="0"/>
                <a:lumOff val="0"/>
                <a:alphaOff val="0"/>
              </a:schemeClr>
            </a:fillRef>
            <a:effectRef idx="0">
              <a:schemeClr val="accent2">
                <a:alpha val="80000"/>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6ADBC699-8688-5832-0BDA-80F6B465E7DB}"/>
                </a:ext>
              </a:extLst>
            </p:cNvPr>
            <p:cNvSpPr txBox="1"/>
            <p:nvPr/>
          </p:nvSpPr>
          <p:spPr>
            <a:xfrm>
              <a:off x="20519" y="42447"/>
              <a:ext cx="10197786"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bg1"/>
                  </a:solidFill>
                  <a:latin typeface="Arial" panose="020B0604020202020204" pitchFamily="34" charset="0"/>
                  <a:cs typeface="Arial" panose="020B0604020202020204" pitchFamily="34" charset="0"/>
                </a:rPr>
                <a:t>Veri Yönetim Sisteminin İşlevi</a:t>
              </a:r>
              <a:endParaRPr lang="en-US" sz="1600" b="1" kern="1200"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FE7714C-3D9C-1AD2-81ED-FF942977B92A}"/>
              </a:ext>
            </a:extLst>
          </p:cNvPr>
          <p:cNvGrpSpPr/>
          <p:nvPr/>
        </p:nvGrpSpPr>
        <p:grpSpPr>
          <a:xfrm>
            <a:off x="980366" y="1731767"/>
            <a:ext cx="4909437" cy="571555"/>
            <a:chOff x="3779" y="637026"/>
            <a:chExt cx="4909437" cy="571555"/>
          </a:xfrm>
          <a:solidFill>
            <a:schemeClr val="accent1">
              <a:lumMod val="75000"/>
              <a:alpha val="69804"/>
            </a:schemeClr>
          </a:solidFill>
        </p:grpSpPr>
        <p:sp>
          <p:nvSpPr>
            <p:cNvPr id="10" name="Rectangle: Rounded Corners 9">
              <a:extLst>
                <a:ext uri="{FF2B5EF4-FFF2-40B4-BE49-F238E27FC236}">
                  <a16:creationId xmlns:a16="http://schemas.microsoft.com/office/drawing/2014/main" id="{0C67B642-3569-96AC-9966-00528D3AF9FE}"/>
                </a:ext>
              </a:extLst>
            </p:cNvPr>
            <p:cNvSpPr/>
            <p:nvPr/>
          </p:nvSpPr>
          <p:spPr>
            <a:xfrm>
              <a:off x="3779" y="637026"/>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70000"/>
                <a:hueOff val="0"/>
                <a:satOff val="0"/>
                <a:lumOff val="0"/>
                <a:alphaOff val="0"/>
              </a:schemeClr>
            </a:fillRef>
            <a:effectRef idx="0">
              <a:schemeClr val="accent2">
                <a:alpha val="70000"/>
                <a:hueOff val="0"/>
                <a:satOff val="0"/>
                <a:lumOff val="0"/>
                <a:alphaOff val="0"/>
              </a:schemeClr>
            </a:effectRef>
            <a:fontRef idx="minor">
              <a:schemeClr val="lt1"/>
            </a:fontRef>
          </p:style>
          <p:txBody>
            <a:bodyPr/>
            <a:lstStyle/>
            <a:p>
              <a:endParaRPr lang="en-US"/>
            </a:p>
          </p:txBody>
        </p:sp>
        <p:sp>
          <p:nvSpPr>
            <p:cNvPr id="11" name="Rectangle: Rounded Corners 6">
              <a:extLst>
                <a:ext uri="{FF2B5EF4-FFF2-40B4-BE49-F238E27FC236}">
                  <a16:creationId xmlns:a16="http://schemas.microsoft.com/office/drawing/2014/main" id="{B37707B2-18D3-D22B-B66C-4DFB4E72B7E7}"/>
                </a:ext>
              </a:extLst>
            </p:cNvPr>
            <p:cNvSpPr txBox="1"/>
            <p:nvPr/>
          </p:nvSpPr>
          <p:spPr>
            <a:xfrm>
              <a:off x="20519" y="653766"/>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bg1"/>
                  </a:solidFill>
                  <a:latin typeface="Arial" panose="020B0604020202020204" pitchFamily="34" charset="0"/>
                  <a:cs typeface="Arial" panose="020B0604020202020204" pitchFamily="34" charset="0"/>
                </a:rPr>
                <a:t>Bakanlık</a:t>
              </a:r>
              <a:endParaRPr lang="en-US" sz="1600" b="1" kern="1200" dirty="0">
                <a:solidFill>
                  <a:schemeClr val="bg1"/>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40257B9F-B0B5-DA6C-849B-789ED8C0171C}"/>
              </a:ext>
            </a:extLst>
          </p:cNvPr>
          <p:cNvGrpSpPr/>
          <p:nvPr/>
        </p:nvGrpSpPr>
        <p:grpSpPr>
          <a:xfrm>
            <a:off x="6302196" y="1731767"/>
            <a:ext cx="4909437" cy="571555"/>
            <a:chOff x="5325609" y="637026"/>
            <a:chExt cx="4909437" cy="571555"/>
          </a:xfrm>
          <a:solidFill>
            <a:schemeClr val="accent1">
              <a:lumMod val="75000"/>
            </a:schemeClr>
          </a:solidFill>
        </p:grpSpPr>
        <p:sp>
          <p:nvSpPr>
            <p:cNvPr id="13" name="Rectangle: Rounded Corners 12">
              <a:extLst>
                <a:ext uri="{FF2B5EF4-FFF2-40B4-BE49-F238E27FC236}">
                  <a16:creationId xmlns:a16="http://schemas.microsoft.com/office/drawing/2014/main" id="{9284233A-0E87-7BC5-C87A-E93A7B9F581D}"/>
                </a:ext>
              </a:extLst>
            </p:cNvPr>
            <p:cNvSpPr/>
            <p:nvPr/>
          </p:nvSpPr>
          <p:spPr>
            <a:xfrm>
              <a:off x="5325609" y="637026"/>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70000"/>
                <a:hueOff val="0"/>
                <a:satOff val="0"/>
                <a:lumOff val="0"/>
                <a:alphaOff val="0"/>
              </a:schemeClr>
            </a:fillRef>
            <a:effectRef idx="0">
              <a:schemeClr val="accent2">
                <a:alpha val="70000"/>
                <a:hueOff val="0"/>
                <a:satOff val="0"/>
                <a:lumOff val="0"/>
                <a:alphaOff val="0"/>
              </a:schemeClr>
            </a:effectRef>
            <a:fontRef idx="minor">
              <a:schemeClr val="lt1"/>
            </a:fontRef>
          </p:style>
          <p:txBody>
            <a:bodyPr/>
            <a:lstStyle/>
            <a:p>
              <a:endParaRPr lang="en-US"/>
            </a:p>
          </p:txBody>
        </p:sp>
        <p:sp>
          <p:nvSpPr>
            <p:cNvPr id="14" name="Rectangle: Rounded Corners 20">
              <a:extLst>
                <a:ext uri="{FF2B5EF4-FFF2-40B4-BE49-F238E27FC236}">
                  <a16:creationId xmlns:a16="http://schemas.microsoft.com/office/drawing/2014/main" id="{DAC091D3-9770-68E7-4626-78C2A1C9314F}"/>
                </a:ext>
              </a:extLst>
            </p:cNvPr>
            <p:cNvSpPr txBox="1"/>
            <p:nvPr/>
          </p:nvSpPr>
          <p:spPr>
            <a:xfrm>
              <a:off x="5342349" y="653766"/>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solidFill>
                    <a:schemeClr val="bg1"/>
                  </a:solidFill>
                  <a:latin typeface="Arial" panose="020B0604020202020204" pitchFamily="34" charset="0"/>
                  <a:cs typeface="Arial" panose="020B0604020202020204" pitchFamily="34" charset="0"/>
                </a:rPr>
                <a:t>Tesisler</a:t>
              </a:r>
              <a:endParaRPr lang="en-US" sz="1600" b="1" kern="1200" dirty="0">
                <a:solidFill>
                  <a:schemeClr val="bg1"/>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1F37D818-9768-B7BA-DBBA-68BEFA8A05F9}"/>
              </a:ext>
            </a:extLst>
          </p:cNvPr>
          <p:cNvGrpSpPr/>
          <p:nvPr/>
        </p:nvGrpSpPr>
        <p:grpSpPr>
          <a:xfrm>
            <a:off x="980365" y="2346664"/>
            <a:ext cx="4909437" cy="571555"/>
            <a:chOff x="3779" y="1273744"/>
            <a:chExt cx="4909437" cy="571555"/>
          </a:xfrm>
          <a:solidFill>
            <a:schemeClr val="accent1">
              <a:lumMod val="40000"/>
              <a:lumOff val="60000"/>
            </a:schemeClr>
          </a:solidFill>
        </p:grpSpPr>
        <p:sp>
          <p:nvSpPr>
            <p:cNvPr id="16" name="Rectangle: Rounded Corners 15">
              <a:extLst>
                <a:ext uri="{FF2B5EF4-FFF2-40B4-BE49-F238E27FC236}">
                  <a16:creationId xmlns:a16="http://schemas.microsoft.com/office/drawing/2014/main" id="{E6990393-3848-3BEB-1D5F-9DA1B115E5EC}"/>
                </a:ext>
              </a:extLst>
            </p:cNvPr>
            <p:cNvSpPr/>
            <p:nvPr/>
          </p:nvSpPr>
          <p:spPr>
            <a:xfrm>
              <a:off x="3779" y="1273744"/>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4571BA53-64B9-5BC8-5E64-221488CC6D82}"/>
                </a:ext>
              </a:extLst>
            </p:cNvPr>
            <p:cNvSpPr txBox="1"/>
            <p:nvPr/>
          </p:nvSpPr>
          <p:spPr>
            <a:xfrm>
              <a:off x="20519" y="1290484"/>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İzleme planlarının kontrolü ve onaylanması</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91D97D16-A084-BDCD-8722-5515A57FA543}"/>
              </a:ext>
            </a:extLst>
          </p:cNvPr>
          <p:cNvGrpSpPr/>
          <p:nvPr/>
        </p:nvGrpSpPr>
        <p:grpSpPr>
          <a:xfrm>
            <a:off x="980366" y="2974723"/>
            <a:ext cx="4909437" cy="571555"/>
            <a:chOff x="3779" y="1910462"/>
            <a:chExt cx="4909437" cy="571555"/>
          </a:xfrm>
          <a:solidFill>
            <a:schemeClr val="accent1">
              <a:lumMod val="40000"/>
              <a:lumOff val="60000"/>
            </a:schemeClr>
          </a:solidFill>
        </p:grpSpPr>
        <p:sp>
          <p:nvSpPr>
            <p:cNvPr id="19" name="Rectangle: Rounded Corners 18">
              <a:extLst>
                <a:ext uri="{FF2B5EF4-FFF2-40B4-BE49-F238E27FC236}">
                  <a16:creationId xmlns:a16="http://schemas.microsoft.com/office/drawing/2014/main" id="{F0F8F795-D4D2-96AC-4743-0A5655B6BDB2}"/>
                </a:ext>
              </a:extLst>
            </p:cNvPr>
            <p:cNvSpPr/>
            <p:nvPr/>
          </p:nvSpPr>
          <p:spPr>
            <a:xfrm>
              <a:off x="3779" y="1910462"/>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20" name="Rectangle: Rounded Corners 10">
              <a:extLst>
                <a:ext uri="{FF2B5EF4-FFF2-40B4-BE49-F238E27FC236}">
                  <a16:creationId xmlns:a16="http://schemas.microsoft.com/office/drawing/2014/main" id="{AFA47B3F-7614-5D08-A16E-334991E6D8B1}"/>
                </a:ext>
              </a:extLst>
            </p:cNvPr>
            <p:cNvSpPr txBox="1"/>
            <p:nvPr/>
          </p:nvSpPr>
          <p:spPr>
            <a:xfrm>
              <a:off x="20519" y="1927202"/>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Doğrulanmış emisyon raporlarının kontrolü</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D0B6B79F-3A99-309D-0D4E-B157A5B49CBA}"/>
              </a:ext>
            </a:extLst>
          </p:cNvPr>
          <p:cNvGrpSpPr/>
          <p:nvPr/>
        </p:nvGrpSpPr>
        <p:grpSpPr>
          <a:xfrm>
            <a:off x="980366" y="3611442"/>
            <a:ext cx="4909437" cy="571555"/>
            <a:chOff x="3779" y="2547181"/>
            <a:chExt cx="4909437" cy="571555"/>
          </a:xfrm>
          <a:solidFill>
            <a:schemeClr val="accent1">
              <a:lumMod val="40000"/>
              <a:lumOff val="60000"/>
            </a:schemeClr>
          </a:solidFill>
        </p:grpSpPr>
        <p:sp>
          <p:nvSpPr>
            <p:cNvPr id="22" name="Rectangle: Rounded Corners 21">
              <a:extLst>
                <a:ext uri="{FF2B5EF4-FFF2-40B4-BE49-F238E27FC236}">
                  <a16:creationId xmlns:a16="http://schemas.microsoft.com/office/drawing/2014/main" id="{10859CA3-FCF2-5A92-0334-F8F86DA33D14}"/>
                </a:ext>
              </a:extLst>
            </p:cNvPr>
            <p:cNvSpPr/>
            <p:nvPr/>
          </p:nvSpPr>
          <p:spPr>
            <a:xfrm>
              <a:off x="3779" y="2547181"/>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23" name="Rectangle: Rounded Corners 12">
              <a:extLst>
                <a:ext uri="{FF2B5EF4-FFF2-40B4-BE49-F238E27FC236}">
                  <a16:creationId xmlns:a16="http://schemas.microsoft.com/office/drawing/2014/main" id="{8BE6788A-3753-59FD-508A-F6BEB2FE9812}"/>
                </a:ext>
              </a:extLst>
            </p:cNvPr>
            <p:cNvSpPr txBox="1"/>
            <p:nvPr/>
          </p:nvSpPr>
          <p:spPr>
            <a:xfrm>
              <a:off x="20519" y="2563921"/>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İyileştirme raporlarının kontrolü </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9894B414-D063-3378-27E1-66296390C3B7}"/>
              </a:ext>
            </a:extLst>
          </p:cNvPr>
          <p:cNvGrpSpPr/>
          <p:nvPr/>
        </p:nvGrpSpPr>
        <p:grpSpPr>
          <a:xfrm>
            <a:off x="980366" y="4248160"/>
            <a:ext cx="4909437" cy="571555"/>
            <a:chOff x="3779" y="3183899"/>
            <a:chExt cx="4909437" cy="571555"/>
          </a:xfrm>
          <a:solidFill>
            <a:schemeClr val="accent1">
              <a:lumMod val="40000"/>
              <a:lumOff val="60000"/>
            </a:schemeClr>
          </a:solidFill>
        </p:grpSpPr>
        <p:sp>
          <p:nvSpPr>
            <p:cNvPr id="25" name="Rectangle: Rounded Corners 24">
              <a:extLst>
                <a:ext uri="{FF2B5EF4-FFF2-40B4-BE49-F238E27FC236}">
                  <a16:creationId xmlns:a16="http://schemas.microsoft.com/office/drawing/2014/main" id="{1D6892F9-5FC9-787A-6F74-2B1EC1B96B3D}"/>
                </a:ext>
              </a:extLst>
            </p:cNvPr>
            <p:cNvSpPr/>
            <p:nvPr/>
          </p:nvSpPr>
          <p:spPr>
            <a:xfrm>
              <a:off x="3779" y="3183899"/>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26" name="Rectangle: Rounded Corners 14">
              <a:extLst>
                <a:ext uri="{FF2B5EF4-FFF2-40B4-BE49-F238E27FC236}">
                  <a16:creationId xmlns:a16="http://schemas.microsoft.com/office/drawing/2014/main" id="{1998C1E7-8A35-43A8-FE92-81ABFAF06D12}"/>
                </a:ext>
              </a:extLst>
            </p:cNvPr>
            <p:cNvSpPr txBox="1"/>
            <p:nvPr/>
          </p:nvSpPr>
          <p:spPr>
            <a:xfrm>
              <a:off x="20519" y="3200639"/>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Doğrulayıcı kuruluşların kontrolü</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80C147E-956D-8C9C-F565-F14BA256D7E2}"/>
              </a:ext>
            </a:extLst>
          </p:cNvPr>
          <p:cNvGrpSpPr/>
          <p:nvPr/>
        </p:nvGrpSpPr>
        <p:grpSpPr>
          <a:xfrm>
            <a:off x="980366" y="4884878"/>
            <a:ext cx="4909437" cy="571555"/>
            <a:chOff x="3779" y="3820617"/>
            <a:chExt cx="4909437" cy="571555"/>
          </a:xfrm>
          <a:solidFill>
            <a:schemeClr val="accent1">
              <a:lumMod val="40000"/>
              <a:lumOff val="60000"/>
            </a:schemeClr>
          </a:solidFill>
        </p:grpSpPr>
        <p:sp>
          <p:nvSpPr>
            <p:cNvPr id="28" name="Rectangle: Rounded Corners 27">
              <a:extLst>
                <a:ext uri="{FF2B5EF4-FFF2-40B4-BE49-F238E27FC236}">
                  <a16:creationId xmlns:a16="http://schemas.microsoft.com/office/drawing/2014/main" id="{66B1CA9C-EFD8-AA32-12D8-6A8777C3B427}"/>
                </a:ext>
              </a:extLst>
            </p:cNvPr>
            <p:cNvSpPr/>
            <p:nvPr/>
          </p:nvSpPr>
          <p:spPr>
            <a:xfrm>
              <a:off x="3779" y="3820617"/>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29" name="Rectangle: Rounded Corners 16">
              <a:extLst>
                <a:ext uri="{FF2B5EF4-FFF2-40B4-BE49-F238E27FC236}">
                  <a16:creationId xmlns:a16="http://schemas.microsoft.com/office/drawing/2014/main" id="{8EC1136D-DBF7-224D-5CA1-9A68790ADB95}"/>
                </a:ext>
              </a:extLst>
            </p:cNvPr>
            <p:cNvSpPr txBox="1"/>
            <p:nvPr/>
          </p:nvSpPr>
          <p:spPr>
            <a:xfrm>
              <a:off x="20519" y="3837357"/>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Sektöre özgü emisyonlarının analizi</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2C927F78-CA11-F4D8-6EA5-BF9B292E53AF}"/>
              </a:ext>
            </a:extLst>
          </p:cNvPr>
          <p:cNvGrpSpPr/>
          <p:nvPr/>
        </p:nvGrpSpPr>
        <p:grpSpPr>
          <a:xfrm>
            <a:off x="980366" y="5521597"/>
            <a:ext cx="4909437" cy="571555"/>
            <a:chOff x="3779" y="4457336"/>
            <a:chExt cx="4909437" cy="571555"/>
          </a:xfrm>
          <a:solidFill>
            <a:schemeClr val="accent1">
              <a:lumMod val="40000"/>
              <a:lumOff val="60000"/>
            </a:schemeClr>
          </a:solidFill>
        </p:grpSpPr>
        <p:sp>
          <p:nvSpPr>
            <p:cNvPr id="31" name="Rectangle: Rounded Corners 30">
              <a:extLst>
                <a:ext uri="{FF2B5EF4-FFF2-40B4-BE49-F238E27FC236}">
                  <a16:creationId xmlns:a16="http://schemas.microsoft.com/office/drawing/2014/main" id="{A96510DF-3275-7BAF-0F38-DD8D0C0E8AE5}"/>
                </a:ext>
              </a:extLst>
            </p:cNvPr>
            <p:cNvSpPr/>
            <p:nvPr/>
          </p:nvSpPr>
          <p:spPr>
            <a:xfrm>
              <a:off x="3779" y="4457336"/>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32" name="Rectangle: Rounded Corners 18">
              <a:extLst>
                <a:ext uri="{FF2B5EF4-FFF2-40B4-BE49-F238E27FC236}">
                  <a16:creationId xmlns:a16="http://schemas.microsoft.com/office/drawing/2014/main" id="{72C08358-B73A-9DEE-BE82-B599BFE2B777}"/>
                </a:ext>
              </a:extLst>
            </p:cNvPr>
            <p:cNvSpPr txBox="1"/>
            <p:nvPr/>
          </p:nvSpPr>
          <p:spPr>
            <a:xfrm>
              <a:off x="20519" y="4474076"/>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Kaynak seviyesinde verilerin analizi</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446F5897-C485-A3BC-7B52-40ECA308228E}"/>
              </a:ext>
            </a:extLst>
          </p:cNvPr>
          <p:cNvGrpSpPr/>
          <p:nvPr/>
        </p:nvGrpSpPr>
        <p:grpSpPr>
          <a:xfrm>
            <a:off x="6285455" y="2354745"/>
            <a:ext cx="4909437" cy="571555"/>
            <a:chOff x="5325609" y="1273744"/>
            <a:chExt cx="4909437" cy="571555"/>
          </a:xfrm>
          <a:solidFill>
            <a:schemeClr val="accent1">
              <a:lumMod val="40000"/>
              <a:lumOff val="60000"/>
            </a:schemeClr>
          </a:solidFill>
        </p:grpSpPr>
        <p:sp>
          <p:nvSpPr>
            <p:cNvPr id="34" name="Rectangle: Rounded Corners 33">
              <a:extLst>
                <a:ext uri="{FF2B5EF4-FFF2-40B4-BE49-F238E27FC236}">
                  <a16:creationId xmlns:a16="http://schemas.microsoft.com/office/drawing/2014/main" id="{336B1C5C-6335-75BC-D06B-95AA8EF1133A}"/>
                </a:ext>
              </a:extLst>
            </p:cNvPr>
            <p:cNvSpPr/>
            <p:nvPr/>
          </p:nvSpPr>
          <p:spPr>
            <a:xfrm>
              <a:off x="5325609" y="1273744"/>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lt1"/>
            </a:fontRef>
          </p:style>
          <p:txBody>
            <a:bodyPr/>
            <a:lstStyle/>
            <a:p>
              <a:endParaRPr lang="en-US"/>
            </a:p>
          </p:txBody>
        </p:sp>
        <p:sp>
          <p:nvSpPr>
            <p:cNvPr id="35" name="Rectangle: Rounded Corners 22">
              <a:extLst>
                <a:ext uri="{FF2B5EF4-FFF2-40B4-BE49-F238E27FC236}">
                  <a16:creationId xmlns:a16="http://schemas.microsoft.com/office/drawing/2014/main" id="{85825B98-1110-D6DA-7C54-BA0C8785ACE9}"/>
                </a:ext>
              </a:extLst>
            </p:cNvPr>
            <p:cNvSpPr txBox="1"/>
            <p:nvPr/>
          </p:nvSpPr>
          <p:spPr>
            <a:xfrm>
              <a:off x="5342349" y="1290484"/>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İzleme planlarının hazırlanması</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19C1615A-3D06-32FC-FBBC-AA58278A3DA6}"/>
              </a:ext>
            </a:extLst>
          </p:cNvPr>
          <p:cNvGrpSpPr/>
          <p:nvPr/>
        </p:nvGrpSpPr>
        <p:grpSpPr>
          <a:xfrm>
            <a:off x="6302196" y="2974723"/>
            <a:ext cx="4909437" cy="571555"/>
            <a:chOff x="5325609" y="1910462"/>
            <a:chExt cx="4909437" cy="571555"/>
          </a:xfrm>
          <a:solidFill>
            <a:schemeClr val="accent1">
              <a:lumMod val="40000"/>
              <a:lumOff val="60000"/>
            </a:schemeClr>
          </a:solidFill>
        </p:grpSpPr>
        <p:sp>
          <p:nvSpPr>
            <p:cNvPr id="37" name="Rectangle: Rounded Corners 36">
              <a:extLst>
                <a:ext uri="{FF2B5EF4-FFF2-40B4-BE49-F238E27FC236}">
                  <a16:creationId xmlns:a16="http://schemas.microsoft.com/office/drawing/2014/main" id="{5AAAFD85-8733-ED10-26E0-7514938EA41C}"/>
                </a:ext>
              </a:extLst>
            </p:cNvPr>
            <p:cNvSpPr/>
            <p:nvPr/>
          </p:nvSpPr>
          <p:spPr>
            <a:xfrm>
              <a:off x="5325609" y="1910462"/>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38" name="Rectangle: Rounded Corners 24">
              <a:extLst>
                <a:ext uri="{FF2B5EF4-FFF2-40B4-BE49-F238E27FC236}">
                  <a16:creationId xmlns:a16="http://schemas.microsoft.com/office/drawing/2014/main" id="{2726E8E7-C9D0-767C-530C-AB70BFBD41D7}"/>
                </a:ext>
              </a:extLst>
            </p:cNvPr>
            <p:cNvSpPr txBox="1"/>
            <p:nvPr/>
          </p:nvSpPr>
          <p:spPr>
            <a:xfrm>
              <a:off x="5342349" y="1927202"/>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Emisyon raporlarının hazırlanması</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9D07BA8-CED0-04FB-5532-14D585174D56}"/>
              </a:ext>
            </a:extLst>
          </p:cNvPr>
          <p:cNvGrpSpPr/>
          <p:nvPr/>
        </p:nvGrpSpPr>
        <p:grpSpPr>
          <a:xfrm>
            <a:off x="6302196" y="3611442"/>
            <a:ext cx="4909437" cy="571555"/>
            <a:chOff x="5325609" y="2547181"/>
            <a:chExt cx="4909437" cy="571555"/>
          </a:xfrm>
          <a:solidFill>
            <a:schemeClr val="accent1">
              <a:lumMod val="40000"/>
              <a:lumOff val="60000"/>
            </a:schemeClr>
          </a:solidFill>
        </p:grpSpPr>
        <p:sp>
          <p:nvSpPr>
            <p:cNvPr id="40" name="Rectangle: Rounded Corners 39">
              <a:extLst>
                <a:ext uri="{FF2B5EF4-FFF2-40B4-BE49-F238E27FC236}">
                  <a16:creationId xmlns:a16="http://schemas.microsoft.com/office/drawing/2014/main" id="{0FEC9BF1-0D22-F40C-C13A-1176195D78FC}"/>
                </a:ext>
              </a:extLst>
            </p:cNvPr>
            <p:cNvSpPr/>
            <p:nvPr/>
          </p:nvSpPr>
          <p:spPr>
            <a:xfrm>
              <a:off x="5325609" y="2547181"/>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41" name="Rectangle: Rounded Corners 26">
              <a:extLst>
                <a:ext uri="{FF2B5EF4-FFF2-40B4-BE49-F238E27FC236}">
                  <a16:creationId xmlns:a16="http://schemas.microsoft.com/office/drawing/2014/main" id="{AD78000E-6549-06AD-1DF6-C00BCA3628D4}"/>
                </a:ext>
              </a:extLst>
            </p:cNvPr>
            <p:cNvSpPr txBox="1"/>
            <p:nvPr/>
          </p:nvSpPr>
          <p:spPr>
            <a:xfrm>
              <a:off x="5342349" y="2563921"/>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Emisyon raporlarının doğrulatılması</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03C483E4-D4B2-0B64-3CC6-8F4560232222}"/>
              </a:ext>
            </a:extLst>
          </p:cNvPr>
          <p:cNvGrpSpPr/>
          <p:nvPr/>
        </p:nvGrpSpPr>
        <p:grpSpPr>
          <a:xfrm>
            <a:off x="6302196" y="4248160"/>
            <a:ext cx="4909437" cy="571555"/>
            <a:chOff x="5325609" y="3183899"/>
            <a:chExt cx="4909437" cy="571555"/>
          </a:xfrm>
          <a:solidFill>
            <a:schemeClr val="accent1">
              <a:lumMod val="40000"/>
              <a:lumOff val="60000"/>
            </a:schemeClr>
          </a:solidFill>
        </p:grpSpPr>
        <p:sp>
          <p:nvSpPr>
            <p:cNvPr id="43" name="Rectangle: Rounded Corners 42">
              <a:extLst>
                <a:ext uri="{FF2B5EF4-FFF2-40B4-BE49-F238E27FC236}">
                  <a16:creationId xmlns:a16="http://schemas.microsoft.com/office/drawing/2014/main" id="{BA33C5D6-B9B2-E143-1EAA-3B2E0A411202}"/>
                </a:ext>
              </a:extLst>
            </p:cNvPr>
            <p:cNvSpPr/>
            <p:nvPr/>
          </p:nvSpPr>
          <p:spPr>
            <a:xfrm>
              <a:off x="5325609" y="3183899"/>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44" name="Rectangle: Rounded Corners 28">
              <a:extLst>
                <a:ext uri="{FF2B5EF4-FFF2-40B4-BE49-F238E27FC236}">
                  <a16:creationId xmlns:a16="http://schemas.microsoft.com/office/drawing/2014/main" id="{A908F0B5-8BC8-6496-726E-471BAD04094E}"/>
                </a:ext>
              </a:extLst>
            </p:cNvPr>
            <p:cNvSpPr txBox="1"/>
            <p:nvPr/>
          </p:nvSpPr>
          <p:spPr>
            <a:xfrm>
              <a:off x="5342349" y="3200639"/>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İyileştirme planlarının hazırlanması</a:t>
              </a:r>
              <a:endParaRPr lang="en-US" sz="1600" kern="1200" dirty="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67EAAE28-3E9A-B3F4-089D-2C73B1E1D295}"/>
              </a:ext>
            </a:extLst>
          </p:cNvPr>
          <p:cNvGrpSpPr/>
          <p:nvPr/>
        </p:nvGrpSpPr>
        <p:grpSpPr>
          <a:xfrm>
            <a:off x="6302196" y="4884878"/>
            <a:ext cx="4909437" cy="571555"/>
            <a:chOff x="5325609" y="3820617"/>
            <a:chExt cx="4909437" cy="571555"/>
          </a:xfrm>
          <a:solidFill>
            <a:schemeClr val="accent1">
              <a:lumMod val="40000"/>
              <a:lumOff val="60000"/>
            </a:schemeClr>
          </a:solidFill>
        </p:grpSpPr>
        <p:sp>
          <p:nvSpPr>
            <p:cNvPr id="46" name="Rectangle: Rounded Corners 45">
              <a:extLst>
                <a:ext uri="{FF2B5EF4-FFF2-40B4-BE49-F238E27FC236}">
                  <a16:creationId xmlns:a16="http://schemas.microsoft.com/office/drawing/2014/main" id="{14EE72C7-D4FC-FD84-0865-D1E91AF9BDDC}"/>
                </a:ext>
              </a:extLst>
            </p:cNvPr>
            <p:cNvSpPr/>
            <p:nvPr/>
          </p:nvSpPr>
          <p:spPr>
            <a:xfrm>
              <a:off x="5325609" y="3820617"/>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47" name="Rectangle: Rounded Corners 30">
              <a:extLst>
                <a:ext uri="{FF2B5EF4-FFF2-40B4-BE49-F238E27FC236}">
                  <a16:creationId xmlns:a16="http://schemas.microsoft.com/office/drawing/2014/main" id="{1ADDD3B0-2FA6-158C-4C63-322E8E54F410}"/>
                </a:ext>
              </a:extLst>
            </p:cNvPr>
            <p:cNvSpPr txBox="1"/>
            <p:nvPr/>
          </p:nvSpPr>
          <p:spPr>
            <a:xfrm>
              <a:off x="5342349" y="3837357"/>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dirty="0">
                  <a:solidFill>
                    <a:schemeClr val="tx1"/>
                  </a:solidFill>
                  <a:latin typeface="Arial" panose="020B0604020202020204" pitchFamily="34" charset="0"/>
                  <a:cs typeface="Arial" panose="020B0604020202020204" pitchFamily="34" charset="0"/>
                </a:rPr>
                <a:t>İlgili MRV dokümanlarının sunulması</a:t>
              </a:r>
              <a:endParaRPr lang="en-US" sz="1600" kern="1200" dirty="0">
                <a:solidFill>
                  <a:schemeClr val="tx1"/>
                </a:solidFill>
                <a:latin typeface="Arial" panose="020B0604020202020204" pitchFamily="34" charset="0"/>
                <a:cs typeface="Arial" panose="020B0604020202020204" pitchFamily="34" charset="0"/>
              </a:endParaRPr>
            </a:p>
          </p:txBody>
        </p:sp>
      </p:grpSp>
      <p:sp>
        <p:nvSpPr>
          <p:cNvPr id="92" name="Slide Number Placeholder 3">
            <a:extLst>
              <a:ext uri="{FF2B5EF4-FFF2-40B4-BE49-F238E27FC236}">
                <a16:creationId xmlns:a16="http://schemas.microsoft.com/office/drawing/2014/main" id="{68A6C6A5-0748-E764-407E-13D5E4358027}"/>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16</a:t>
            </a:fld>
            <a:endParaRPr lang="en-TR" sz="1800" dirty="0">
              <a:solidFill>
                <a:srgbClr val="113F6B"/>
              </a:solidFill>
            </a:endParaRPr>
          </a:p>
        </p:txBody>
      </p:sp>
    </p:spTree>
    <p:extLst>
      <p:ext uri="{BB962C8B-B14F-4D97-AF65-F5344CB8AC3E}">
        <p14:creationId xmlns:p14="http://schemas.microsoft.com/office/powerpoint/2010/main" val="388837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67FED04F-BE81-1D83-B7CF-C9CD634B211C}"/>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Veri Yönetim Sistemi</a:t>
            </a:r>
            <a:endParaRPr lang="tr-TR" sz="2800" dirty="0">
              <a:solidFill>
                <a:schemeClr val="tx2">
                  <a:lumMod val="75000"/>
                </a:schemeClr>
              </a:solidFill>
              <a:latin typeface="FenomenSans-Bold"/>
            </a:endParaRPr>
          </a:p>
        </p:txBody>
      </p:sp>
      <p:grpSp>
        <p:nvGrpSpPr>
          <p:cNvPr id="2" name="Group 1">
            <a:extLst>
              <a:ext uri="{FF2B5EF4-FFF2-40B4-BE49-F238E27FC236}">
                <a16:creationId xmlns:a16="http://schemas.microsoft.com/office/drawing/2014/main" id="{9529A582-5A5C-5F6E-C448-56058F8C84E0}"/>
              </a:ext>
            </a:extLst>
          </p:cNvPr>
          <p:cNvGrpSpPr/>
          <p:nvPr/>
        </p:nvGrpSpPr>
        <p:grpSpPr>
          <a:xfrm>
            <a:off x="998654" y="1171282"/>
            <a:ext cx="4909437" cy="571555"/>
            <a:chOff x="3779" y="637026"/>
            <a:chExt cx="4909437" cy="571555"/>
          </a:xfrm>
          <a:solidFill>
            <a:schemeClr val="accent1">
              <a:lumMod val="75000"/>
            </a:schemeClr>
          </a:solidFill>
        </p:grpSpPr>
        <p:sp>
          <p:nvSpPr>
            <p:cNvPr id="3" name="Rectangle: Rounded Corners 2">
              <a:extLst>
                <a:ext uri="{FF2B5EF4-FFF2-40B4-BE49-F238E27FC236}">
                  <a16:creationId xmlns:a16="http://schemas.microsoft.com/office/drawing/2014/main" id="{1FEFE011-119B-82A4-B291-951E3EC71448}"/>
                </a:ext>
              </a:extLst>
            </p:cNvPr>
            <p:cNvSpPr/>
            <p:nvPr/>
          </p:nvSpPr>
          <p:spPr>
            <a:xfrm>
              <a:off x="3779" y="637026"/>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70000"/>
                <a:hueOff val="0"/>
                <a:satOff val="0"/>
                <a:lumOff val="0"/>
                <a:alphaOff val="0"/>
              </a:schemeClr>
            </a:fillRef>
            <a:effectRef idx="0">
              <a:schemeClr val="accent2">
                <a:alpha val="70000"/>
                <a:hueOff val="0"/>
                <a:satOff val="0"/>
                <a:lumOff val="0"/>
                <a:alphaOff val="0"/>
              </a:schemeClr>
            </a:effectRef>
            <a:fontRef idx="minor">
              <a:schemeClr val="lt1"/>
            </a:fontRef>
          </p:style>
          <p:txBody>
            <a:bodyPr/>
            <a:lstStyle/>
            <a:p>
              <a:endParaRPr lang="en-US"/>
            </a:p>
          </p:txBody>
        </p:sp>
        <p:sp>
          <p:nvSpPr>
            <p:cNvPr id="49" name="Rectangle: Rounded Corners 6">
              <a:extLst>
                <a:ext uri="{FF2B5EF4-FFF2-40B4-BE49-F238E27FC236}">
                  <a16:creationId xmlns:a16="http://schemas.microsoft.com/office/drawing/2014/main" id="{2A532E79-0CE8-9E1C-FC49-34F9658BA72B}"/>
                </a:ext>
              </a:extLst>
            </p:cNvPr>
            <p:cNvSpPr txBox="1"/>
            <p:nvPr/>
          </p:nvSpPr>
          <p:spPr>
            <a:xfrm>
              <a:off x="20519" y="653766"/>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tr-TR" sz="1600" b="1" dirty="0">
                  <a:solidFill>
                    <a:schemeClr val="bg1"/>
                  </a:solidFill>
                  <a:latin typeface="Arial" panose="020B0604020202020204" pitchFamily="34" charset="0"/>
                  <a:cs typeface="Arial" panose="020B0604020202020204" pitchFamily="34" charset="0"/>
                </a:rPr>
                <a:t>Doğrulayıcı Kuruluş</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02EEAC31-D956-D74B-501A-C738B726C1A3}"/>
              </a:ext>
            </a:extLst>
          </p:cNvPr>
          <p:cNvGrpSpPr/>
          <p:nvPr/>
        </p:nvGrpSpPr>
        <p:grpSpPr>
          <a:xfrm>
            <a:off x="6320484" y="1171282"/>
            <a:ext cx="4909437" cy="571555"/>
            <a:chOff x="5325609" y="637026"/>
            <a:chExt cx="4909437" cy="571555"/>
          </a:xfrm>
          <a:solidFill>
            <a:schemeClr val="accent1">
              <a:lumMod val="75000"/>
            </a:schemeClr>
          </a:solidFill>
        </p:grpSpPr>
        <p:sp>
          <p:nvSpPr>
            <p:cNvPr id="51" name="Rectangle: Rounded Corners 50">
              <a:extLst>
                <a:ext uri="{FF2B5EF4-FFF2-40B4-BE49-F238E27FC236}">
                  <a16:creationId xmlns:a16="http://schemas.microsoft.com/office/drawing/2014/main" id="{1541D75F-EC63-3A00-92AF-17FFF4730D59}"/>
                </a:ext>
              </a:extLst>
            </p:cNvPr>
            <p:cNvSpPr/>
            <p:nvPr/>
          </p:nvSpPr>
          <p:spPr>
            <a:xfrm>
              <a:off x="5325609" y="637026"/>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70000"/>
                <a:hueOff val="0"/>
                <a:satOff val="0"/>
                <a:lumOff val="0"/>
                <a:alphaOff val="0"/>
              </a:schemeClr>
            </a:fillRef>
            <a:effectRef idx="0">
              <a:schemeClr val="accent2">
                <a:alpha val="70000"/>
                <a:hueOff val="0"/>
                <a:satOff val="0"/>
                <a:lumOff val="0"/>
                <a:alphaOff val="0"/>
              </a:schemeClr>
            </a:effectRef>
            <a:fontRef idx="minor">
              <a:schemeClr val="lt1"/>
            </a:fontRef>
          </p:style>
          <p:txBody>
            <a:bodyPr/>
            <a:lstStyle/>
            <a:p>
              <a:endParaRPr lang="en-US"/>
            </a:p>
          </p:txBody>
        </p:sp>
        <p:sp>
          <p:nvSpPr>
            <p:cNvPr id="52" name="Rectangle: Rounded Corners 20">
              <a:extLst>
                <a:ext uri="{FF2B5EF4-FFF2-40B4-BE49-F238E27FC236}">
                  <a16:creationId xmlns:a16="http://schemas.microsoft.com/office/drawing/2014/main" id="{7D2E69FD-3217-2658-89E0-160C296948DB}"/>
                </a:ext>
              </a:extLst>
            </p:cNvPr>
            <p:cNvSpPr txBox="1"/>
            <p:nvPr/>
          </p:nvSpPr>
          <p:spPr>
            <a:xfrm>
              <a:off x="5342349" y="653766"/>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tr-TR" sz="1600" b="1" dirty="0">
                  <a:solidFill>
                    <a:schemeClr val="bg1"/>
                  </a:solidFill>
                  <a:latin typeface="Arial" panose="020B0604020202020204" pitchFamily="34" charset="0"/>
                  <a:cs typeface="Arial" panose="020B0604020202020204" pitchFamily="34" charset="0"/>
                </a:rPr>
                <a:t>Baş Doğrulayıcı</a:t>
              </a:r>
              <a:endParaRPr lang="en-US" sz="1600" b="1" dirty="0">
                <a:solidFill>
                  <a:schemeClr val="bg1"/>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8130F75D-660A-4639-A8F5-072DC4DE3957}"/>
              </a:ext>
            </a:extLst>
          </p:cNvPr>
          <p:cNvGrpSpPr/>
          <p:nvPr/>
        </p:nvGrpSpPr>
        <p:grpSpPr>
          <a:xfrm>
            <a:off x="997846" y="1786179"/>
            <a:ext cx="4909437" cy="571555"/>
            <a:chOff x="3779" y="1273744"/>
            <a:chExt cx="4909437" cy="571555"/>
          </a:xfrm>
          <a:solidFill>
            <a:schemeClr val="accent1">
              <a:lumMod val="40000"/>
              <a:lumOff val="60000"/>
            </a:schemeClr>
          </a:solidFill>
        </p:grpSpPr>
        <p:sp>
          <p:nvSpPr>
            <p:cNvPr id="54" name="Rectangle: Rounded Corners 53">
              <a:extLst>
                <a:ext uri="{FF2B5EF4-FFF2-40B4-BE49-F238E27FC236}">
                  <a16:creationId xmlns:a16="http://schemas.microsoft.com/office/drawing/2014/main" id="{6B6B10C6-8E26-E80D-11FB-147FD89744B5}"/>
                </a:ext>
              </a:extLst>
            </p:cNvPr>
            <p:cNvSpPr/>
            <p:nvPr/>
          </p:nvSpPr>
          <p:spPr>
            <a:xfrm>
              <a:off x="3779" y="1273744"/>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lt1"/>
            </a:fontRef>
          </p:style>
          <p:txBody>
            <a:bodyPr/>
            <a:lstStyle/>
            <a:p>
              <a:endParaRPr lang="en-US"/>
            </a:p>
          </p:txBody>
        </p:sp>
        <p:sp>
          <p:nvSpPr>
            <p:cNvPr id="55" name="Rectangle: Rounded Corners 8">
              <a:extLst>
                <a:ext uri="{FF2B5EF4-FFF2-40B4-BE49-F238E27FC236}">
                  <a16:creationId xmlns:a16="http://schemas.microsoft.com/office/drawing/2014/main" id="{C4A4EDD5-9361-2015-40A7-C88324057563}"/>
                </a:ext>
              </a:extLst>
            </p:cNvPr>
            <p:cNvSpPr txBox="1"/>
            <p:nvPr/>
          </p:nvSpPr>
          <p:spPr>
            <a:xfrm>
              <a:off x="20519" y="1290484"/>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Doğrulama işlemleri için doğrulama ekibi atama</a:t>
              </a:r>
              <a:endParaRPr lang="en-US" sz="1600" dirty="0">
                <a:solidFill>
                  <a:schemeClr val="tx1"/>
                </a:solidFill>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FA1B20E5-C994-8A09-271D-A02B3C5D7C43}"/>
              </a:ext>
            </a:extLst>
          </p:cNvPr>
          <p:cNvGrpSpPr/>
          <p:nvPr/>
        </p:nvGrpSpPr>
        <p:grpSpPr>
          <a:xfrm>
            <a:off x="998654" y="2414238"/>
            <a:ext cx="4909437" cy="571555"/>
            <a:chOff x="3779" y="1910462"/>
            <a:chExt cx="4909437" cy="571555"/>
          </a:xfrm>
          <a:solidFill>
            <a:schemeClr val="accent1">
              <a:lumMod val="40000"/>
              <a:lumOff val="60000"/>
            </a:schemeClr>
          </a:solidFill>
        </p:grpSpPr>
        <p:sp>
          <p:nvSpPr>
            <p:cNvPr id="57" name="Rectangle: Rounded Corners 56">
              <a:extLst>
                <a:ext uri="{FF2B5EF4-FFF2-40B4-BE49-F238E27FC236}">
                  <a16:creationId xmlns:a16="http://schemas.microsoft.com/office/drawing/2014/main" id="{0B8E8D42-BCD6-6D1D-2F61-9A8D4C8379BC}"/>
                </a:ext>
              </a:extLst>
            </p:cNvPr>
            <p:cNvSpPr/>
            <p:nvPr/>
          </p:nvSpPr>
          <p:spPr>
            <a:xfrm>
              <a:off x="3779" y="1910462"/>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58" name="Rectangle: Rounded Corners 10">
              <a:extLst>
                <a:ext uri="{FF2B5EF4-FFF2-40B4-BE49-F238E27FC236}">
                  <a16:creationId xmlns:a16="http://schemas.microsoft.com/office/drawing/2014/main" id="{47272E91-3D51-5B90-E3F7-EAF8D2A0F46B}"/>
                </a:ext>
              </a:extLst>
            </p:cNvPr>
            <p:cNvSpPr txBox="1"/>
            <p:nvPr/>
          </p:nvSpPr>
          <p:spPr>
            <a:xfrm>
              <a:off x="20519" y="1927202"/>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Doğrulanma raporunun işletmeye iletimi</a:t>
              </a:r>
              <a:endParaRPr lang="en-US" sz="1600" dirty="0">
                <a:solidFill>
                  <a:schemeClr val="tx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EAD643A4-6B46-E972-6276-B0D7F9E8F818}"/>
              </a:ext>
            </a:extLst>
          </p:cNvPr>
          <p:cNvGrpSpPr/>
          <p:nvPr/>
        </p:nvGrpSpPr>
        <p:grpSpPr>
          <a:xfrm>
            <a:off x="6303743" y="1794260"/>
            <a:ext cx="4909437" cy="571555"/>
            <a:chOff x="5325609" y="1273744"/>
            <a:chExt cx="4909437" cy="571555"/>
          </a:xfrm>
          <a:solidFill>
            <a:schemeClr val="accent1">
              <a:lumMod val="40000"/>
              <a:lumOff val="60000"/>
            </a:schemeClr>
          </a:solidFill>
        </p:grpSpPr>
        <p:sp>
          <p:nvSpPr>
            <p:cNvPr id="60" name="Rectangle: Rounded Corners 59">
              <a:extLst>
                <a:ext uri="{FF2B5EF4-FFF2-40B4-BE49-F238E27FC236}">
                  <a16:creationId xmlns:a16="http://schemas.microsoft.com/office/drawing/2014/main" id="{E3BACE84-ECE3-8C76-3F35-58609F3CB66B}"/>
                </a:ext>
              </a:extLst>
            </p:cNvPr>
            <p:cNvSpPr/>
            <p:nvPr/>
          </p:nvSpPr>
          <p:spPr>
            <a:xfrm>
              <a:off x="5325609" y="1273744"/>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lt1"/>
            </a:fontRef>
          </p:style>
          <p:txBody>
            <a:bodyPr/>
            <a:lstStyle/>
            <a:p>
              <a:endParaRPr lang="en-US"/>
            </a:p>
          </p:txBody>
        </p:sp>
        <p:sp>
          <p:nvSpPr>
            <p:cNvPr id="61" name="Rectangle: Rounded Corners 22">
              <a:extLst>
                <a:ext uri="{FF2B5EF4-FFF2-40B4-BE49-F238E27FC236}">
                  <a16:creationId xmlns:a16="http://schemas.microsoft.com/office/drawing/2014/main" id="{16E0FE78-B631-FFFF-DE6C-6181C5A0833D}"/>
                </a:ext>
              </a:extLst>
            </p:cNvPr>
            <p:cNvSpPr txBox="1"/>
            <p:nvPr/>
          </p:nvSpPr>
          <p:spPr>
            <a:xfrm>
              <a:off x="5342349" y="1290484"/>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İzleme planlarının kontrolü</a:t>
              </a:r>
              <a:endParaRPr lang="en-US" sz="1600" dirty="0">
                <a:solidFill>
                  <a:schemeClr val="tx1"/>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9E58AAA5-8259-4B05-7FB8-6CDC35602369}"/>
              </a:ext>
            </a:extLst>
          </p:cNvPr>
          <p:cNvGrpSpPr/>
          <p:nvPr/>
        </p:nvGrpSpPr>
        <p:grpSpPr>
          <a:xfrm>
            <a:off x="6320484" y="2414238"/>
            <a:ext cx="4909437" cy="571555"/>
            <a:chOff x="5325609" y="1910462"/>
            <a:chExt cx="4909437" cy="571555"/>
          </a:xfrm>
          <a:solidFill>
            <a:schemeClr val="accent1">
              <a:lumMod val="40000"/>
              <a:lumOff val="60000"/>
            </a:schemeClr>
          </a:solidFill>
        </p:grpSpPr>
        <p:sp>
          <p:nvSpPr>
            <p:cNvPr id="63" name="Rectangle: Rounded Corners 62">
              <a:extLst>
                <a:ext uri="{FF2B5EF4-FFF2-40B4-BE49-F238E27FC236}">
                  <a16:creationId xmlns:a16="http://schemas.microsoft.com/office/drawing/2014/main" id="{135D5D70-346E-C911-4B6B-9B790E9F0488}"/>
                </a:ext>
              </a:extLst>
            </p:cNvPr>
            <p:cNvSpPr/>
            <p:nvPr/>
          </p:nvSpPr>
          <p:spPr>
            <a:xfrm>
              <a:off x="5325609" y="1910462"/>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64" name="Rectangle: Rounded Corners 24">
              <a:extLst>
                <a:ext uri="{FF2B5EF4-FFF2-40B4-BE49-F238E27FC236}">
                  <a16:creationId xmlns:a16="http://schemas.microsoft.com/office/drawing/2014/main" id="{9987E085-02B5-D62B-D27B-54F83B5722BD}"/>
                </a:ext>
              </a:extLst>
            </p:cNvPr>
            <p:cNvSpPr txBox="1"/>
            <p:nvPr/>
          </p:nvSpPr>
          <p:spPr>
            <a:xfrm>
              <a:off x="5342349" y="1927202"/>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Emisyon raporlarının doğrulanması</a:t>
              </a:r>
              <a:endParaRPr lang="en-US" sz="1600" dirty="0">
                <a:solidFill>
                  <a:schemeClr val="tx1"/>
                </a:solidFill>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BB6D9C2D-7FEF-720B-CCEC-AB7B5C481FDA}"/>
              </a:ext>
            </a:extLst>
          </p:cNvPr>
          <p:cNvGrpSpPr/>
          <p:nvPr/>
        </p:nvGrpSpPr>
        <p:grpSpPr>
          <a:xfrm>
            <a:off x="6320484" y="3050957"/>
            <a:ext cx="4909437" cy="571555"/>
            <a:chOff x="5325609" y="2547181"/>
            <a:chExt cx="4909437" cy="571555"/>
          </a:xfrm>
          <a:solidFill>
            <a:schemeClr val="accent1">
              <a:lumMod val="40000"/>
              <a:lumOff val="60000"/>
            </a:schemeClr>
          </a:solidFill>
        </p:grpSpPr>
        <p:sp>
          <p:nvSpPr>
            <p:cNvPr id="66" name="Rectangle: Rounded Corners 65">
              <a:extLst>
                <a:ext uri="{FF2B5EF4-FFF2-40B4-BE49-F238E27FC236}">
                  <a16:creationId xmlns:a16="http://schemas.microsoft.com/office/drawing/2014/main" id="{4D0E0D71-BF45-142A-69A7-62EEA3905CEE}"/>
                </a:ext>
              </a:extLst>
            </p:cNvPr>
            <p:cNvSpPr/>
            <p:nvPr/>
          </p:nvSpPr>
          <p:spPr>
            <a:xfrm>
              <a:off x="5325609" y="2547181"/>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67" name="Rectangle: Rounded Corners 26">
              <a:extLst>
                <a:ext uri="{FF2B5EF4-FFF2-40B4-BE49-F238E27FC236}">
                  <a16:creationId xmlns:a16="http://schemas.microsoft.com/office/drawing/2014/main" id="{935E7964-249C-0594-F2FA-500DCFC2A0D8}"/>
                </a:ext>
              </a:extLst>
            </p:cNvPr>
            <p:cNvSpPr txBox="1"/>
            <p:nvPr/>
          </p:nvSpPr>
          <p:spPr>
            <a:xfrm>
              <a:off x="5342349" y="2563921"/>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Doğrulama raporunun hazırlanması</a:t>
              </a:r>
              <a:endParaRPr lang="en-US" sz="1600" dirty="0">
                <a:solidFill>
                  <a:schemeClr val="tx1"/>
                </a:solidFill>
                <a:latin typeface="Arial" panose="020B0604020202020204" pitchFamily="34" charset="0"/>
                <a:cs typeface="Arial" panose="020B0604020202020204" pitchFamily="34" charset="0"/>
              </a:endParaRPr>
            </a:p>
          </p:txBody>
        </p:sp>
      </p:grpSp>
      <p:grpSp>
        <p:nvGrpSpPr>
          <p:cNvPr id="68" name="Group 67">
            <a:extLst>
              <a:ext uri="{FF2B5EF4-FFF2-40B4-BE49-F238E27FC236}">
                <a16:creationId xmlns:a16="http://schemas.microsoft.com/office/drawing/2014/main" id="{12A22B4E-EE82-921E-984D-5DB49B12E3B4}"/>
              </a:ext>
            </a:extLst>
          </p:cNvPr>
          <p:cNvGrpSpPr/>
          <p:nvPr/>
        </p:nvGrpSpPr>
        <p:grpSpPr>
          <a:xfrm>
            <a:off x="6320484" y="3687675"/>
            <a:ext cx="4909437" cy="571555"/>
            <a:chOff x="5325609" y="3183899"/>
            <a:chExt cx="4909437" cy="571555"/>
          </a:xfrm>
          <a:solidFill>
            <a:schemeClr val="accent1">
              <a:lumMod val="40000"/>
              <a:lumOff val="60000"/>
            </a:schemeClr>
          </a:solidFill>
        </p:grpSpPr>
        <p:sp>
          <p:nvSpPr>
            <p:cNvPr id="69" name="Rectangle: Rounded Corners 68">
              <a:extLst>
                <a:ext uri="{FF2B5EF4-FFF2-40B4-BE49-F238E27FC236}">
                  <a16:creationId xmlns:a16="http://schemas.microsoft.com/office/drawing/2014/main" id="{7995DD6D-B290-C5F7-40CD-A0DCCA438190}"/>
                </a:ext>
              </a:extLst>
            </p:cNvPr>
            <p:cNvSpPr/>
            <p:nvPr/>
          </p:nvSpPr>
          <p:spPr>
            <a:xfrm>
              <a:off x="5325609" y="3183899"/>
              <a:ext cx="4909437" cy="571555"/>
            </a:xfrm>
            <a:prstGeom prst="roundRect">
              <a:avLst>
                <a:gd name="adj" fmla="val 10000"/>
              </a:avLst>
            </a:prstGeom>
            <a:grpFill/>
            <a:ln>
              <a:noFill/>
            </a:ln>
          </p:spPr>
          <p:style>
            <a:lnRef idx="2">
              <a:schemeClr val="lt1">
                <a:hueOff val="0"/>
                <a:satOff val="0"/>
                <a:lumOff val="0"/>
                <a:alphaOff val="0"/>
              </a:schemeClr>
            </a:lnRef>
            <a:fillRef idx="1">
              <a:schemeClr val="accent2">
                <a:alpha val="30000"/>
                <a:hueOff val="0"/>
                <a:satOff val="0"/>
                <a:lumOff val="0"/>
                <a:alphaOff val="0"/>
              </a:schemeClr>
            </a:fillRef>
            <a:effectRef idx="0">
              <a:schemeClr val="accent2">
                <a:alpha val="30000"/>
                <a:hueOff val="0"/>
                <a:satOff val="0"/>
                <a:lumOff val="0"/>
                <a:alphaOff val="0"/>
              </a:schemeClr>
            </a:effectRef>
            <a:fontRef idx="minor">
              <a:schemeClr val="lt1"/>
            </a:fontRef>
          </p:style>
          <p:txBody>
            <a:bodyPr/>
            <a:lstStyle/>
            <a:p>
              <a:endParaRPr lang="en-US"/>
            </a:p>
          </p:txBody>
        </p:sp>
        <p:sp>
          <p:nvSpPr>
            <p:cNvPr id="70" name="Rectangle: Rounded Corners 28">
              <a:extLst>
                <a:ext uri="{FF2B5EF4-FFF2-40B4-BE49-F238E27FC236}">
                  <a16:creationId xmlns:a16="http://schemas.microsoft.com/office/drawing/2014/main" id="{AF7029AA-EE49-02AC-2CC0-90B78345902A}"/>
                </a:ext>
              </a:extLst>
            </p:cNvPr>
            <p:cNvSpPr txBox="1"/>
            <p:nvPr/>
          </p:nvSpPr>
          <p:spPr>
            <a:xfrm>
              <a:off x="5342349" y="3200639"/>
              <a:ext cx="4875957" cy="5380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a:r>
                <a:rPr lang="tr-TR" sz="1600" dirty="0">
                  <a:solidFill>
                    <a:schemeClr val="tx1"/>
                  </a:solidFill>
                  <a:latin typeface="Arial" panose="020B0604020202020204" pitchFamily="34" charset="0"/>
                  <a:cs typeface="Arial" panose="020B0604020202020204" pitchFamily="34" charset="0"/>
                </a:rPr>
                <a:t>Bağlı olduğu doğrulayıcı kuruluşa doğrulama raporunu iletme</a:t>
              </a:r>
              <a:endParaRPr lang="en-US" sz="1600" dirty="0">
                <a:solidFill>
                  <a:schemeClr val="tx1"/>
                </a:solidFill>
                <a:latin typeface="Arial" panose="020B0604020202020204" pitchFamily="34" charset="0"/>
                <a:cs typeface="Arial" panose="020B0604020202020204" pitchFamily="34" charset="0"/>
              </a:endParaRPr>
            </a:p>
          </p:txBody>
        </p:sp>
      </p:grpSp>
      <p:sp>
        <p:nvSpPr>
          <p:cNvPr id="72" name="Slide Number Placeholder 3">
            <a:extLst>
              <a:ext uri="{FF2B5EF4-FFF2-40B4-BE49-F238E27FC236}">
                <a16:creationId xmlns:a16="http://schemas.microsoft.com/office/drawing/2014/main" id="{8E41FB10-D154-B607-3DE7-EECAE94D8A5F}"/>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17</a:t>
            </a:fld>
            <a:endParaRPr lang="en-TR" sz="1800" dirty="0">
              <a:solidFill>
                <a:srgbClr val="113F6B"/>
              </a:solidFill>
            </a:endParaRPr>
          </a:p>
        </p:txBody>
      </p:sp>
    </p:spTree>
    <p:extLst>
      <p:ext uri="{BB962C8B-B14F-4D97-AF65-F5344CB8AC3E}">
        <p14:creationId xmlns:p14="http://schemas.microsoft.com/office/powerpoint/2010/main" val="137059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7357" t="8661" r="7948" b="1485"/>
          <a:stretch/>
        </p:blipFill>
        <p:spPr>
          <a:xfrm>
            <a:off x="3404847" y="2133962"/>
            <a:ext cx="4571473" cy="3101569"/>
          </a:xfrm>
          <a:prstGeom prst="rect">
            <a:avLst/>
          </a:prstGeom>
        </p:spPr>
      </p:pic>
      <p:sp>
        <p:nvSpPr>
          <p:cNvPr id="5" name="Unvan 1">
            <a:extLst>
              <a:ext uri="{FF2B5EF4-FFF2-40B4-BE49-F238E27FC236}">
                <a16:creationId xmlns:a16="http://schemas.microsoft.com/office/drawing/2014/main" id="{D4F6BD1B-9F85-F316-391C-63F4868F0E94}"/>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Arial" panose="020B0604020202020204" pitchFamily="34" charset="0"/>
                <a:cs typeface="Arial" panose="020B0604020202020204" pitchFamily="34" charset="0"/>
              </a:rPr>
              <a:t>Mevcut Durum</a:t>
            </a:r>
            <a:endParaRPr lang="tr-TR" sz="2800" dirty="0">
              <a:solidFill>
                <a:schemeClr val="tx2">
                  <a:lumMod val="75000"/>
                </a:schemeClr>
              </a:solidFill>
              <a:latin typeface="Arial" panose="020B0604020202020204" pitchFamily="34" charset="0"/>
              <a:cs typeface="Arial" panose="020B0604020202020204" pitchFamily="34" charset="0"/>
            </a:endParaRPr>
          </a:p>
        </p:txBody>
      </p:sp>
      <p:graphicFrame>
        <p:nvGraphicFramePr>
          <p:cNvPr id="6" name="Tablo 9">
            <a:extLst>
              <a:ext uri="{FF2B5EF4-FFF2-40B4-BE49-F238E27FC236}">
                <a16:creationId xmlns:a16="http://schemas.microsoft.com/office/drawing/2014/main" id="{A30B7E06-5F7D-DB33-3CB0-8FCB4FC9DA25}"/>
              </a:ext>
            </a:extLst>
          </p:cNvPr>
          <p:cNvGraphicFramePr>
            <a:graphicFrameLocks noGrp="1"/>
          </p:cNvGraphicFramePr>
          <p:nvPr>
            <p:extLst>
              <p:ext uri="{D42A27DB-BD31-4B8C-83A1-F6EECF244321}">
                <p14:modId xmlns:p14="http://schemas.microsoft.com/office/powerpoint/2010/main" val="4079550629"/>
              </p:ext>
            </p:extLst>
          </p:nvPr>
        </p:nvGraphicFramePr>
        <p:xfrm>
          <a:off x="1439333" y="5226653"/>
          <a:ext cx="9313334" cy="1116014"/>
        </p:xfrm>
        <a:graphic>
          <a:graphicData uri="http://schemas.openxmlformats.org/drawingml/2006/table">
            <a:tbl>
              <a:tblPr>
                <a:tableStyleId>{8799B23B-EC83-4686-B30A-512413B5E67A}</a:tableStyleId>
              </a:tblPr>
              <a:tblGrid>
                <a:gridCol w="3773303">
                  <a:extLst>
                    <a:ext uri="{9D8B030D-6E8A-4147-A177-3AD203B41FA5}">
                      <a16:colId xmlns:a16="http://schemas.microsoft.com/office/drawing/2014/main" val="2412946537"/>
                    </a:ext>
                  </a:extLst>
                </a:gridCol>
                <a:gridCol w="3302002">
                  <a:extLst>
                    <a:ext uri="{9D8B030D-6E8A-4147-A177-3AD203B41FA5}">
                      <a16:colId xmlns:a16="http://schemas.microsoft.com/office/drawing/2014/main" val="437767386"/>
                    </a:ext>
                  </a:extLst>
                </a:gridCol>
                <a:gridCol w="2238029">
                  <a:extLst>
                    <a:ext uri="{9D8B030D-6E8A-4147-A177-3AD203B41FA5}">
                      <a16:colId xmlns:a16="http://schemas.microsoft.com/office/drawing/2014/main" val="3126897002"/>
                    </a:ext>
                  </a:extLst>
                </a:gridCol>
              </a:tblGrid>
              <a:tr h="52035">
                <a:tc>
                  <a:txBody>
                    <a:bodyPr/>
                    <a:lstStyle/>
                    <a:p>
                      <a:pPr algn="ctr" fontAlgn="b"/>
                      <a:r>
                        <a:rPr lang="tr-TR" sz="1600" b="1" u="none" strike="noStrike" dirty="0">
                          <a:solidFill>
                            <a:schemeClr val="bg1"/>
                          </a:solidFill>
                          <a:effectLst/>
                        </a:rPr>
                        <a:t> </a:t>
                      </a:r>
                      <a:endParaRPr lang="tr-TR" sz="1600" b="1" i="0" u="none" strike="noStrike" dirty="0">
                        <a:solidFill>
                          <a:schemeClr val="bg1"/>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06C"/>
                    </a:solidFill>
                  </a:tcPr>
                </a:tc>
                <a:tc>
                  <a:txBody>
                    <a:bodyPr/>
                    <a:lstStyle/>
                    <a:p>
                      <a:pPr algn="ctr" fontAlgn="b"/>
                      <a:r>
                        <a:rPr lang="tr-TR" sz="1600" b="1" u="none" strike="noStrike" dirty="0">
                          <a:solidFill>
                            <a:schemeClr val="bg1"/>
                          </a:solidFill>
                          <a:effectLst/>
                        </a:rPr>
                        <a:t>Toplam</a:t>
                      </a:r>
                      <a:r>
                        <a:rPr lang="tr-TR" sz="1600" b="1" u="none" strike="noStrike" baseline="0" dirty="0">
                          <a:solidFill>
                            <a:schemeClr val="bg1"/>
                          </a:solidFill>
                          <a:effectLst/>
                        </a:rPr>
                        <a:t> Emisyon</a:t>
                      </a:r>
                      <a:r>
                        <a:rPr lang="tr-TR" sz="1600" b="1" u="none" strike="noStrike" dirty="0">
                          <a:solidFill>
                            <a:schemeClr val="bg1"/>
                          </a:solidFill>
                          <a:effectLst/>
                        </a:rPr>
                        <a:t> (tCO</a:t>
                      </a:r>
                      <a:r>
                        <a:rPr lang="tr-TR" sz="1600" b="1" u="none" strike="noStrike" baseline="-25000" dirty="0">
                          <a:solidFill>
                            <a:schemeClr val="bg1"/>
                          </a:solidFill>
                          <a:effectLst/>
                        </a:rPr>
                        <a:t>2</a:t>
                      </a:r>
                      <a:r>
                        <a:rPr lang="tr-TR" sz="1600" b="1" u="none" strike="noStrike" dirty="0">
                          <a:solidFill>
                            <a:schemeClr val="bg1"/>
                          </a:solidFill>
                          <a:effectLst/>
                        </a:rPr>
                        <a:t>)</a:t>
                      </a:r>
                      <a:endParaRPr lang="tr-TR" sz="1600" b="1" i="0" u="none" strike="noStrike" dirty="0">
                        <a:solidFill>
                          <a:schemeClr val="bg1"/>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06C"/>
                    </a:solidFill>
                  </a:tcPr>
                </a:tc>
                <a:tc>
                  <a:txBody>
                    <a:bodyPr/>
                    <a:lstStyle/>
                    <a:p>
                      <a:pPr algn="ctr" fontAlgn="b"/>
                      <a:r>
                        <a:rPr lang="tr-TR" sz="1600" b="1" u="none" strike="noStrike" dirty="0">
                          <a:solidFill>
                            <a:schemeClr val="bg1"/>
                          </a:solidFill>
                          <a:effectLst/>
                        </a:rPr>
                        <a:t> (%)</a:t>
                      </a:r>
                      <a:endParaRPr lang="tr-TR" sz="1600" b="1" i="0" u="none" strike="noStrike" dirty="0">
                        <a:solidFill>
                          <a:schemeClr val="bg1"/>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06C"/>
                    </a:solidFill>
                  </a:tcPr>
                </a:tc>
                <a:extLst>
                  <a:ext uri="{0D108BD9-81ED-4DB2-BD59-A6C34878D82A}">
                    <a16:rowId xmlns:a16="http://schemas.microsoft.com/office/drawing/2014/main" val="4002258404"/>
                  </a:ext>
                </a:extLst>
              </a:tr>
              <a:tr h="560655">
                <a:tc>
                  <a:txBody>
                    <a:bodyPr/>
                    <a:lstStyle/>
                    <a:p>
                      <a:pPr algn="ctr" fontAlgn="b"/>
                      <a:r>
                        <a:rPr lang="tr-TR" sz="1600" u="none" strike="noStrike" dirty="0">
                          <a:effectLst/>
                        </a:rPr>
                        <a:t>Yıllık Toplam</a:t>
                      </a:r>
                      <a:r>
                        <a:rPr lang="tr-TR" sz="1600" u="none" strike="noStrike" baseline="0" dirty="0">
                          <a:effectLst/>
                        </a:rPr>
                        <a:t> SGE </a:t>
                      </a:r>
                    </a:p>
                    <a:p>
                      <a:pPr algn="ctr" fontAlgn="b"/>
                      <a:r>
                        <a:rPr lang="tr-TR" sz="1600" b="0" u="none" strike="noStrike" baseline="0" dirty="0">
                          <a:solidFill>
                            <a:srgbClr val="000000"/>
                          </a:solidFill>
                          <a:effectLst/>
                        </a:rPr>
                        <a:t>TÜİK İstatistikleri*</a:t>
                      </a:r>
                      <a:endParaRPr lang="tr-TR" sz="1600" b="0"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600" b="0" u="none" strike="noStrike" dirty="0">
                          <a:solidFill>
                            <a:schemeClr val="dk1"/>
                          </a:solidFill>
                          <a:effectLst/>
                          <a:latin typeface="Calibri Light" panose="020F0302020204030204" pitchFamily="34" charset="0"/>
                          <a:cs typeface="Calibri Light" panose="020F0302020204030204" pitchFamily="34" charset="0"/>
                        </a:rPr>
                        <a:t>~</a:t>
                      </a:r>
                      <a:r>
                        <a:rPr lang="tr-TR" sz="1600" b="0" u="none" strike="noStrike" dirty="0">
                          <a:solidFill>
                            <a:schemeClr val="dk1"/>
                          </a:solidFill>
                          <a:effectLst/>
                        </a:rPr>
                        <a:t>564</a:t>
                      </a:r>
                      <a:r>
                        <a:rPr lang="tr-TR" sz="1600" b="0" u="none" strike="noStrike" baseline="0" dirty="0">
                          <a:solidFill>
                            <a:schemeClr val="dk1"/>
                          </a:solidFill>
                          <a:effectLst/>
                        </a:rPr>
                        <a:t> milyon</a:t>
                      </a:r>
                      <a:endParaRPr lang="tr-TR" sz="1600" b="0"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796516"/>
                  </a:ext>
                </a:extLst>
              </a:tr>
              <a:tr h="301994">
                <a:tc>
                  <a:txBody>
                    <a:bodyPr/>
                    <a:lstStyle/>
                    <a:p>
                      <a:pPr algn="ctr" fontAlgn="b"/>
                      <a:r>
                        <a:rPr lang="tr-TR" sz="1600" b="0" u="none" strike="noStrike" dirty="0">
                          <a:solidFill>
                            <a:schemeClr val="dk1"/>
                          </a:solidFill>
                          <a:effectLst/>
                        </a:rPr>
                        <a:t>MRV</a:t>
                      </a:r>
                      <a:r>
                        <a:rPr lang="tr-TR" sz="1600" b="0" u="none" strike="noStrike" baseline="0" dirty="0">
                          <a:solidFill>
                            <a:schemeClr val="dk1"/>
                          </a:solidFill>
                          <a:effectLst/>
                        </a:rPr>
                        <a:t> Sistemi Verileri*</a:t>
                      </a:r>
                      <a:endParaRPr lang="tr-TR" sz="1600" b="0"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600" b="1" u="none" strike="noStrike" dirty="0">
                          <a:effectLst/>
                          <a:latin typeface="Calibri Light" panose="020F0302020204030204" pitchFamily="34" charset="0"/>
                          <a:cs typeface="Calibri Light" panose="020F0302020204030204" pitchFamily="34" charset="0"/>
                        </a:rPr>
                        <a:t>~</a:t>
                      </a:r>
                      <a:r>
                        <a:rPr lang="tr-TR" sz="1600" b="1" u="none" strike="noStrike" dirty="0">
                          <a:effectLst/>
                          <a:latin typeface="+mn-lt"/>
                          <a:cs typeface="+mn-cs"/>
                        </a:rPr>
                        <a:t>295</a:t>
                      </a:r>
                      <a:r>
                        <a:rPr lang="tr-TR" sz="1600" b="1" u="none" strike="noStrike" baseline="0" dirty="0">
                          <a:effectLst/>
                        </a:rPr>
                        <a:t> milyon</a:t>
                      </a:r>
                      <a:endParaRPr lang="tr-TR" sz="1600" b="1"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tr-TR" sz="1600" b="1" u="none" strike="noStrike" dirty="0">
                          <a:solidFill>
                            <a:srgbClr val="000000"/>
                          </a:solidFill>
                          <a:effectLst/>
                          <a:latin typeface="Calibri Light" panose="020F0302020204030204" pitchFamily="34" charset="0"/>
                          <a:cs typeface="Calibri Light" panose="020F0302020204030204" pitchFamily="34" charset="0"/>
                        </a:rPr>
                        <a:t>~</a:t>
                      </a:r>
                      <a:r>
                        <a:rPr lang="tr-TR" sz="1600" b="1" u="none" strike="noStrike" dirty="0">
                          <a:solidFill>
                            <a:srgbClr val="000000"/>
                          </a:solidFill>
                          <a:effectLst/>
                        </a:rPr>
                        <a:t>50</a:t>
                      </a:r>
                      <a:endParaRPr lang="tr-TR" sz="1600" b="1" i="0" u="none" strike="noStrike" dirty="0">
                        <a:solidFill>
                          <a:srgbClr val="000000"/>
                        </a:solidFill>
                        <a:effectLst/>
                        <a:latin typeface="Calibri" panose="020F0502020204030204" pitchFamily="34" charset="0"/>
                      </a:endParaRPr>
                    </a:p>
                  </a:txBody>
                  <a:tcPr marL="9524" marR="952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5291185"/>
                  </a:ext>
                </a:extLst>
              </a:tr>
            </a:tbl>
          </a:graphicData>
        </a:graphic>
      </p:graphicFrame>
      <p:sp>
        <p:nvSpPr>
          <p:cNvPr id="8" name="TextBox 7">
            <a:extLst>
              <a:ext uri="{FF2B5EF4-FFF2-40B4-BE49-F238E27FC236}">
                <a16:creationId xmlns:a16="http://schemas.microsoft.com/office/drawing/2014/main" id="{3468BA7E-BFD3-B269-ED10-C13EFE6A5DF3}"/>
              </a:ext>
            </a:extLst>
          </p:cNvPr>
          <p:cNvSpPr txBox="1"/>
          <p:nvPr/>
        </p:nvSpPr>
        <p:spPr>
          <a:xfrm>
            <a:off x="1359988" y="6312482"/>
            <a:ext cx="6096000" cy="369332"/>
          </a:xfrm>
          <a:prstGeom prst="rect">
            <a:avLst/>
          </a:prstGeom>
          <a:noFill/>
        </p:spPr>
        <p:txBody>
          <a:bodyPr wrap="square">
            <a:spAutoFit/>
          </a:bodyPr>
          <a:lstStyle/>
          <a:p>
            <a:r>
              <a:rPr lang="tr-TR" dirty="0">
                <a:solidFill>
                  <a:schemeClr val="tx1"/>
                </a:solidFill>
                <a:latin typeface="Arial" panose="020B0604020202020204" pitchFamily="34" charset="0"/>
                <a:cs typeface="Arial" panose="020B0604020202020204" pitchFamily="34" charset="0"/>
              </a:rPr>
              <a:t>*2021 verisi</a:t>
            </a:r>
          </a:p>
        </p:txBody>
      </p:sp>
      <p:sp>
        <p:nvSpPr>
          <p:cNvPr id="9" name="Slide Number Placeholder 3">
            <a:extLst>
              <a:ext uri="{FF2B5EF4-FFF2-40B4-BE49-F238E27FC236}">
                <a16:creationId xmlns:a16="http://schemas.microsoft.com/office/drawing/2014/main" id="{83061F84-FBC4-54FA-DE4D-A1589A97BA20}"/>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latin typeface="Arial" panose="020B0604020202020204" pitchFamily="34" charset="0"/>
                <a:cs typeface="Arial" panose="020B0604020202020204" pitchFamily="34" charset="0"/>
              </a:rPr>
              <a:pPr/>
              <a:t>18</a:t>
            </a:fld>
            <a:endParaRPr lang="en-TR" sz="1800" dirty="0">
              <a:solidFill>
                <a:srgbClr val="113F6B"/>
              </a:solidFill>
              <a:latin typeface="Arial" panose="020B0604020202020204" pitchFamily="34" charset="0"/>
              <a:cs typeface="Arial" panose="020B0604020202020204" pitchFamily="34" charset="0"/>
            </a:endParaRPr>
          </a:p>
        </p:txBody>
      </p:sp>
      <p:pic>
        <p:nvPicPr>
          <p:cNvPr id="7" name="Picture 5">
            <a:extLst>
              <a:ext uri="{FF2B5EF4-FFF2-40B4-BE49-F238E27FC236}">
                <a16:creationId xmlns:a16="http://schemas.microsoft.com/office/drawing/2014/main" id="{F49CF3ED-897C-89F1-23C9-27BF3BD33ABA}"/>
              </a:ext>
            </a:extLst>
          </p:cNvPr>
          <p:cNvPicPr>
            <a:picLocks noChangeAspect="1" noChangeArrowheads="1"/>
          </p:cNvPicPr>
          <p:nvPr/>
        </p:nvPicPr>
        <p:blipFill rotWithShape="1">
          <a:blip r:embed="rId3" cstate="print"/>
          <a:srcRect l="7919" t="34461" r="2728" b="6448"/>
          <a:stretch/>
        </p:blipFill>
        <p:spPr bwMode="auto">
          <a:xfrm>
            <a:off x="2756202" y="911667"/>
            <a:ext cx="5868765" cy="11713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6199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a:extLst>
              <a:ext uri="{FF2B5EF4-FFF2-40B4-BE49-F238E27FC236}">
                <a16:creationId xmlns:a16="http://schemas.microsoft.com/office/drawing/2014/main" id="{67FED04F-BE81-1D83-B7CF-C9CD634B211C}"/>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Veri Yönetim Sistemi</a:t>
            </a:r>
          </a:p>
        </p:txBody>
      </p:sp>
      <p:sp>
        <p:nvSpPr>
          <p:cNvPr id="8" name="Slide Number Placeholder 3">
            <a:extLst>
              <a:ext uri="{FF2B5EF4-FFF2-40B4-BE49-F238E27FC236}">
                <a16:creationId xmlns:a16="http://schemas.microsoft.com/office/drawing/2014/main" id="{171A93D6-9809-B48F-A4C6-2B3E058D215A}"/>
              </a:ext>
            </a:extLst>
          </p:cNvPr>
          <p:cNvSpPr txBox="1">
            <a:spLocks/>
          </p:cNvSpPr>
          <p:nvPr/>
        </p:nvSpPr>
        <p:spPr>
          <a:xfrm>
            <a:off x="10763795"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rPr>
              <a:pPr/>
              <a:t>19</a:t>
            </a:fld>
            <a:endParaRPr lang="en-TR" sz="1800" dirty="0">
              <a:solidFill>
                <a:srgbClr val="113F6B"/>
              </a:solidFill>
            </a:endParaRPr>
          </a:p>
        </p:txBody>
      </p:sp>
      <p:grpSp>
        <p:nvGrpSpPr>
          <p:cNvPr id="4" name="Grup 3"/>
          <p:cNvGrpSpPr/>
          <p:nvPr/>
        </p:nvGrpSpPr>
        <p:grpSpPr>
          <a:xfrm>
            <a:off x="287985" y="1540529"/>
            <a:ext cx="11652485" cy="4161602"/>
            <a:chOff x="119306" y="1540529"/>
            <a:chExt cx="11652485" cy="4161602"/>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6" y="1540529"/>
              <a:ext cx="11652485" cy="4161602"/>
            </a:xfrm>
            <a:prstGeom prst="rect">
              <a:avLst/>
            </a:prstGeom>
          </p:spPr>
        </p:pic>
        <p:sp>
          <p:nvSpPr>
            <p:cNvPr id="3" name="Dikdörtgen 2"/>
            <p:cNvSpPr/>
            <p:nvPr/>
          </p:nvSpPr>
          <p:spPr>
            <a:xfrm>
              <a:off x="10370820" y="1790700"/>
              <a:ext cx="1135380" cy="220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859302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757C897-25EF-54FF-241F-6A509FD09772}"/>
              </a:ext>
            </a:extLst>
          </p:cNvPr>
          <p:cNvSpPr>
            <a:spLocks noGrp="1"/>
          </p:cNvSpPr>
          <p:nvPr>
            <p:ph type="sldNum" sz="quarter" idx="12"/>
          </p:nvPr>
        </p:nvSpPr>
        <p:spPr>
          <a:xfrm>
            <a:off x="10946425" y="6425491"/>
            <a:ext cx="284284" cy="365125"/>
          </a:xfrm>
        </p:spPr>
        <p:txBody>
          <a:bodyPr/>
          <a:lstStyle/>
          <a:p>
            <a:fld id="{880310C1-A26A-3245-8051-D88CBFFF3BAD}" type="slidenum">
              <a:rPr lang="en-TR" smtClean="0">
                <a:solidFill>
                  <a:srgbClr val="113F6B"/>
                </a:solidFill>
              </a:rPr>
              <a:t>2</a:t>
            </a:fld>
            <a:endParaRPr lang="en-TR" dirty="0">
              <a:solidFill>
                <a:srgbClr val="113F6B"/>
              </a:solidFill>
            </a:endParaRPr>
          </a:p>
        </p:txBody>
      </p:sp>
      <p:sp>
        <p:nvSpPr>
          <p:cNvPr id="6"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chemeClr val="tx2">
                    <a:lumMod val="75000"/>
                  </a:schemeClr>
                </a:solidFill>
                <a:latin typeface="Arial" panose="020B0604020202020204" pitchFamily="34" charset="0"/>
                <a:cs typeface="Arial" panose="020B0604020202020204" pitchFamily="34" charset="0"/>
              </a:rPr>
              <a:t>İçerik</a:t>
            </a:r>
          </a:p>
        </p:txBody>
      </p:sp>
      <p:sp>
        <p:nvSpPr>
          <p:cNvPr id="4" name="Content Placeholder 2">
            <a:extLst>
              <a:ext uri="{FF2B5EF4-FFF2-40B4-BE49-F238E27FC236}">
                <a16:creationId xmlns:a16="http://schemas.microsoft.com/office/drawing/2014/main" id="{30637B30-2415-5F6B-9762-47392509BC6E}"/>
              </a:ext>
            </a:extLst>
          </p:cNvPr>
          <p:cNvSpPr>
            <a:spLocks noGrp="1"/>
          </p:cNvSpPr>
          <p:nvPr>
            <p:ph idx="1"/>
          </p:nvPr>
        </p:nvSpPr>
        <p:spPr>
          <a:xfrm>
            <a:off x="904875" y="1615522"/>
            <a:ext cx="10515600" cy="4089954"/>
          </a:xfrm>
        </p:spPr>
        <p:txBody>
          <a:bodyPr>
            <a:normAutofit/>
          </a:bodyPr>
          <a:lstStyle/>
          <a:p>
            <a:r>
              <a:rPr lang="tr-TR" dirty="0">
                <a:latin typeface="Arial" panose="020B0604020202020204" pitchFamily="34" charset="0"/>
                <a:cs typeface="Arial" panose="020B0604020202020204" pitchFamily="34" charset="0"/>
              </a:rPr>
              <a:t>İklim Değişikliğinin Etkileri</a:t>
            </a:r>
          </a:p>
          <a:p>
            <a:r>
              <a:rPr lang="tr-TR" dirty="0" smtClean="0">
                <a:latin typeface="Arial" panose="020B0604020202020204" pitchFamily="34" charset="0"/>
                <a:cs typeface="Arial" panose="020B0604020202020204" pitchFamily="34" charset="0"/>
              </a:rPr>
              <a:t>TS </a:t>
            </a:r>
            <a:r>
              <a:rPr lang="tr-TR" dirty="0">
                <a:latin typeface="Arial" panose="020B0604020202020204" pitchFamily="34" charset="0"/>
                <a:cs typeface="Arial" panose="020B0604020202020204" pitchFamily="34" charset="0"/>
              </a:rPr>
              <a:t>EN ISO 14064-1 &amp; SKDM &amp; İRD İlişkisi</a:t>
            </a:r>
          </a:p>
          <a:p>
            <a:r>
              <a:rPr lang="tr-TR" dirty="0">
                <a:latin typeface="Arial" panose="020B0604020202020204" pitchFamily="34" charset="0"/>
                <a:cs typeface="Arial" panose="020B0604020202020204" pitchFamily="34" charset="0"/>
              </a:rPr>
              <a:t>Ulusal Mevzuat</a:t>
            </a:r>
          </a:p>
          <a:p>
            <a:r>
              <a:rPr lang="tr-TR" dirty="0">
                <a:latin typeface="Arial" panose="020B0604020202020204" pitchFamily="34" charset="0"/>
                <a:cs typeface="Arial" panose="020B0604020202020204" pitchFamily="34" charset="0"/>
              </a:rPr>
              <a:t>Verilerle </a:t>
            </a:r>
            <a:r>
              <a:rPr lang="tr-TR" dirty="0" smtClean="0">
                <a:latin typeface="Arial" panose="020B0604020202020204" pitchFamily="34" charset="0"/>
                <a:cs typeface="Arial" panose="020B0604020202020204" pitchFamily="34" charset="0"/>
              </a:rPr>
              <a:t>İRD</a:t>
            </a:r>
            <a:endParaRPr lang="tr-TR" dirty="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MEDAS</a:t>
            </a:r>
            <a:endParaRPr lang="tr-TR" dirty="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İzleme</a:t>
            </a:r>
            <a:r>
              <a:rPr lang="tr-TR" dirty="0">
                <a:latin typeface="Arial" panose="020B0604020202020204" pitchFamily="34" charset="0"/>
                <a:cs typeface="Arial" panose="020B0604020202020204" pitchFamily="34" charset="0"/>
              </a:rPr>
              <a:t>, Raporlama ve Doğrulama Süreci</a:t>
            </a:r>
          </a:p>
          <a:p>
            <a:r>
              <a:rPr lang="tr-TR" dirty="0">
                <a:latin typeface="Arial" panose="020B0604020202020204" pitchFamily="34" charset="0"/>
                <a:cs typeface="Arial" panose="020B0604020202020204" pitchFamily="34" charset="0"/>
              </a:rPr>
              <a:t>Veri Yönetim Sistemi</a:t>
            </a:r>
          </a:p>
          <a:p>
            <a:r>
              <a:rPr lang="tr-TR" dirty="0">
                <a:latin typeface="Arial" panose="020B0604020202020204" pitchFamily="34" charset="0"/>
                <a:cs typeface="Arial" panose="020B0604020202020204" pitchFamily="34" charset="0"/>
              </a:rPr>
              <a:t>İRD Kapsamında Yapılan </a:t>
            </a:r>
            <a:r>
              <a:rPr lang="tr-TR" dirty="0" smtClean="0">
                <a:latin typeface="Arial" panose="020B0604020202020204" pitchFamily="34" charset="0"/>
                <a:cs typeface="Arial" panose="020B0604020202020204" pitchFamily="34" charset="0"/>
              </a:rPr>
              <a:t>Çalışmalar</a:t>
            </a:r>
            <a:endParaRPr lang="tr-TR" dirty="0">
              <a:solidFill>
                <a:schemeClr val="tx2">
                  <a:lumMod val="75000"/>
                </a:schemeClr>
              </a:solidFill>
              <a:latin typeface="FenomenSans-Bold"/>
            </a:endParaRPr>
          </a:p>
          <a:p>
            <a:endParaRPr lang="tr-TR" dirty="0">
              <a:solidFill>
                <a:srgbClr val="083665"/>
              </a:solidFill>
              <a:latin typeface="Arial" panose="020B0604020202020204" pitchFamily="34" charset="0"/>
              <a:cs typeface="Arial" panose="020B0604020202020204" pitchFamily="34" charset="0"/>
            </a:endParaRPr>
          </a:p>
          <a:p>
            <a:endParaRPr lang="tr-TR" dirty="0">
              <a:solidFill>
                <a:schemeClr val="tx2">
                  <a:lumMod val="75000"/>
                </a:schemeClr>
              </a:solidFill>
              <a:latin typeface="Arial" panose="020B0604020202020204" pitchFamily="34" charset="0"/>
              <a:cs typeface="Arial" panose="020B0604020202020204" pitchFamily="34" charset="0"/>
            </a:endParaRPr>
          </a:p>
          <a:p>
            <a:endParaRPr lang="tr-TR" dirty="0">
              <a:solidFill>
                <a:schemeClr val="tx2">
                  <a:lumMod val="75000"/>
                </a:schemeClr>
              </a:solidFill>
              <a:latin typeface="FenomenSans-Bold"/>
            </a:endParaRPr>
          </a:p>
          <a:p>
            <a:pPr marL="0" indent="0">
              <a:buNone/>
            </a:pPr>
            <a:endParaRPr 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61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146BED-F713-2EBA-E72E-9D4BD6B5E5FF}"/>
              </a:ext>
            </a:extLst>
          </p:cNvPr>
          <p:cNvSpPr>
            <a:spLocks noGrp="1"/>
          </p:cNvSpPr>
          <p:nvPr>
            <p:ph type="sldNum" sz="quarter" idx="12"/>
          </p:nvPr>
        </p:nvSpPr>
        <p:spPr>
          <a:xfrm>
            <a:off x="10776763" y="6419350"/>
            <a:ext cx="518160" cy="365125"/>
          </a:xfrm>
        </p:spPr>
        <p:txBody>
          <a:bodyPr/>
          <a:lstStyle/>
          <a:p>
            <a:fld id="{880310C1-A26A-3245-8051-D88CBFFF3BAD}" type="slidenum">
              <a:rPr lang="en-TR" sz="1800" smtClean="0">
                <a:solidFill>
                  <a:srgbClr val="113F6B"/>
                </a:solidFill>
              </a:rPr>
              <a:pPr/>
              <a:t>20</a:t>
            </a:fld>
            <a:endParaRPr lang="en-TR" sz="1800" dirty="0">
              <a:solidFill>
                <a:srgbClr val="113F6B"/>
              </a:solidFill>
            </a:endParaRPr>
          </a:p>
        </p:txBody>
      </p:sp>
      <p:sp>
        <p:nvSpPr>
          <p:cNvPr id="5" name="Unvan 1">
            <a:extLst>
              <a:ext uri="{FF2B5EF4-FFF2-40B4-BE49-F238E27FC236}">
                <a16:creationId xmlns:a16="http://schemas.microsoft.com/office/drawing/2014/main" id="{F9ACEE42-C034-7FC9-475A-ED3E306E6C04}"/>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Sera Gazı </a:t>
            </a:r>
            <a:r>
              <a:rPr lang="tr-TR" sz="2800" dirty="0" smtClean="0">
                <a:solidFill>
                  <a:srgbClr val="083665"/>
                </a:solidFill>
                <a:latin typeface="FenomenSans-Bold"/>
              </a:rPr>
              <a:t>Emisyonlarının </a:t>
            </a:r>
            <a:r>
              <a:rPr lang="tr-TR" sz="2800" dirty="0" err="1" smtClean="0">
                <a:solidFill>
                  <a:srgbClr val="083665"/>
                </a:solidFill>
                <a:latin typeface="FenomenSans-Bold"/>
              </a:rPr>
              <a:t>Sektörel</a:t>
            </a:r>
            <a:r>
              <a:rPr lang="tr-TR" sz="2800" dirty="0" smtClean="0">
                <a:solidFill>
                  <a:srgbClr val="083665"/>
                </a:solidFill>
                <a:latin typeface="FenomenSans-Bold"/>
              </a:rPr>
              <a:t> Dağılımı</a:t>
            </a:r>
            <a:endParaRPr lang="tr-TR" sz="2800" dirty="0">
              <a:solidFill>
                <a:schemeClr val="tx2">
                  <a:lumMod val="75000"/>
                </a:schemeClr>
              </a:solidFill>
              <a:latin typeface="FenomenSans-Bold"/>
            </a:endParaRPr>
          </a:p>
        </p:txBody>
      </p:sp>
      <p:pic>
        <p:nvPicPr>
          <p:cNvPr id="6" name="Resim 5"/>
          <p:cNvPicPr>
            <a:picLocks noChangeAspect="1"/>
          </p:cNvPicPr>
          <p:nvPr/>
        </p:nvPicPr>
        <p:blipFill rotWithShape="1">
          <a:blip r:embed="rId2"/>
          <a:srcRect l="886" t="8417" r="592" b="1800"/>
          <a:stretch/>
        </p:blipFill>
        <p:spPr>
          <a:xfrm>
            <a:off x="1784411" y="883840"/>
            <a:ext cx="8762261" cy="5605737"/>
          </a:xfrm>
          <a:prstGeom prst="rect">
            <a:avLst/>
          </a:prstGeom>
        </p:spPr>
      </p:pic>
    </p:spTree>
    <p:extLst>
      <p:ext uri="{BB962C8B-B14F-4D97-AF65-F5344CB8AC3E}">
        <p14:creationId xmlns:p14="http://schemas.microsoft.com/office/powerpoint/2010/main" val="385595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D4F6BD1B-9F85-F316-391C-63F4868F0E94}"/>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smtClean="0">
                <a:solidFill>
                  <a:srgbClr val="083665"/>
                </a:solidFill>
                <a:latin typeface="FenomenSans-Bold"/>
              </a:rPr>
              <a:t>İRD Kapsamında Yapılan Çalışmalar</a:t>
            </a:r>
            <a:endParaRPr lang="tr-TR" sz="2800" dirty="0">
              <a:solidFill>
                <a:schemeClr val="tx2">
                  <a:lumMod val="75000"/>
                </a:schemeClr>
              </a:solidFill>
              <a:latin typeface="FenomenSans-Bold"/>
            </a:endParaRPr>
          </a:p>
        </p:txBody>
      </p:sp>
      <p:pic>
        <p:nvPicPr>
          <p:cNvPr id="2" name="Picture 3" descr="C:\Users\Latitude\Pictures\Presentation Photos\Raporlama Kilavuzu Kapak.png">
            <a:extLst>
              <a:ext uri="{FF2B5EF4-FFF2-40B4-BE49-F238E27FC236}">
                <a16:creationId xmlns:a16="http://schemas.microsoft.com/office/drawing/2014/main" id="{735F3C45-9144-10DC-A728-C620F377D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531" y="1228901"/>
            <a:ext cx="3226956" cy="4622250"/>
          </a:xfrm>
          <a:prstGeom prst="rect">
            <a:avLst/>
          </a:prstGeom>
          <a:ln>
            <a:noFill/>
          </a:ln>
          <a:effectLst>
            <a:reflection blurRad="12700" endPos="0" dir="5400000" sy="-100000" algn="bl" rotWithShape="0"/>
          </a:effectLst>
          <a:scene3d>
            <a:camera prst="perspectiveContrastingLeftFacing">
              <a:rot lat="300000" lon="19800000" rev="0"/>
            </a:camera>
            <a:lightRig rig="threePt" dir="t">
              <a:rot lat="0" lon="0" rev="2700000"/>
            </a:lightRig>
          </a:scene3d>
          <a:sp3d>
            <a:bevelT w="101600" h="127000"/>
          </a:sp3d>
          <a:extLst>
            <a:ext uri="{909E8E84-426E-40DD-AFC4-6F175D3DCCD1}">
              <a14:hiddenFill xmlns:a14="http://schemas.microsoft.com/office/drawing/2010/main">
                <a:solidFill>
                  <a:srgbClr val="FFFFFF"/>
                </a:solidFill>
              </a14:hiddenFill>
            </a:ext>
          </a:extLst>
        </p:spPr>
      </p:pic>
      <p:pic>
        <p:nvPicPr>
          <p:cNvPr id="3" name="Picture 2" descr="C:\Users\Latitude\Pictures\Presentation Photos\Izleme Plani Kilavuzu Kapak.png">
            <a:extLst>
              <a:ext uri="{FF2B5EF4-FFF2-40B4-BE49-F238E27FC236}">
                <a16:creationId xmlns:a16="http://schemas.microsoft.com/office/drawing/2014/main" id="{A45A9217-D302-958A-FD46-74C156012E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948" y="1228901"/>
            <a:ext cx="3282165" cy="4622250"/>
          </a:xfrm>
          <a:prstGeom prst="rect">
            <a:avLst/>
          </a:prstGeom>
          <a:ln>
            <a:noFill/>
          </a:ln>
          <a:effectLst>
            <a:reflection blurRad="12700" stA="30000" endPos="0" dir="5400000" sy="-100000" algn="bl" rotWithShape="0"/>
          </a:effectLst>
          <a:scene3d>
            <a:camera prst="perspectiveContrastingLeftFacing">
              <a:rot lat="300000" lon="19800000" rev="0"/>
            </a:camera>
            <a:lightRig rig="threePt" dir="t">
              <a:rot lat="0" lon="0" rev="2700000"/>
            </a:lightRig>
          </a:scene3d>
          <a:sp3d>
            <a:bevelT w="101600" h="127000"/>
          </a:sp3d>
          <a:extLst>
            <a:ext uri="{909E8E84-426E-40DD-AFC4-6F175D3DCCD1}">
              <a14:hiddenFill xmlns:a14="http://schemas.microsoft.com/office/drawing/2010/main">
                <a:solidFill>
                  <a:srgbClr val="FFFFFF"/>
                </a:solidFill>
              </a14:hiddenFill>
            </a:ext>
          </a:extLst>
        </p:spPr>
      </p:pic>
      <p:pic>
        <p:nvPicPr>
          <p:cNvPr id="9" name="Resim 4">
            <a:extLst>
              <a:ext uri="{FF2B5EF4-FFF2-40B4-BE49-F238E27FC236}">
                <a16:creationId xmlns:a16="http://schemas.microsoft.com/office/drawing/2014/main" id="{1A28930B-BA02-DF7E-007C-9BBACED82058}"/>
              </a:ext>
            </a:extLst>
          </p:cNvPr>
          <p:cNvPicPr>
            <a:picLocks noChangeAspect="1"/>
          </p:cNvPicPr>
          <p:nvPr/>
        </p:nvPicPr>
        <p:blipFill>
          <a:blip r:embed="rId4"/>
          <a:stretch>
            <a:fillRect/>
          </a:stretch>
        </p:blipFill>
        <p:spPr>
          <a:xfrm>
            <a:off x="7358742" y="1228901"/>
            <a:ext cx="3272050" cy="4622250"/>
          </a:xfrm>
          <a:prstGeom prst="rect">
            <a:avLst/>
          </a:prstGeom>
          <a:ln>
            <a:noFill/>
          </a:ln>
          <a:effectLst>
            <a:reflection blurRad="12700" endPos="0" dist="5000" dir="5400000" sy="-100000" algn="bl" rotWithShape="0"/>
          </a:effectLst>
          <a:scene3d>
            <a:camera prst="perspectiveContrastingLeftFacing">
              <a:rot lat="300000" lon="19800000" rev="0"/>
            </a:camera>
            <a:lightRig rig="threePt" dir="t">
              <a:rot lat="0" lon="0" rev="2700000"/>
            </a:lightRig>
          </a:scene3d>
          <a:sp3d>
            <a:bevelT w="101600" h="127000"/>
          </a:sp3d>
        </p:spPr>
      </p:pic>
      <p:sp>
        <p:nvSpPr>
          <p:cNvPr id="11" name="Slide Number Placeholder 3">
            <a:extLst>
              <a:ext uri="{FF2B5EF4-FFF2-40B4-BE49-F238E27FC236}">
                <a16:creationId xmlns:a16="http://schemas.microsoft.com/office/drawing/2014/main" id="{ECF79D81-1313-2D21-DBB5-9ED687D2B69B}"/>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21</a:t>
            </a:fld>
            <a:endParaRPr lang="en-TR" sz="1800" dirty="0">
              <a:solidFill>
                <a:srgbClr val="113F6B"/>
              </a:solidFill>
            </a:endParaRPr>
          </a:p>
        </p:txBody>
      </p:sp>
    </p:spTree>
    <p:extLst>
      <p:ext uri="{BB962C8B-B14F-4D97-AF65-F5344CB8AC3E}">
        <p14:creationId xmlns:p14="http://schemas.microsoft.com/office/powerpoint/2010/main" val="44055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D4F6BD1B-9F85-F316-391C-63F4868F0E94}"/>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İRD Kapsamında Yapılan Çalışmalar</a:t>
            </a:r>
            <a:endParaRPr lang="tr-TR" sz="2800" dirty="0">
              <a:solidFill>
                <a:schemeClr val="tx2">
                  <a:lumMod val="75000"/>
                </a:schemeClr>
              </a:solidFill>
              <a:latin typeface="FenomenSans-Bold"/>
            </a:endParaRPr>
          </a:p>
        </p:txBody>
      </p:sp>
      <p:sp>
        <p:nvSpPr>
          <p:cNvPr id="7" name="Dikdörtgen 10">
            <a:extLst>
              <a:ext uri="{FF2B5EF4-FFF2-40B4-BE49-F238E27FC236}">
                <a16:creationId xmlns:a16="http://schemas.microsoft.com/office/drawing/2014/main" id="{17C9E4C4-2878-EADA-1BAE-B7AFFC8FA84B}"/>
              </a:ext>
            </a:extLst>
          </p:cNvPr>
          <p:cNvSpPr/>
          <p:nvPr/>
        </p:nvSpPr>
        <p:spPr>
          <a:xfrm>
            <a:off x="838200" y="1504576"/>
            <a:ext cx="4739640" cy="1542474"/>
          </a:xfrm>
          <a:prstGeom prst="rect">
            <a:avLst/>
          </a:prstGeom>
        </p:spPr>
        <p:txBody>
          <a:bodyPr wrap="square">
            <a:spAutoFit/>
          </a:bodyPr>
          <a:lstStyle/>
          <a:p>
            <a:pPr lvl="0" algn="just">
              <a:lnSpc>
                <a:spcPct val="120000"/>
              </a:lnSpc>
              <a:spcAft>
                <a:spcPts val="600"/>
              </a:spcAft>
            </a:pPr>
            <a:r>
              <a:rPr lang="tr-TR" sz="1600" dirty="0">
                <a:latin typeface="Arial" panose="020B0604020202020204" pitchFamily="34" charset="0"/>
                <a:cs typeface="Arial" panose="020B0604020202020204" pitchFamily="34" charset="0"/>
              </a:rPr>
              <a:t>Uygulamanın iyileştirilmesi çalışmaları kapsamında ve sektörün ihtiyaçları doğrultusunda dört yeni teknik rehber doküman (Belirsizlik, Biyokütle, Örnekleme ve Analiz ve Veri Akış Rehberleri) hazırlanmıştır.  </a:t>
            </a:r>
          </a:p>
        </p:txBody>
      </p:sp>
      <p:pic>
        <p:nvPicPr>
          <p:cNvPr id="11" name="Resim 2">
            <a:extLst>
              <a:ext uri="{FF2B5EF4-FFF2-40B4-BE49-F238E27FC236}">
                <a16:creationId xmlns:a16="http://schemas.microsoft.com/office/drawing/2014/main" id="{66FBA3D9-E76C-0AC2-13D4-966526010CE3}"/>
              </a:ext>
            </a:extLst>
          </p:cNvPr>
          <p:cNvPicPr>
            <a:picLocks noChangeAspect="1"/>
          </p:cNvPicPr>
          <p:nvPr/>
        </p:nvPicPr>
        <p:blipFill rotWithShape="1">
          <a:blip r:embed="rId2"/>
          <a:srcRect l="-1" r="3092" b="4400"/>
          <a:stretch/>
        </p:blipFill>
        <p:spPr>
          <a:xfrm>
            <a:off x="5762624" y="1504576"/>
            <a:ext cx="2991877" cy="4293732"/>
          </a:xfrm>
          <a:prstGeom prst="rect">
            <a:avLst/>
          </a:prstGeom>
          <a:ln>
            <a:noFill/>
          </a:ln>
          <a:effectLst>
            <a:reflection blurRad="12700" stA="30000" endPos="0" dir="5400000" sy="-100000" algn="bl" rotWithShape="0"/>
          </a:effectLst>
          <a:scene3d>
            <a:camera prst="perspectiveContrastingLeftFacing">
              <a:rot lat="300000" lon="19800000" rev="0"/>
            </a:camera>
            <a:lightRig rig="threePt" dir="t">
              <a:rot lat="0" lon="0" rev="2700000"/>
            </a:lightRig>
          </a:scene3d>
          <a:sp3d>
            <a:bevelT w="101600" h="127000"/>
          </a:sp3d>
        </p:spPr>
      </p:pic>
      <p:pic>
        <p:nvPicPr>
          <p:cNvPr id="12" name="Resim 3">
            <a:extLst>
              <a:ext uri="{FF2B5EF4-FFF2-40B4-BE49-F238E27FC236}">
                <a16:creationId xmlns:a16="http://schemas.microsoft.com/office/drawing/2014/main" id="{BBF1B699-ED17-2A59-C1AB-11C35E11C050}"/>
              </a:ext>
            </a:extLst>
          </p:cNvPr>
          <p:cNvPicPr>
            <a:picLocks noChangeAspect="1"/>
          </p:cNvPicPr>
          <p:nvPr/>
        </p:nvPicPr>
        <p:blipFill rotWithShape="1">
          <a:blip r:embed="rId3"/>
          <a:srcRect r="3114" b="2304"/>
          <a:stretch/>
        </p:blipFill>
        <p:spPr>
          <a:xfrm>
            <a:off x="8581063" y="1477927"/>
            <a:ext cx="2963237" cy="4293733"/>
          </a:xfrm>
          <a:prstGeom prst="rect">
            <a:avLst/>
          </a:prstGeom>
          <a:ln>
            <a:noFill/>
          </a:ln>
          <a:effectLst>
            <a:reflection blurRad="12700" stA="30000" endPos="0" dir="5400000" sy="-100000" algn="bl" rotWithShape="0"/>
          </a:effectLst>
          <a:scene3d>
            <a:camera prst="perspectiveContrastingLeftFacing">
              <a:rot lat="300000" lon="19800000" rev="0"/>
            </a:camera>
            <a:lightRig rig="threePt" dir="t">
              <a:rot lat="0" lon="0" rev="2700000"/>
            </a:lightRig>
          </a:scene3d>
          <a:sp3d>
            <a:bevelT w="101600" h="127000"/>
          </a:sp3d>
        </p:spPr>
      </p:pic>
      <p:sp>
        <p:nvSpPr>
          <p:cNvPr id="13" name="Slide Number Placeholder 3">
            <a:extLst>
              <a:ext uri="{FF2B5EF4-FFF2-40B4-BE49-F238E27FC236}">
                <a16:creationId xmlns:a16="http://schemas.microsoft.com/office/drawing/2014/main" id="{3DF7B63A-13D0-DCC3-9E90-1EE7E03033E6}"/>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22</a:t>
            </a:fld>
            <a:endParaRPr lang="en-TR" sz="1800" dirty="0">
              <a:solidFill>
                <a:srgbClr val="113F6B"/>
              </a:solidFill>
            </a:endParaRPr>
          </a:p>
        </p:txBody>
      </p:sp>
    </p:spTree>
    <p:extLst>
      <p:ext uri="{BB962C8B-B14F-4D97-AF65-F5344CB8AC3E}">
        <p14:creationId xmlns:p14="http://schemas.microsoft.com/office/powerpoint/2010/main" val="375389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a:extLst>
              <a:ext uri="{FF2B5EF4-FFF2-40B4-BE49-F238E27FC236}">
                <a16:creationId xmlns:a16="http://schemas.microsoft.com/office/drawing/2014/main" id="{D4F6BD1B-9F85-F316-391C-63F4868F0E94}"/>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Havacılık Sektöründe İRD Çalışmaları</a:t>
            </a:r>
          </a:p>
        </p:txBody>
      </p:sp>
      <p:pic>
        <p:nvPicPr>
          <p:cNvPr id="3" name="Resim 2">
            <a:extLst>
              <a:ext uri="{FF2B5EF4-FFF2-40B4-BE49-F238E27FC236}">
                <a16:creationId xmlns:a16="http://schemas.microsoft.com/office/drawing/2014/main" id="{5CD0AC05-5B5A-EFF3-B405-7BB3E2DE6154}"/>
              </a:ext>
            </a:extLst>
          </p:cNvPr>
          <p:cNvPicPr>
            <a:picLocks noChangeAspect="1"/>
          </p:cNvPicPr>
          <p:nvPr/>
        </p:nvPicPr>
        <p:blipFill rotWithShape="1">
          <a:blip r:embed="rId2"/>
          <a:srcRect b="2578"/>
          <a:stretch/>
        </p:blipFill>
        <p:spPr>
          <a:xfrm>
            <a:off x="8910774" y="1372156"/>
            <a:ext cx="2931762" cy="4111343"/>
          </a:xfrm>
          <a:prstGeom prst="rect">
            <a:avLst/>
          </a:prstGeom>
          <a:effectLst>
            <a:outerShdw blurRad="63500" sx="102000" sy="102000" algn="ctr" rotWithShape="0">
              <a:prstClr val="black">
                <a:alpha val="40000"/>
              </a:prstClr>
            </a:outerShdw>
          </a:effectLst>
        </p:spPr>
      </p:pic>
      <p:sp>
        <p:nvSpPr>
          <p:cNvPr id="9" name="Dikdörtgen 10">
            <a:extLst>
              <a:ext uri="{FF2B5EF4-FFF2-40B4-BE49-F238E27FC236}">
                <a16:creationId xmlns:a16="http://schemas.microsoft.com/office/drawing/2014/main" id="{40192E9B-D61A-472B-A4CE-5845F7CD54ED}"/>
              </a:ext>
            </a:extLst>
          </p:cNvPr>
          <p:cNvSpPr/>
          <p:nvPr/>
        </p:nvSpPr>
        <p:spPr>
          <a:xfrm>
            <a:off x="838200" y="1372156"/>
            <a:ext cx="7472680" cy="4881849"/>
          </a:xfrm>
          <a:prstGeom prst="rect">
            <a:avLst/>
          </a:prstGeom>
        </p:spPr>
        <p:txBody>
          <a:bodyPr wrap="square">
            <a:spAutoFit/>
          </a:bodyPr>
          <a:lstStyle/>
          <a:p>
            <a:pPr lvl="0" algn="just">
              <a:lnSpc>
                <a:spcPct val="120000"/>
              </a:lnSpc>
              <a:spcAft>
                <a:spcPts val="600"/>
              </a:spcAft>
            </a:pPr>
            <a:r>
              <a:rPr lang="tr-TR" sz="1600" dirty="0">
                <a:latin typeface="Arial" panose="020B0604020202020204" pitchFamily="34" charset="0"/>
                <a:cs typeface="Arial" panose="020B0604020202020204" pitchFamily="34" charset="0"/>
              </a:rPr>
              <a:t>Ulaştırma ve Altyapı Bakanlığı Sivil Havacılık Genel Müdürlüğü ile koordineli yürütülen çalışmalar sonucunda; </a:t>
            </a:r>
          </a:p>
          <a:p>
            <a:pPr marL="285750" lvl="0" indent="-285750" algn="just">
              <a:lnSpc>
                <a:spcPct val="120000"/>
              </a:lnSpc>
              <a:spcAft>
                <a:spcPts val="600"/>
              </a:spcAft>
              <a:buFont typeface="Arial" panose="020B0604020202020204" pitchFamily="34" charset="0"/>
              <a:buChar char="•"/>
            </a:pPr>
            <a:r>
              <a:rPr lang="tr-TR" sz="1600" dirty="0">
                <a:latin typeface="Arial" panose="020B0604020202020204" pitchFamily="34" charset="0"/>
                <a:cs typeface="Arial" panose="020B0604020202020204" pitchFamily="34" charset="0"/>
              </a:rPr>
              <a:t>25/3/2022 tarihli ve 31789 sayılı Resmî </a:t>
            </a:r>
            <a:r>
              <a:rPr lang="tr-TR" sz="1600" dirty="0" err="1">
                <a:latin typeface="Arial" panose="020B0604020202020204" pitchFamily="34" charset="0"/>
                <a:cs typeface="Arial" panose="020B0604020202020204" pitchFamily="34" charset="0"/>
              </a:rPr>
              <a:t>Gazete’de</a:t>
            </a:r>
            <a:r>
              <a:rPr lang="tr-TR" sz="1600" dirty="0">
                <a:latin typeface="Arial" panose="020B0604020202020204" pitchFamily="34" charset="0"/>
                <a:cs typeface="Arial" panose="020B0604020202020204" pitchFamily="34" charset="0"/>
              </a:rPr>
              <a:t> “Havacılık Faaliyetlerinden Kaynaklanan Sera Gazı Emisyonlarının Takibi Hakkında Yönetmelik” yayımlanmıştır.</a:t>
            </a:r>
          </a:p>
          <a:p>
            <a:pPr marL="285750" lvl="0" indent="-285750" algn="just">
              <a:lnSpc>
                <a:spcPct val="120000"/>
              </a:lnSpc>
              <a:spcAft>
                <a:spcPts val="600"/>
              </a:spcAft>
              <a:buFont typeface="Arial" panose="020B0604020202020204" pitchFamily="34" charset="0"/>
              <a:buChar char="•"/>
            </a:pPr>
            <a:r>
              <a:rPr lang="tr-TR" sz="1600" dirty="0">
                <a:latin typeface="Arial" panose="020B0604020202020204" pitchFamily="34" charset="0"/>
                <a:cs typeface="Arial" panose="020B0604020202020204" pitchFamily="34" charset="0"/>
              </a:rPr>
              <a:t>Ulusal/uluslararası havacılık faaliyetlerinden kaynaklanan sera gazı emisyonlarının izlenmesi, raporlanması ve doğrulanması süreçleri ülkemiz için başlatılmıştır.</a:t>
            </a:r>
          </a:p>
          <a:p>
            <a:pPr marL="285750" lvl="0" indent="-285750" algn="just">
              <a:lnSpc>
                <a:spcPct val="120000"/>
              </a:lnSpc>
              <a:spcAft>
                <a:spcPts val="600"/>
              </a:spcAft>
              <a:buFont typeface="Arial" panose="020B0604020202020204" pitchFamily="34" charset="0"/>
              <a:buChar char="•"/>
            </a:pPr>
            <a:r>
              <a:rPr lang="tr-TR" sz="1600" dirty="0">
                <a:latin typeface="Arial" panose="020B0604020202020204" pitchFamily="34" charset="0"/>
                <a:cs typeface="Arial" panose="020B0604020202020204" pitchFamily="34" charset="0"/>
              </a:rPr>
              <a:t>Bakanlığımız Veri Yönetim Sistemi (VYS) ile uyumlu Havacılık Sektörü VYS kullanıma hazır hale getirilmiştir. </a:t>
            </a:r>
          </a:p>
          <a:p>
            <a:pPr marL="285750" lvl="0" indent="-285750" algn="just">
              <a:lnSpc>
                <a:spcPct val="120000"/>
              </a:lnSpc>
              <a:spcAft>
                <a:spcPts val="600"/>
              </a:spcAft>
              <a:buFont typeface="Arial" panose="020B0604020202020204" pitchFamily="34" charset="0"/>
              <a:buChar char="•"/>
            </a:pPr>
            <a:r>
              <a:rPr lang="tr-TR" sz="1600" dirty="0">
                <a:latin typeface="Arial" panose="020B0604020202020204" pitchFamily="34" charset="0"/>
                <a:cs typeface="Arial" panose="020B0604020202020204" pitchFamily="34" charset="0"/>
              </a:rPr>
              <a:t>Havacılık sektörüne özel, sera gazı emisyonlarının izlenmesi, raporlanması ve doğrulanması konularında uçak işleticileri ve doğrulayıcı kuruluşlar için rehber kılavuz da oluşturulmuştur.</a:t>
            </a:r>
          </a:p>
          <a:p>
            <a:pPr marL="285750" lvl="0" indent="-285750" algn="just">
              <a:lnSpc>
                <a:spcPct val="120000"/>
              </a:lnSpc>
              <a:spcAft>
                <a:spcPts val="600"/>
              </a:spcAft>
              <a:buFont typeface="Arial" panose="020B0604020202020204" pitchFamily="34" charset="0"/>
              <a:buChar char="•"/>
            </a:pPr>
            <a:r>
              <a:rPr lang="tr-TR" sz="1600" dirty="0">
                <a:latin typeface="Arial" panose="020B0604020202020204" pitchFamily="34" charset="0"/>
                <a:cs typeface="Arial" panose="020B0604020202020204" pitchFamily="34" charset="0"/>
              </a:rPr>
              <a:t>Havacılık Faaliyetlerinden Kaynaklı Sera Gazı Emisyonları Çalıştayı 2022 yılı Mayıs ayında gerçekleştirilmiştir.</a:t>
            </a:r>
          </a:p>
        </p:txBody>
      </p:sp>
      <p:sp>
        <p:nvSpPr>
          <p:cNvPr id="10" name="Slide Number Placeholder 3">
            <a:extLst>
              <a:ext uri="{FF2B5EF4-FFF2-40B4-BE49-F238E27FC236}">
                <a16:creationId xmlns:a16="http://schemas.microsoft.com/office/drawing/2014/main" id="{A6C63C54-158D-402E-C10E-982C2E294D6B}"/>
              </a:ext>
            </a:extLst>
          </p:cNvPr>
          <p:cNvSpPr>
            <a:spLocks noGrp="1"/>
          </p:cNvSpPr>
          <p:nvPr>
            <p:ph type="sldNum" sz="quarter" idx="12"/>
          </p:nvPr>
        </p:nvSpPr>
        <p:spPr>
          <a:xfrm>
            <a:off x="10763795" y="6419350"/>
            <a:ext cx="518160" cy="365125"/>
          </a:xfrm>
        </p:spPr>
        <p:txBody>
          <a:bodyPr/>
          <a:lstStyle/>
          <a:p>
            <a:fld id="{880310C1-A26A-3245-8051-D88CBFFF3BAD}" type="slidenum">
              <a:rPr lang="en-TR" sz="1800" smtClean="0">
                <a:solidFill>
                  <a:srgbClr val="113F6B"/>
                </a:solidFill>
              </a:rPr>
              <a:pPr/>
              <a:t>23</a:t>
            </a:fld>
            <a:endParaRPr lang="en-TR" sz="1800" dirty="0">
              <a:solidFill>
                <a:srgbClr val="113F6B"/>
              </a:solidFill>
            </a:endParaRPr>
          </a:p>
        </p:txBody>
      </p:sp>
    </p:spTree>
    <p:extLst>
      <p:ext uri="{BB962C8B-B14F-4D97-AF65-F5344CB8AC3E}">
        <p14:creationId xmlns:p14="http://schemas.microsoft.com/office/powerpoint/2010/main" val="3773566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2DF1E9-C1B4-CE46-92FB-6F2095306202}"/>
              </a:ext>
            </a:extLst>
          </p:cNvPr>
          <p:cNvSpPr txBox="1"/>
          <p:nvPr/>
        </p:nvSpPr>
        <p:spPr>
          <a:xfrm>
            <a:off x="2051503" y="2687703"/>
            <a:ext cx="7965440" cy="590931"/>
          </a:xfrm>
          <a:prstGeom prst="rect">
            <a:avLst/>
          </a:prstGeom>
          <a:noFill/>
        </p:spPr>
        <p:txBody>
          <a:bodyPr wrap="square">
            <a:spAutoFit/>
          </a:bodyPr>
          <a:lstStyle/>
          <a:p>
            <a:pPr algn="ctr">
              <a:lnSpc>
                <a:spcPct val="90000"/>
              </a:lnSpc>
            </a:pPr>
            <a:r>
              <a:rPr lang="tr-TR" sz="3600" b="1" dirty="0" smtClean="0">
                <a:solidFill>
                  <a:srgbClr val="083665"/>
                </a:solidFill>
                <a:latin typeface="Arial" panose="020B0604020202020204" pitchFamily="34" charset="0"/>
                <a:cs typeface="Arial" panose="020B0604020202020204" pitchFamily="34" charset="0"/>
              </a:rPr>
              <a:t>Teşekkürler..</a:t>
            </a:r>
            <a:endParaRPr lang="en-US" sz="3600" b="1" dirty="0">
              <a:solidFill>
                <a:srgbClr val="083665"/>
              </a:solidFill>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D757C897-25EF-54FF-241F-6A509FD09772}"/>
              </a:ext>
            </a:extLst>
          </p:cNvPr>
          <p:cNvSpPr txBox="1">
            <a:spLocks/>
          </p:cNvSpPr>
          <p:nvPr/>
        </p:nvSpPr>
        <p:spPr>
          <a:xfrm>
            <a:off x="10846049" y="6425752"/>
            <a:ext cx="438978"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cs typeface="Arial" panose="020B0604020202020204" pitchFamily="34" charset="0"/>
              </a:rPr>
              <a:pPr/>
              <a:t>24</a:t>
            </a:fld>
            <a:endParaRPr lang="en-TR" dirty="0">
              <a:solidFill>
                <a:srgbClr val="113F6B"/>
              </a:solidFill>
              <a:cs typeface="Arial" panose="020B0604020202020204" pitchFamily="34" charset="0"/>
            </a:endParaRPr>
          </a:p>
        </p:txBody>
      </p:sp>
      <p:sp>
        <p:nvSpPr>
          <p:cNvPr id="6" name="Subtitle 2">
            <a:extLst>
              <a:ext uri="{FF2B5EF4-FFF2-40B4-BE49-F238E27FC236}">
                <a16:creationId xmlns:a16="http://schemas.microsoft.com/office/drawing/2014/main" id="{869E0441-AE47-BCCD-0E24-CB251AFE6BDF}"/>
              </a:ext>
            </a:extLst>
          </p:cNvPr>
          <p:cNvSpPr txBox="1">
            <a:spLocks/>
          </p:cNvSpPr>
          <p:nvPr/>
        </p:nvSpPr>
        <p:spPr>
          <a:xfrm>
            <a:off x="2238647" y="4007196"/>
            <a:ext cx="7591153"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b="1" dirty="0" smtClean="0">
                <a:solidFill>
                  <a:srgbClr val="083665"/>
                </a:solidFill>
                <a:latin typeface="Arial" panose="020B0604020202020204" pitchFamily="34" charset="0"/>
                <a:cs typeface="Arial" panose="020B0604020202020204" pitchFamily="34" charset="0"/>
              </a:rPr>
              <a:t>İklim Değişikliği Başkanlığı</a:t>
            </a:r>
          </a:p>
          <a:p>
            <a:pPr marL="0" indent="0" algn="ctr">
              <a:buNone/>
            </a:pPr>
            <a:r>
              <a:rPr lang="tr-TR" sz="2000" b="1" dirty="0" smtClean="0">
                <a:solidFill>
                  <a:srgbClr val="083665"/>
                </a:solidFill>
                <a:latin typeface="Arial" panose="020B0604020202020204" pitchFamily="34" charset="0"/>
                <a:cs typeface="Arial" panose="020B0604020202020204" pitchFamily="34" charset="0"/>
              </a:rPr>
              <a:t>Sera Gazı Emisyonlarının İzlenmesi Dairesi Başkanlığı</a:t>
            </a:r>
          </a:p>
          <a:p>
            <a:pPr marL="0" indent="0" algn="ctr">
              <a:buNone/>
            </a:pPr>
            <a:r>
              <a:rPr lang="tr-TR" sz="2000" dirty="0" smtClean="0">
                <a:solidFill>
                  <a:srgbClr val="083665"/>
                </a:solidFill>
                <a:latin typeface="Arial" panose="020B0604020202020204" pitchFamily="34" charset="0"/>
                <a:cs typeface="Arial" panose="020B0604020202020204" pitchFamily="34" charset="0"/>
              </a:rPr>
              <a:t>Tel: 0312 591 44 00</a:t>
            </a:r>
          </a:p>
          <a:p>
            <a:pPr marL="0" indent="0" algn="ctr">
              <a:buNone/>
            </a:pPr>
            <a:r>
              <a:rPr lang="tr-TR" sz="2000" dirty="0" smtClean="0">
                <a:solidFill>
                  <a:srgbClr val="083665"/>
                </a:solidFill>
                <a:latin typeface="Arial" panose="020B0604020202020204" pitchFamily="34" charset="0"/>
                <a:cs typeface="Arial" panose="020B0604020202020204" pitchFamily="34" charset="0"/>
              </a:rPr>
              <a:t>E-posta: idb.izleme@csb.gov.tr </a:t>
            </a:r>
            <a:endParaRPr lang="tr-TR" sz="2000" dirty="0">
              <a:solidFill>
                <a:srgbClr val="08366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99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chemeClr val="tx2">
                    <a:lumMod val="75000"/>
                  </a:schemeClr>
                </a:solidFill>
                <a:latin typeface="FenomenSans-Bold"/>
              </a:rPr>
              <a:t>İklim </a:t>
            </a:r>
            <a:r>
              <a:rPr lang="tr-TR" sz="2800" dirty="0" smtClean="0">
                <a:solidFill>
                  <a:schemeClr val="tx2">
                    <a:lumMod val="75000"/>
                  </a:schemeClr>
                </a:solidFill>
                <a:latin typeface="FenomenSans-Bold"/>
              </a:rPr>
              <a:t>Değişikliğinin Etkileri</a:t>
            </a:r>
            <a:endParaRPr lang="tr-TR" sz="2800" dirty="0">
              <a:solidFill>
                <a:schemeClr val="tx2">
                  <a:lumMod val="75000"/>
                </a:schemeClr>
              </a:solidFill>
              <a:latin typeface="FenomenSans-Bold"/>
            </a:endParaRPr>
          </a:p>
        </p:txBody>
      </p:sp>
      <p:sp>
        <p:nvSpPr>
          <p:cNvPr id="8" name="Unvan 1"/>
          <p:cNvSpPr txBox="1">
            <a:spLocks/>
          </p:cNvSpPr>
          <p:nvPr/>
        </p:nvSpPr>
        <p:spPr>
          <a:xfrm>
            <a:off x="219798" y="903134"/>
            <a:ext cx="3493976" cy="675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1800" dirty="0">
                <a:solidFill>
                  <a:schemeClr val="tx2">
                    <a:lumMod val="75000"/>
                  </a:schemeClr>
                </a:solidFill>
                <a:latin typeface="Arial" panose="020B0604020202020204" pitchFamily="34" charset="0"/>
                <a:cs typeface="Arial" panose="020B0604020202020204" pitchFamily="34" charset="0"/>
              </a:rPr>
              <a:t>Küresel Ortalama Atmosferik CO</a:t>
            </a:r>
            <a:r>
              <a:rPr lang="tr-TR" sz="1800" baseline="-25000" dirty="0">
                <a:solidFill>
                  <a:schemeClr val="tx2">
                    <a:lumMod val="75000"/>
                  </a:schemeClr>
                </a:solidFill>
                <a:latin typeface="Arial" panose="020B0604020202020204" pitchFamily="34" charset="0"/>
                <a:cs typeface="Arial" panose="020B0604020202020204" pitchFamily="34" charset="0"/>
              </a:rPr>
              <a:t>2</a:t>
            </a:r>
            <a:r>
              <a:rPr lang="tr-TR" sz="1800" dirty="0">
                <a:solidFill>
                  <a:schemeClr val="tx2">
                    <a:lumMod val="75000"/>
                  </a:schemeClr>
                </a:solidFill>
                <a:latin typeface="Arial" panose="020B0604020202020204" pitchFamily="34" charset="0"/>
                <a:cs typeface="Arial" panose="020B0604020202020204" pitchFamily="34" charset="0"/>
              </a:rPr>
              <a:t> Konsantrasyonu</a:t>
            </a:r>
          </a:p>
        </p:txBody>
      </p:sp>
      <p:sp>
        <p:nvSpPr>
          <p:cNvPr id="9" name="Unvan 1"/>
          <p:cNvSpPr txBox="1">
            <a:spLocks/>
          </p:cNvSpPr>
          <p:nvPr/>
        </p:nvSpPr>
        <p:spPr>
          <a:xfrm>
            <a:off x="3939689" y="903134"/>
            <a:ext cx="4182232" cy="61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1800" dirty="0" smtClean="0">
                <a:solidFill>
                  <a:schemeClr val="tx2">
                    <a:lumMod val="75000"/>
                  </a:schemeClr>
                </a:solidFill>
                <a:latin typeface="Arial" panose="020B0604020202020204" pitchFamily="34" charset="0"/>
                <a:cs typeface="Arial" panose="020B0604020202020204" pitchFamily="34" charset="0"/>
              </a:rPr>
              <a:t>İnsan Faaliyetlerinden Kaynaklanan Sera Gazı Emisyonları</a:t>
            </a:r>
            <a:endParaRPr lang="tr-TR" sz="1800" dirty="0">
              <a:solidFill>
                <a:schemeClr val="tx2">
                  <a:lumMod val="75000"/>
                </a:schemeClr>
              </a:solidFill>
              <a:latin typeface="Arial" panose="020B0604020202020204" pitchFamily="34" charset="0"/>
              <a:cs typeface="Arial" panose="020B0604020202020204" pitchFamily="34" charset="0"/>
            </a:endParaRPr>
          </a:p>
        </p:txBody>
      </p:sp>
      <p:sp>
        <p:nvSpPr>
          <p:cNvPr id="10" name="Dikdörtgen 9"/>
          <p:cNvSpPr/>
          <p:nvPr/>
        </p:nvSpPr>
        <p:spPr>
          <a:xfrm>
            <a:off x="549067" y="4589679"/>
            <a:ext cx="11162288" cy="1446550"/>
          </a:xfrm>
          <a:prstGeom prst="rect">
            <a:avLst/>
          </a:prstGeom>
        </p:spPr>
        <p:txBody>
          <a:bodyPr wrap="square">
            <a:spAutoFit/>
          </a:bodyPr>
          <a:lstStyle/>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Küresel </a:t>
            </a:r>
            <a:r>
              <a:rPr lang="tr-TR" dirty="0">
                <a:latin typeface="Arial" panose="020B0604020202020204" pitchFamily="34" charset="0"/>
                <a:cs typeface="Arial" panose="020B0604020202020204" pitchFamily="34" charset="0"/>
              </a:rPr>
              <a:t>CO</a:t>
            </a:r>
            <a:r>
              <a:rPr lang="tr-TR" baseline="-25000" dirty="0">
                <a:latin typeface="Arial" panose="020B0604020202020204" pitchFamily="34" charset="0"/>
                <a:cs typeface="Arial" panose="020B0604020202020204" pitchFamily="34" charset="0"/>
              </a:rPr>
              <a:t>2</a:t>
            </a:r>
            <a:r>
              <a:rPr lang="tr-TR" dirty="0">
                <a:latin typeface="Arial" panose="020B0604020202020204" pitchFamily="34" charset="0"/>
                <a:cs typeface="Arial" panose="020B0604020202020204" pitchFamily="34" charset="0"/>
              </a:rPr>
              <a:t> konsantrasyonu; 1750’deki 227 </a:t>
            </a:r>
            <a:r>
              <a:rPr lang="tr-TR" dirty="0" err="1">
                <a:latin typeface="Arial" panose="020B0604020202020204" pitchFamily="34" charset="0"/>
                <a:cs typeface="Arial" panose="020B0604020202020204" pitchFamily="34" charset="0"/>
              </a:rPr>
              <a:t>ppm</a:t>
            </a:r>
            <a:r>
              <a:rPr lang="tr-TR" dirty="0">
                <a:latin typeface="Arial" panose="020B0604020202020204" pitchFamily="34" charset="0"/>
                <a:cs typeface="Arial" panose="020B0604020202020204" pitchFamily="34" charset="0"/>
              </a:rPr>
              <a:t> seviyesinden %51’lik artışla </a:t>
            </a:r>
            <a:r>
              <a:rPr lang="tr-TR" dirty="0" smtClean="0">
                <a:latin typeface="Arial" panose="020B0604020202020204" pitchFamily="34" charset="0"/>
                <a:cs typeface="Arial" panose="020B0604020202020204" pitchFamily="34" charset="0"/>
              </a:rPr>
              <a:t>2022’deki 417,2 </a:t>
            </a:r>
            <a:r>
              <a:rPr lang="tr-TR" dirty="0" err="1">
                <a:latin typeface="Arial" panose="020B0604020202020204" pitchFamily="34" charset="0"/>
                <a:cs typeface="Arial" panose="020B0604020202020204" pitchFamily="34" charset="0"/>
              </a:rPr>
              <a:t>ppm</a:t>
            </a:r>
            <a:r>
              <a:rPr lang="tr-TR" dirty="0">
                <a:latin typeface="Arial" panose="020B0604020202020204" pitchFamily="34" charset="0"/>
                <a:cs typeface="Arial" panose="020B0604020202020204" pitchFamily="34" charset="0"/>
              </a:rPr>
              <a:t> seviyesine yükselmiştir.</a:t>
            </a:r>
            <a:r>
              <a:rPr lang="tr-TR" baseline="40000" dirty="0">
                <a:latin typeface="Arial" panose="020B0604020202020204" pitchFamily="34" charset="0"/>
                <a:cs typeface="Arial" panose="020B0604020202020204" pitchFamily="34" charset="0"/>
              </a:rPr>
              <a:t> </a:t>
            </a:r>
            <a:r>
              <a:rPr lang="tr-TR" baseline="40000" dirty="0" smtClean="0">
                <a:latin typeface="Arial" panose="020B0604020202020204" pitchFamily="34" charset="0"/>
                <a:cs typeface="Arial" panose="020B0604020202020204" pitchFamily="34" charset="0"/>
              </a:rPr>
              <a:t>1 </a:t>
            </a:r>
            <a:r>
              <a:rPr lang="tr-TR" dirty="0" smtClean="0">
                <a:latin typeface="Arial" panose="020B0604020202020204" pitchFamily="34" charset="0"/>
                <a:cs typeface="Arial" panose="020B0604020202020204" pitchFamily="34" charset="0"/>
              </a:rPr>
              <a:t>Küresel </a:t>
            </a:r>
            <a:r>
              <a:rPr lang="tr-TR" dirty="0">
                <a:latin typeface="Arial" panose="020B0604020202020204" pitchFamily="34" charset="0"/>
                <a:cs typeface="Arial" panose="020B0604020202020204" pitchFamily="34" charset="0"/>
              </a:rPr>
              <a:t>CO</a:t>
            </a:r>
            <a:r>
              <a:rPr lang="tr-TR" baseline="-25000" dirty="0">
                <a:latin typeface="Arial" panose="020B0604020202020204" pitchFamily="34" charset="0"/>
                <a:cs typeface="Arial" panose="020B0604020202020204" pitchFamily="34" charset="0"/>
              </a:rPr>
              <a:t>2</a:t>
            </a: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konsantrasyonu Mart </a:t>
            </a:r>
            <a:r>
              <a:rPr lang="tr-TR" dirty="0">
                <a:latin typeface="Arial" panose="020B0604020202020204" pitchFamily="34" charset="0"/>
                <a:cs typeface="Arial" panose="020B0604020202020204" pitchFamily="34" charset="0"/>
              </a:rPr>
              <a:t>2024 itibariyle </a:t>
            </a:r>
            <a:r>
              <a:rPr lang="tr-TR" dirty="0" smtClean="0">
                <a:latin typeface="Arial" panose="020B0604020202020204" pitchFamily="34" charset="0"/>
                <a:cs typeface="Arial" panose="020B0604020202020204" pitchFamily="34" charset="0"/>
              </a:rPr>
              <a:t>425,38 </a:t>
            </a:r>
            <a:r>
              <a:rPr lang="tr-TR" dirty="0" err="1" smtClean="0">
                <a:latin typeface="Arial" panose="020B0604020202020204" pitchFamily="34" charset="0"/>
                <a:cs typeface="Arial" panose="020B0604020202020204" pitchFamily="34" charset="0"/>
              </a:rPr>
              <a:t>ppm’e</a:t>
            </a:r>
            <a:r>
              <a:rPr lang="tr-TR" dirty="0">
                <a:latin typeface="Arial" panose="020B0604020202020204" pitchFamily="34" charset="0"/>
                <a:cs typeface="Arial" panose="020B0604020202020204" pitchFamily="34" charset="0"/>
              </a:rPr>
              <a:t> ulaşmıştır </a:t>
            </a:r>
            <a:r>
              <a:rPr lang="tr-TR" sz="1600" dirty="0">
                <a:latin typeface="Arial" panose="020B0604020202020204" pitchFamily="34" charset="0"/>
                <a:cs typeface="Arial" panose="020B0604020202020204" pitchFamily="34" charset="0"/>
              </a:rPr>
              <a:t>(Mauna </a:t>
            </a:r>
            <a:r>
              <a:rPr lang="tr-TR" sz="1600" dirty="0" err="1">
                <a:latin typeface="Arial" panose="020B0604020202020204" pitchFamily="34" charset="0"/>
                <a:cs typeface="Arial" panose="020B0604020202020204" pitchFamily="34" charset="0"/>
              </a:rPr>
              <a:t>Loa</a:t>
            </a:r>
            <a:r>
              <a:rPr lang="tr-TR" sz="1600" dirty="0">
                <a:latin typeface="Arial" panose="020B0604020202020204" pitchFamily="34" charset="0"/>
                <a:cs typeface="Arial" panose="020B0604020202020204" pitchFamily="34" charset="0"/>
              </a:rPr>
              <a:t> </a:t>
            </a:r>
            <a:r>
              <a:rPr lang="tr-TR" sz="1600" dirty="0" err="1">
                <a:latin typeface="Arial" panose="020B0604020202020204" pitchFamily="34" charset="0"/>
                <a:cs typeface="Arial" panose="020B0604020202020204" pitchFamily="34" charset="0"/>
              </a:rPr>
              <a:t>Observatory</a:t>
            </a:r>
            <a:r>
              <a:rPr lang="tr-TR" sz="1600" dirty="0">
                <a:latin typeface="Arial" panose="020B0604020202020204" pitchFamily="34" charset="0"/>
                <a:cs typeface="Arial" panose="020B0604020202020204" pitchFamily="34" charset="0"/>
              </a:rPr>
              <a:t>, Hawaii (NOAA)). </a:t>
            </a:r>
            <a:endParaRPr lang="tr-TR"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2022 yılı için toplam küresel CO</a:t>
            </a:r>
            <a:r>
              <a:rPr lang="tr-TR" baseline="-25000" dirty="0" smtClean="0">
                <a:latin typeface="Arial" panose="020B0604020202020204" pitchFamily="34" charset="0"/>
                <a:cs typeface="Arial" panose="020B0604020202020204" pitchFamily="34" charset="0"/>
              </a:rPr>
              <a:t>2</a:t>
            </a:r>
            <a:r>
              <a:rPr lang="tr-TR" dirty="0" smtClean="0">
                <a:latin typeface="Arial" panose="020B0604020202020204" pitchFamily="34" charset="0"/>
                <a:cs typeface="Arial" panose="020B0604020202020204" pitchFamily="34" charset="0"/>
              </a:rPr>
              <a:t> emisyonları 40,6 GtCO</a:t>
            </a:r>
            <a:r>
              <a:rPr lang="tr-TR" baseline="-25000" dirty="0" smtClean="0">
                <a:latin typeface="Arial" panose="020B0604020202020204" pitchFamily="34" charset="0"/>
                <a:cs typeface="Arial" panose="020B0604020202020204" pitchFamily="34" charset="0"/>
              </a:rPr>
              <a:t>2</a:t>
            </a:r>
            <a:r>
              <a:rPr lang="tr-TR" dirty="0" smtClean="0">
                <a:latin typeface="Arial" panose="020B0604020202020204" pitchFamily="34" charset="0"/>
                <a:cs typeface="Arial" panose="020B0604020202020204" pitchFamily="34" charset="0"/>
              </a:rPr>
              <a:t> olarak tahmin edilmektedir.</a:t>
            </a:r>
            <a:r>
              <a:rPr lang="tr-TR" baseline="70000" dirty="0" smtClean="0">
                <a:latin typeface="Arial" panose="020B0604020202020204" pitchFamily="34" charset="0"/>
                <a:cs typeface="Arial" panose="020B0604020202020204" pitchFamily="34" charset="0"/>
              </a:rPr>
              <a:t>1</a:t>
            </a:r>
          </a:p>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Küresel </a:t>
            </a:r>
            <a:r>
              <a:rPr lang="tr-TR" dirty="0">
                <a:latin typeface="Arial" panose="020B0604020202020204" pitchFamily="34" charset="0"/>
                <a:cs typeface="Arial" panose="020B0604020202020204" pitchFamily="34" charset="0"/>
              </a:rPr>
              <a:t>yüzey </a:t>
            </a:r>
            <a:r>
              <a:rPr lang="tr-TR" dirty="0" smtClean="0">
                <a:latin typeface="Arial" panose="020B0604020202020204" pitchFamily="34" charset="0"/>
                <a:cs typeface="Arial" panose="020B0604020202020204" pitchFamily="34" charset="0"/>
              </a:rPr>
              <a:t>sıcaklığı, 2024 yılında 1880 – 1920 yılları arasına kıyasla 1,73</a:t>
            </a:r>
            <a:r>
              <a:rPr lang="tr-TR" baseline="30000" dirty="0" smtClean="0">
                <a:latin typeface="Arial" panose="020B0604020202020204" pitchFamily="34" charset="0"/>
                <a:cs typeface="Arial" panose="020B0604020202020204" pitchFamily="34" charset="0"/>
              </a:rPr>
              <a:t>o</a:t>
            </a:r>
            <a:r>
              <a:rPr lang="tr-TR" dirty="0" smtClean="0">
                <a:latin typeface="Arial" panose="020B0604020202020204" pitchFamily="34" charset="0"/>
                <a:cs typeface="Arial" panose="020B0604020202020204" pitchFamily="34" charset="0"/>
              </a:rPr>
              <a:t>C artmıştır.   </a:t>
            </a:r>
            <a:endParaRPr lang="tr-TR" dirty="0">
              <a:latin typeface="Arial" panose="020B0604020202020204" pitchFamily="34" charset="0"/>
              <a:cs typeface="Arial" panose="020B0604020202020204" pitchFamily="34" charset="0"/>
            </a:endParaRPr>
          </a:p>
        </p:txBody>
      </p:sp>
      <p:sp>
        <p:nvSpPr>
          <p:cNvPr id="22" name="Dikdörtgen 21"/>
          <p:cNvSpPr/>
          <p:nvPr/>
        </p:nvSpPr>
        <p:spPr>
          <a:xfrm>
            <a:off x="549066" y="4037801"/>
            <a:ext cx="1611339" cy="215444"/>
          </a:xfrm>
          <a:prstGeom prst="rect">
            <a:avLst/>
          </a:prstGeom>
        </p:spPr>
        <p:txBody>
          <a:bodyPr wrap="none">
            <a:spAutoFit/>
          </a:bodyPr>
          <a:lstStyle/>
          <a:p>
            <a:r>
              <a:rPr lang="tr-TR" sz="800" dirty="0" smtClean="0">
                <a:latin typeface="Arial" panose="020B0604020202020204" pitchFamily="34" charset="0"/>
                <a:cs typeface="Arial" panose="020B0604020202020204" pitchFamily="34" charset="0"/>
              </a:rPr>
              <a:t>1: Global </a:t>
            </a:r>
            <a:r>
              <a:rPr lang="tr-TR" sz="800" dirty="0" err="1" smtClean="0">
                <a:latin typeface="Arial" panose="020B0604020202020204" pitchFamily="34" charset="0"/>
                <a:cs typeface="Arial" panose="020B0604020202020204" pitchFamily="34" charset="0"/>
              </a:rPr>
              <a:t>Carbon</a:t>
            </a:r>
            <a:r>
              <a:rPr lang="tr-TR" sz="800" dirty="0" smtClean="0">
                <a:latin typeface="Arial" panose="020B0604020202020204" pitchFamily="34" charset="0"/>
                <a:cs typeface="Arial" panose="020B0604020202020204" pitchFamily="34" charset="0"/>
              </a:rPr>
              <a:t> Budget, 2022</a:t>
            </a:r>
            <a:endParaRPr lang="tr-TR" sz="800" dirty="0">
              <a:latin typeface="Arial" panose="020B0604020202020204" pitchFamily="34" charset="0"/>
              <a:cs typeface="Arial" panose="020B0604020202020204" pitchFamily="34" charset="0"/>
            </a:endParaRPr>
          </a:p>
        </p:txBody>
      </p:sp>
      <p:grpSp>
        <p:nvGrpSpPr>
          <p:cNvPr id="28" name="Grup 27"/>
          <p:cNvGrpSpPr/>
          <p:nvPr/>
        </p:nvGrpSpPr>
        <p:grpSpPr>
          <a:xfrm>
            <a:off x="3869367" y="1541659"/>
            <a:ext cx="4405445" cy="2585264"/>
            <a:chOff x="6044727" y="1805914"/>
            <a:chExt cx="4405445" cy="2585264"/>
          </a:xfrm>
        </p:grpSpPr>
        <p:pic>
          <p:nvPicPr>
            <p:cNvPr id="23" name="Resim 22"/>
            <p:cNvPicPr>
              <a:picLocks noChangeAspect="1"/>
            </p:cNvPicPr>
            <p:nvPr/>
          </p:nvPicPr>
          <p:blipFill rotWithShape="1">
            <a:blip r:embed="rId3"/>
            <a:srcRect l="18103" t="35764" r="28802" b="9129"/>
            <a:stretch/>
          </p:blipFill>
          <p:spPr>
            <a:xfrm>
              <a:off x="6044727" y="1819275"/>
              <a:ext cx="4405445" cy="2571903"/>
            </a:xfrm>
            <a:prstGeom prst="rect">
              <a:avLst/>
            </a:prstGeom>
          </p:spPr>
        </p:pic>
        <p:sp>
          <p:nvSpPr>
            <p:cNvPr id="24" name="Metin kutusu 23"/>
            <p:cNvSpPr txBox="1"/>
            <p:nvPr/>
          </p:nvSpPr>
          <p:spPr>
            <a:xfrm>
              <a:off x="9533432" y="1966356"/>
              <a:ext cx="908050" cy="553998"/>
            </a:xfrm>
            <a:prstGeom prst="rect">
              <a:avLst/>
            </a:prstGeom>
            <a:solidFill>
              <a:srgbClr val="F6F7F8"/>
            </a:solidFill>
          </p:spPr>
          <p:txBody>
            <a:bodyPr wrap="square" rtlCol="0">
              <a:spAutoFit/>
            </a:bodyPr>
            <a:lstStyle/>
            <a:p>
              <a:r>
                <a:rPr lang="tr-TR" sz="1000" dirty="0" smtClean="0">
                  <a:latin typeface="Arial" panose="020B0604020202020204" pitchFamily="34" charset="0"/>
                  <a:cs typeface="Arial" panose="020B0604020202020204" pitchFamily="34" charset="0"/>
                </a:rPr>
                <a:t>CO</a:t>
              </a:r>
              <a:r>
                <a:rPr lang="tr-TR" sz="1000" baseline="-25000" dirty="0" smtClean="0">
                  <a:latin typeface="Arial" panose="020B0604020202020204" pitchFamily="34" charset="0"/>
                  <a:cs typeface="Arial" panose="020B0604020202020204" pitchFamily="34" charset="0"/>
                </a:rPr>
                <a:t>2</a:t>
              </a:r>
              <a:r>
                <a:rPr lang="tr-TR" sz="1000" dirty="0" smtClean="0">
                  <a:latin typeface="Arial" panose="020B0604020202020204" pitchFamily="34" charset="0"/>
                  <a:cs typeface="Arial" panose="020B0604020202020204" pitchFamily="34" charset="0"/>
                </a:rPr>
                <a:t> olmayan emisyonlar</a:t>
              </a:r>
              <a:endParaRPr lang="tr-TR" sz="1000" dirty="0">
                <a:latin typeface="Arial" panose="020B0604020202020204" pitchFamily="34" charset="0"/>
                <a:cs typeface="Arial" panose="020B0604020202020204" pitchFamily="34" charset="0"/>
              </a:endParaRPr>
            </a:p>
          </p:txBody>
        </p:sp>
        <p:sp>
          <p:nvSpPr>
            <p:cNvPr id="25" name="Metin kutusu 24"/>
            <p:cNvSpPr txBox="1"/>
            <p:nvPr/>
          </p:nvSpPr>
          <p:spPr>
            <a:xfrm>
              <a:off x="9537357" y="2495972"/>
              <a:ext cx="896182" cy="784830"/>
            </a:xfrm>
            <a:prstGeom prst="rect">
              <a:avLst/>
            </a:prstGeom>
            <a:solidFill>
              <a:srgbClr val="F6F7F8"/>
            </a:solidFill>
          </p:spPr>
          <p:txBody>
            <a:bodyPr wrap="square" rtlCol="0">
              <a:spAutoFit/>
            </a:bodyPr>
            <a:lstStyle/>
            <a:p>
              <a:r>
                <a:rPr lang="tr-TR" sz="900" dirty="0">
                  <a:latin typeface="Arial" panose="020B0604020202020204" pitchFamily="34" charset="0"/>
                  <a:cs typeface="Arial" panose="020B0604020202020204" pitchFamily="34" charset="0"/>
                </a:rPr>
                <a:t>Orman arazilerindeki değişimden </a:t>
              </a:r>
              <a:r>
                <a:rPr lang="tr-TR" sz="900" dirty="0" smtClean="0">
                  <a:latin typeface="Arial" panose="020B0604020202020204" pitchFamily="34" charset="0"/>
                  <a:cs typeface="Arial" panose="020B0604020202020204" pitchFamily="34" charset="0"/>
                </a:rPr>
                <a:t>kaynaklı CO</a:t>
              </a:r>
              <a:r>
                <a:rPr lang="tr-TR" sz="900" baseline="-25000" dirty="0" smtClean="0">
                  <a:latin typeface="Arial" panose="020B0604020202020204" pitchFamily="34" charset="0"/>
                  <a:cs typeface="Arial" panose="020B0604020202020204" pitchFamily="34" charset="0"/>
                </a:rPr>
                <a:t>2</a:t>
              </a:r>
              <a:r>
                <a:rPr lang="tr-TR" sz="900" dirty="0" smtClean="0">
                  <a:latin typeface="Arial" panose="020B0604020202020204" pitchFamily="34" charset="0"/>
                  <a:cs typeface="Arial" panose="020B0604020202020204" pitchFamily="34" charset="0"/>
                </a:rPr>
                <a:t> </a:t>
              </a:r>
              <a:r>
                <a:rPr lang="tr-TR" sz="900" dirty="0">
                  <a:latin typeface="Arial" panose="020B0604020202020204" pitchFamily="34" charset="0"/>
                  <a:cs typeface="Arial" panose="020B0604020202020204" pitchFamily="34" charset="0"/>
                </a:rPr>
                <a:t>salım </a:t>
              </a:r>
              <a:r>
                <a:rPr lang="tr-TR" sz="900" dirty="0" smtClean="0">
                  <a:latin typeface="Arial" panose="020B0604020202020204" pitchFamily="34" charset="0"/>
                  <a:cs typeface="Arial" panose="020B0604020202020204" pitchFamily="34" charset="0"/>
                </a:rPr>
                <a:t>artışı</a:t>
              </a:r>
              <a:endParaRPr lang="tr-TR" sz="900" dirty="0">
                <a:latin typeface="Arial" panose="020B0604020202020204" pitchFamily="34" charset="0"/>
                <a:cs typeface="Arial" panose="020B0604020202020204" pitchFamily="34" charset="0"/>
              </a:endParaRPr>
            </a:p>
          </p:txBody>
        </p:sp>
        <p:sp>
          <p:nvSpPr>
            <p:cNvPr id="26" name="Metin kutusu 25"/>
            <p:cNvSpPr txBox="1"/>
            <p:nvPr/>
          </p:nvSpPr>
          <p:spPr>
            <a:xfrm>
              <a:off x="9533432" y="3359930"/>
              <a:ext cx="916740" cy="646331"/>
            </a:xfrm>
            <a:prstGeom prst="rect">
              <a:avLst/>
            </a:prstGeom>
            <a:solidFill>
              <a:srgbClr val="F6F7F8"/>
            </a:solidFill>
          </p:spPr>
          <p:txBody>
            <a:bodyPr wrap="square" rtlCol="0">
              <a:spAutoFit/>
            </a:bodyPr>
            <a:lstStyle/>
            <a:p>
              <a:r>
                <a:rPr lang="tr-TR" sz="900" dirty="0" smtClean="0">
                  <a:latin typeface="Arial" panose="020B0604020202020204" pitchFamily="34" charset="0"/>
                  <a:cs typeface="Arial" panose="020B0604020202020204" pitchFamily="34" charset="0"/>
                </a:rPr>
                <a:t>Fosil yakıtlardan ve sanayiden kaynaklı CO</a:t>
              </a:r>
              <a:r>
                <a:rPr lang="tr-TR" sz="900" baseline="-25000" dirty="0" smtClean="0">
                  <a:latin typeface="Arial" panose="020B0604020202020204" pitchFamily="34" charset="0"/>
                  <a:cs typeface="Arial" panose="020B0604020202020204" pitchFamily="34" charset="0"/>
                </a:rPr>
                <a:t>2</a:t>
              </a:r>
              <a:endParaRPr lang="tr-TR" sz="900" baseline="-25000" dirty="0">
                <a:latin typeface="Arial" panose="020B0604020202020204" pitchFamily="34" charset="0"/>
                <a:cs typeface="Arial" panose="020B0604020202020204" pitchFamily="34" charset="0"/>
              </a:endParaRPr>
            </a:p>
          </p:txBody>
        </p:sp>
        <p:sp>
          <p:nvSpPr>
            <p:cNvPr id="27" name="Metin kutusu 26"/>
            <p:cNvSpPr txBox="1"/>
            <p:nvPr/>
          </p:nvSpPr>
          <p:spPr>
            <a:xfrm rot="16200000">
              <a:off x="4942851" y="2925338"/>
              <a:ext cx="2515848" cy="276999"/>
            </a:xfrm>
            <a:prstGeom prst="rect">
              <a:avLst/>
            </a:prstGeom>
            <a:solidFill>
              <a:srgbClr val="F6F7F8"/>
            </a:solidFill>
          </p:spPr>
          <p:txBody>
            <a:bodyPr wrap="square" rtlCol="0">
              <a:spAutoFit/>
            </a:bodyPr>
            <a:lstStyle/>
            <a:p>
              <a:r>
                <a:rPr lang="tr-TR" sz="1200" dirty="0" smtClean="0">
                  <a:latin typeface="Arial" panose="020B0604020202020204" pitchFamily="34" charset="0"/>
                  <a:cs typeface="Arial" panose="020B0604020202020204" pitchFamily="34" charset="0"/>
                </a:rPr>
                <a:t>SGE (GtCO</a:t>
              </a:r>
              <a:r>
                <a:rPr lang="tr-TR" sz="1200" baseline="-25000" dirty="0" smtClean="0">
                  <a:latin typeface="Arial" panose="020B0604020202020204" pitchFamily="34" charset="0"/>
                  <a:cs typeface="Arial" panose="020B0604020202020204" pitchFamily="34" charset="0"/>
                </a:rPr>
                <a:t>2</a:t>
              </a:r>
              <a:r>
                <a:rPr lang="tr-TR" sz="1200" dirty="0" smtClean="0">
                  <a:latin typeface="Arial" panose="020B0604020202020204" pitchFamily="34" charset="0"/>
                  <a:cs typeface="Arial" panose="020B0604020202020204" pitchFamily="34" charset="0"/>
                </a:rPr>
                <a:t>-eşd/yıl)</a:t>
              </a:r>
              <a:endParaRPr lang="tr-TR" sz="1200" dirty="0">
                <a:latin typeface="Arial" panose="020B0604020202020204" pitchFamily="34" charset="0"/>
                <a:cs typeface="Arial" panose="020B0604020202020204" pitchFamily="34" charset="0"/>
              </a:endParaRPr>
            </a:p>
          </p:txBody>
        </p:sp>
      </p:grpSp>
      <p:sp>
        <p:nvSpPr>
          <p:cNvPr id="29" name="Dikdörtgen 28"/>
          <p:cNvSpPr/>
          <p:nvPr/>
        </p:nvSpPr>
        <p:spPr>
          <a:xfrm>
            <a:off x="3914938" y="4099327"/>
            <a:ext cx="2371162" cy="215444"/>
          </a:xfrm>
          <a:prstGeom prst="rect">
            <a:avLst/>
          </a:prstGeom>
        </p:spPr>
        <p:txBody>
          <a:bodyPr wrap="none">
            <a:spAutoFit/>
          </a:bodyPr>
          <a:lstStyle/>
          <a:p>
            <a:r>
              <a:rPr lang="tr-TR" sz="800" dirty="0" smtClean="0">
                <a:latin typeface="Arial" panose="020B0604020202020204" pitchFamily="34" charset="0"/>
                <a:cs typeface="Arial" panose="020B0604020202020204" pitchFamily="34" charset="0"/>
              </a:rPr>
              <a:t>2: </a:t>
            </a:r>
            <a:r>
              <a:rPr lang="tr-TR" sz="800" dirty="0">
                <a:latin typeface="Arial" panose="020B0604020202020204" pitchFamily="34" charset="0"/>
                <a:cs typeface="Arial" panose="020B0604020202020204" pitchFamily="34" charset="0"/>
              </a:rPr>
              <a:t>AR6 </a:t>
            </a:r>
            <a:r>
              <a:rPr lang="tr-TR" sz="800" dirty="0" err="1">
                <a:latin typeface="Arial" panose="020B0604020202020204" pitchFamily="34" charset="0"/>
                <a:cs typeface="Arial" panose="020B0604020202020204" pitchFamily="34" charset="0"/>
              </a:rPr>
              <a:t>Synthesis</a:t>
            </a:r>
            <a:r>
              <a:rPr lang="tr-TR" sz="800" dirty="0">
                <a:latin typeface="Arial" panose="020B0604020202020204" pitchFamily="34" charset="0"/>
                <a:cs typeface="Arial" panose="020B0604020202020204" pitchFamily="34" charset="0"/>
              </a:rPr>
              <a:t> Report: </a:t>
            </a:r>
            <a:r>
              <a:rPr lang="tr-TR" sz="800" dirty="0" err="1">
                <a:latin typeface="Arial" panose="020B0604020202020204" pitchFamily="34" charset="0"/>
                <a:cs typeface="Arial" panose="020B0604020202020204" pitchFamily="34" charset="0"/>
              </a:rPr>
              <a:t>Climate</a:t>
            </a:r>
            <a:r>
              <a:rPr lang="tr-TR" sz="800" dirty="0">
                <a:latin typeface="Arial" panose="020B0604020202020204" pitchFamily="34" charset="0"/>
                <a:cs typeface="Arial" panose="020B0604020202020204" pitchFamily="34" charset="0"/>
              </a:rPr>
              <a:t> </a:t>
            </a:r>
            <a:r>
              <a:rPr lang="tr-TR" sz="800" dirty="0" err="1">
                <a:latin typeface="Arial" panose="020B0604020202020204" pitchFamily="34" charset="0"/>
                <a:cs typeface="Arial" panose="020B0604020202020204" pitchFamily="34" charset="0"/>
              </a:rPr>
              <a:t>Change</a:t>
            </a:r>
            <a:r>
              <a:rPr lang="tr-TR" sz="800" dirty="0">
                <a:latin typeface="Arial" panose="020B0604020202020204" pitchFamily="34" charset="0"/>
                <a:cs typeface="Arial" panose="020B0604020202020204" pitchFamily="34" charset="0"/>
              </a:rPr>
              <a:t> </a:t>
            </a:r>
            <a:r>
              <a:rPr lang="tr-TR" sz="800" dirty="0" smtClean="0">
                <a:latin typeface="Arial" panose="020B0604020202020204" pitchFamily="34" charset="0"/>
                <a:cs typeface="Arial" panose="020B0604020202020204" pitchFamily="34" charset="0"/>
              </a:rPr>
              <a:t>2023</a:t>
            </a:r>
            <a:endParaRPr lang="tr-TR" sz="800" dirty="0">
              <a:latin typeface="Arial" panose="020B0604020202020204" pitchFamily="34" charset="0"/>
              <a:cs typeface="Arial" panose="020B0604020202020204" pitchFamily="34" charset="0"/>
            </a:endParaRPr>
          </a:p>
        </p:txBody>
      </p:sp>
      <p:grpSp>
        <p:nvGrpSpPr>
          <p:cNvPr id="40" name="Grup 39"/>
          <p:cNvGrpSpPr/>
          <p:nvPr/>
        </p:nvGrpSpPr>
        <p:grpSpPr>
          <a:xfrm>
            <a:off x="8502649" y="1524559"/>
            <a:ext cx="3305447" cy="2583558"/>
            <a:chOff x="8502649" y="1691612"/>
            <a:chExt cx="3305447" cy="2583558"/>
          </a:xfrm>
        </p:grpSpPr>
        <p:pic>
          <p:nvPicPr>
            <p:cNvPr id="30" name="Resim 29"/>
            <p:cNvPicPr>
              <a:picLocks noChangeAspect="1"/>
            </p:cNvPicPr>
            <p:nvPr/>
          </p:nvPicPr>
          <p:blipFill rotWithShape="1">
            <a:blip r:embed="rId4"/>
            <a:srcRect l="21185" t="26420" r="28541" b="5555"/>
            <a:stretch/>
          </p:blipFill>
          <p:spPr>
            <a:xfrm>
              <a:off x="8502649" y="1691612"/>
              <a:ext cx="3305447" cy="2583558"/>
            </a:xfrm>
            <a:prstGeom prst="rect">
              <a:avLst/>
            </a:prstGeom>
          </p:spPr>
        </p:pic>
        <p:sp>
          <p:nvSpPr>
            <p:cNvPr id="31" name="Dikdörtgen 30"/>
            <p:cNvSpPr/>
            <p:nvPr/>
          </p:nvSpPr>
          <p:spPr>
            <a:xfrm>
              <a:off x="9998869" y="2431256"/>
              <a:ext cx="411956" cy="10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Dikdörtgen 35"/>
            <p:cNvSpPr/>
            <p:nvPr/>
          </p:nvSpPr>
          <p:spPr>
            <a:xfrm>
              <a:off x="11110910" y="2859881"/>
              <a:ext cx="680515" cy="488156"/>
            </a:xfrm>
            <a:prstGeom prst="rect">
              <a:avLst/>
            </a:prstGeom>
            <a:solidFill>
              <a:srgbClr val="F6F7F8"/>
            </a:solidFill>
            <a:ln>
              <a:solidFill>
                <a:srgbClr val="F6F7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Dikdörtgen 38"/>
            <p:cNvSpPr/>
            <p:nvPr/>
          </p:nvSpPr>
          <p:spPr>
            <a:xfrm>
              <a:off x="11106147" y="2738438"/>
              <a:ext cx="138115" cy="133348"/>
            </a:xfrm>
            <a:prstGeom prst="rect">
              <a:avLst/>
            </a:prstGeom>
            <a:solidFill>
              <a:srgbClr val="F6F7F8"/>
            </a:solidFill>
            <a:ln>
              <a:solidFill>
                <a:srgbClr val="F6F7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41" name="Unvan 1"/>
          <p:cNvSpPr txBox="1">
            <a:spLocks/>
          </p:cNvSpPr>
          <p:nvPr/>
        </p:nvSpPr>
        <p:spPr>
          <a:xfrm>
            <a:off x="8312284" y="876693"/>
            <a:ext cx="368617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1800" dirty="0" smtClean="0">
                <a:solidFill>
                  <a:schemeClr val="tx2">
                    <a:lumMod val="75000"/>
                  </a:schemeClr>
                </a:solidFill>
                <a:latin typeface="Arial" panose="020B0604020202020204" pitchFamily="34" charset="0"/>
                <a:cs typeface="Arial" panose="020B0604020202020204" pitchFamily="34" charset="0"/>
              </a:rPr>
              <a:t>Küresel Yüzey Sıcaklığı</a:t>
            </a:r>
            <a:endParaRPr lang="tr-TR" sz="1800" dirty="0">
              <a:solidFill>
                <a:schemeClr val="tx2">
                  <a:lumMod val="75000"/>
                </a:schemeClr>
              </a:solidFill>
              <a:latin typeface="Arial" panose="020B0604020202020204" pitchFamily="34" charset="0"/>
              <a:cs typeface="Arial" panose="020B0604020202020204" pitchFamily="34" charset="0"/>
            </a:endParaRPr>
          </a:p>
        </p:txBody>
      </p:sp>
      <p:sp>
        <p:nvSpPr>
          <p:cNvPr id="42" name="Dikdörtgen 41"/>
          <p:cNvSpPr/>
          <p:nvPr/>
        </p:nvSpPr>
        <p:spPr>
          <a:xfrm>
            <a:off x="8430405" y="4083326"/>
            <a:ext cx="2371162" cy="215444"/>
          </a:xfrm>
          <a:prstGeom prst="rect">
            <a:avLst/>
          </a:prstGeom>
        </p:spPr>
        <p:txBody>
          <a:bodyPr wrap="none">
            <a:spAutoFit/>
          </a:bodyPr>
          <a:lstStyle/>
          <a:p>
            <a:r>
              <a:rPr lang="tr-TR" sz="800" dirty="0" smtClean="0">
                <a:latin typeface="Arial" panose="020B0604020202020204" pitchFamily="34" charset="0"/>
                <a:cs typeface="Arial" panose="020B0604020202020204" pitchFamily="34" charset="0"/>
              </a:rPr>
              <a:t>2: </a:t>
            </a:r>
            <a:r>
              <a:rPr lang="tr-TR" sz="800" dirty="0">
                <a:latin typeface="Arial" panose="020B0604020202020204" pitchFamily="34" charset="0"/>
                <a:cs typeface="Arial" panose="020B0604020202020204" pitchFamily="34" charset="0"/>
              </a:rPr>
              <a:t>AR6 </a:t>
            </a:r>
            <a:r>
              <a:rPr lang="tr-TR" sz="800" dirty="0" err="1">
                <a:latin typeface="Arial" panose="020B0604020202020204" pitchFamily="34" charset="0"/>
                <a:cs typeface="Arial" panose="020B0604020202020204" pitchFamily="34" charset="0"/>
              </a:rPr>
              <a:t>Synthesis</a:t>
            </a:r>
            <a:r>
              <a:rPr lang="tr-TR" sz="800" dirty="0">
                <a:latin typeface="Arial" panose="020B0604020202020204" pitchFamily="34" charset="0"/>
                <a:cs typeface="Arial" panose="020B0604020202020204" pitchFamily="34" charset="0"/>
              </a:rPr>
              <a:t> Report: </a:t>
            </a:r>
            <a:r>
              <a:rPr lang="tr-TR" sz="800" dirty="0" err="1">
                <a:latin typeface="Arial" panose="020B0604020202020204" pitchFamily="34" charset="0"/>
                <a:cs typeface="Arial" panose="020B0604020202020204" pitchFamily="34" charset="0"/>
              </a:rPr>
              <a:t>Climate</a:t>
            </a:r>
            <a:r>
              <a:rPr lang="tr-TR" sz="800" dirty="0">
                <a:latin typeface="Arial" panose="020B0604020202020204" pitchFamily="34" charset="0"/>
                <a:cs typeface="Arial" panose="020B0604020202020204" pitchFamily="34" charset="0"/>
              </a:rPr>
              <a:t> </a:t>
            </a:r>
            <a:r>
              <a:rPr lang="tr-TR" sz="800" dirty="0" err="1">
                <a:latin typeface="Arial" panose="020B0604020202020204" pitchFamily="34" charset="0"/>
                <a:cs typeface="Arial" panose="020B0604020202020204" pitchFamily="34" charset="0"/>
              </a:rPr>
              <a:t>Change</a:t>
            </a:r>
            <a:r>
              <a:rPr lang="tr-TR" sz="800" dirty="0">
                <a:latin typeface="Arial" panose="020B0604020202020204" pitchFamily="34" charset="0"/>
                <a:cs typeface="Arial" panose="020B0604020202020204" pitchFamily="34" charset="0"/>
              </a:rPr>
              <a:t> 2023</a:t>
            </a:r>
          </a:p>
        </p:txBody>
      </p:sp>
      <p:cxnSp>
        <p:nvCxnSpPr>
          <p:cNvPr id="13" name="Düz Bağlayıcı 12"/>
          <p:cNvCxnSpPr>
            <a:endCxn id="2" idx="0"/>
          </p:cNvCxnSpPr>
          <p:nvPr/>
        </p:nvCxnSpPr>
        <p:spPr>
          <a:xfrm>
            <a:off x="3533086" y="3840057"/>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up 16"/>
          <p:cNvGrpSpPr/>
          <p:nvPr/>
        </p:nvGrpSpPr>
        <p:grpSpPr>
          <a:xfrm>
            <a:off x="173798" y="1578769"/>
            <a:ext cx="3581626" cy="2461343"/>
            <a:chOff x="173798" y="1578769"/>
            <a:chExt cx="3581626" cy="2461343"/>
          </a:xfrm>
        </p:grpSpPr>
        <p:grpSp>
          <p:nvGrpSpPr>
            <p:cNvPr id="5" name="Grup 4"/>
            <p:cNvGrpSpPr/>
            <p:nvPr/>
          </p:nvGrpSpPr>
          <p:grpSpPr>
            <a:xfrm>
              <a:off x="173798" y="1578769"/>
              <a:ext cx="3581626" cy="2461343"/>
              <a:chOff x="173798" y="1578769"/>
              <a:chExt cx="3581626" cy="2461343"/>
            </a:xfrm>
          </p:grpSpPr>
          <p:grpSp>
            <p:nvGrpSpPr>
              <p:cNvPr id="19" name="Grup 18"/>
              <p:cNvGrpSpPr/>
              <p:nvPr/>
            </p:nvGrpSpPr>
            <p:grpSpPr>
              <a:xfrm>
                <a:off x="173798" y="1578769"/>
                <a:ext cx="3539976" cy="2459032"/>
                <a:chOff x="1800374" y="1578769"/>
                <a:chExt cx="3539976" cy="2459032"/>
              </a:xfrm>
            </p:grpSpPr>
            <p:pic>
              <p:nvPicPr>
                <p:cNvPr id="3" name="Resim 2"/>
                <p:cNvPicPr>
                  <a:picLocks noChangeAspect="1"/>
                </p:cNvPicPr>
                <p:nvPr/>
              </p:nvPicPr>
              <p:blipFill>
                <a:blip r:embed="rId5"/>
                <a:stretch>
                  <a:fillRect/>
                </a:stretch>
              </p:blipFill>
              <p:spPr>
                <a:xfrm>
                  <a:off x="1800374" y="1638843"/>
                  <a:ext cx="3539976" cy="2398958"/>
                </a:xfrm>
                <a:prstGeom prst="rect">
                  <a:avLst/>
                </a:prstGeom>
              </p:spPr>
            </p:pic>
            <p:sp>
              <p:nvSpPr>
                <p:cNvPr id="4" name="Dikdörtgen 3"/>
                <p:cNvSpPr/>
                <p:nvPr/>
              </p:nvSpPr>
              <p:spPr>
                <a:xfrm>
                  <a:off x="2343150" y="1816100"/>
                  <a:ext cx="1050925" cy="103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2295524" y="1578769"/>
                  <a:ext cx="2295525" cy="200055"/>
                </a:xfrm>
                <a:prstGeom prst="rect">
                  <a:avLst/>
                </a:prstGeom>
                <a:solidFill>
                  <a:schemeClr val="bg1"/>
                </a:solidFill>
              </p:spPr>
              <p:txBody>
                <a:bodyPr wrap="square" rtlCol="0">
                  <a:spAutoFit/>
                </a:bodyPr>
                <a:lstStyle/>
                <a:p>
                  <a:r>
                    <a:rPr lang="tr-TR" sz="700" dirty="0" smtClean="0">
                      <a:latin typeface="Arial" panose="020B0604020202020204" pitchFamily="34" charset="0"/>
                      <a:cs typeface="Arial" panose="020B0604020202020204" pitchFamily="34" charset="0"/>
                    </a:rPr>
                    <a:t>Atmosferik CO</a:t>
                  </a:r>
                  <a:r>
                    <a:rPr lang="tr-TR" sz="700" baseline="-25000" dirty="0" smtClean="0">
                      <a:latin typeface="Arial" panose="020B0604020202020204" pitchFamily="34" charset="0"/>
                      <a:cs typeface="Arial" panose="020B0604020202020204" pitchFamily="34" charset="0"/>
                    </a:rPr>
                    <a:t>2</a:t>
                  </a:r>
                  <a:r>
                    <a:rPr lang="tr-TR" sz="700" dirty="0" smtClean="0">
                      <a:latin typeface="Arial" panose="020B0604020202020204" pitchFamily="34" charset="0"/>
                      <a:cs typeface="Arial" panose="020B0604020202020204" pitchFamily="34" charset="0"/>
                    </a:rPr>
                    <a:t> Konsantrasyonu</a:t>
                  </a:r>
                  <a:endParaRPr lang="tr-TR" sz="700" dirty="0">
                    <a:latin typeface="Arial" panose="020B0604020202020204" pitchFamily="34" charset="0"/>
                    <a:cs typeface="Arial" panose="020B0604020202020204" pitchFamily="34" charset="0"/>
                  </a:endParaRPr>
                </a:p>
              </p:txBody>
            </p:sp>
            <p:sp>
              <p:nvSpPr>
                <p:cNvPr id="12" name="Metin kutusu 11"/>
                <p:cNvSpPr txBox="1"/>
                <p:nvPr/>
              </p:nvSpPr>
              <p:spPr>
                <a:xfrm>
                  <a:off x="3254052" y="3415506"/>
                  <a:ext cx="692473" cy="246221"/>
                </a:xfrm>
                <a:prstGeom prst="rect">
                  <a:avLst/>
                </a:prstGeom>
                <a:solidFill>
                  <a:srgbClr val="808080"/>
                </a:solidFill>
              </p:spPr>
              <p:txBody>
                <a:bodyPr wrap="square" rtlCol="0">
                  <a:spAutoFit/>
                </a:bodyPr>
                <a:lstStyle/>
                <a:p>
                  <a:r>
                    <a:rPr lang="tr-TR" sz="500" dirty="0" smtClean="0">
                      <a:solidFill>
                        <a:schemeClr val="bg1"/>
                      </a:solidFill>
                      <a:latin typeface="Arial" panose="020B0604020202020204" pitchFamily="34" charset="0"/>
                      <a:cs typeface="Arial" panose="020B0604020202020204" pitchFamily="34" charset="0"/>
                    </a:rPr>
                    <a:t>Mevsimler düzeltilmiş trend</a:t>
                  </a:r>
                  <a:endParaRPr lang="tr-TR" sz="500" dirty="0">
                    <a:solidFill>
                      <a:schemeClr val="bg1"/>
                    </a:solidFill>
                    <a:latin typeface="Arial" panose="020B0604020202020204" pitchFamily="34" charset="0"/>
                    <a:cs typeface="Arial" panose="020B0604020202020204" pitchFamily="34" charset="0"/>
                  </a:endParaRPr>
                </a:p>
              </p:txBody>
            </p:sp>
            <p:sp>
              <p:nvSpPr>
                <p:cNvPr id="14" name="Metin kutusu 13"/>
                <p:cNvSpPr txBox="1"/>
                <p:nvPr/>
              </p:nvSpPr>
              <p:spPr>
                <a:xfrm>
                  <a:off x="2705100" y="2896558"/>
                  <a:ext cx="719137" cy="184666"/>
                </a:xfrm>
                <a:prstGeom prst="rect">
                  <a:avLst/>
                </a:prstGeom>
                <a:solidFill>
                  <a:srgbClr val="F5693C"/>
                </a:solidFill>
              </p:spPr>
              <p:txBody>
                <a:bodyPr wrap="square" rtlCol="0">
                  <a:spAutoFit/>
                </a:bodyPr>
                <a:lstStyle/>
                <a:p>
                  <a:r>
                    <a:rPr lang="tr-TR" sz="600" dirty="0" smtClean="0">
                      <a:solidFill>
                        <a:schemeClr val="bg1"/>
                      </a:solidFill>
                      <a:latin typeface="Arial" panose="020B0604020202020204" pitchFamily="34" charset="0"/>
                      <a:cs typeface="Arial" panose="020B0604020202020204" pitchFamily="34" charset="0"/>
                    </a:rPr>
                    <a:t>Aylık ortalama</a:t>
                  </a:r>
                  <a:endParaRPr lang="tr-TR" sz="600" dirty="0">
                    <a:solidFill>
                      <a:schemeClr val="bg1"/>
                    </a:solidFill>
                    <a:latin typeface="Arial" panose="020B0604020202020204" pitchFamily="34" charset="0"/>
                    <a:cs typeface="Arial" panose="020B0604020202020204" pitchFamily="34" charset="0"/>
                  </a:endParaRPr>
                </a:p>
              </p:txBody>
            </p:sp>
          </p:grpSp>
          <p:sp>
            <p:nvSpPr>
              <p:cNvPr id="2" name="Metin kutusu 1"/>
              <p:cNvSpPr txBox="1"/>
              <p:nvPr/>
            </p:nvSpPr>
            <p:spPr>
              <a:xfrm>
                <a:off x="3310748" y="3840057"/>
                <a:ext cx="444676" cy="200055"/>
              </a:xfrm>
              <a:prstGeom prst="rect">
                <a:avLst/>
              </a:prstGeom>
              <a:noFill/>
            </p:spPr>
            <p:txBody>
              <a:bodyPr wrap="square" rtlCol="0">
                <a:spAutoFit/>
              </a:bodyPr>
              <a:lstStyle/>
              <a:p>
                <a:r>
                  <a:rPr lang="tr-TR" sz="700" dirty="0" smtClean="0">
                    <a:solidFill>
                      <a:srgbClr val="818181"/>
                    </a:solidFill>
                    <a:latin typeface="Comic Sans MS" panose="030F0702030302020204" pitchFamily="66" charset="0"/>
                    <a:cs typeface="Arial" panose="020B0604020202020204" pitchFamily="34" charset="0"/>
                  </a:rPr>
                  <a:t>2022</a:t>
                </a:r>
                <a:endParaRPr lang="tr-TR" sz="700" dirty="0">
                  <a:solidFill>
                    <a:srgbClr val="818181"/>
                  </a:solidFill>
                  <a:latin typeface="Comic Sans MS" panose="030F0702030302020204" pitchFamily="66" charset="0"/>
                  <a:cs typeface="Arial" panose="020B0604020202020204" pitchFamily="34" charset="0"/>
                </a:endParaRPr>
              </a:p>
            </p:txBody>
          </p:sp>
        </p:grpSp>
        <p:cxnSp>
          <p:nvCxnSpPr>
            <p:cNvPr id="16" name="Düz Bağlayıcı 15"/>
            <p:cNvCxnSpPr/>
            <p:nvPr/>
          </p:nvCxnSpPr>
          <p:spPr>
            <a:xfrm>
              <a:off x="3428996" y="3814764"/>
              <a:ext cx="0" cy="45244"/>
            </a:xfrm>
            <a:prstGeom prst="line">
              <a:avLst/>
            </a:prstGeom>
            <a:ln>
              <a:solidFill>
                <a:srgbClr val="AAAAAA"/>
              </a:solidFill>
            </a:ln>
          </p:spPr>
          <p:style>
            <a:lnRef idx="1">
              <a:schemeClr val="accent1"/>
            </a:lnRef>
            <a:fillRef idx="0">
              <a:schemeClr val="accent1"/>
            </a:fillRef>
            <a:effectRef idx="0">
              <a:schemeClr val="accent1"/>
            </a:effectRef>
            <a:fontRef idx="minor">
              <a:schemeClr val="tx1"/>
            </a:fontRef>
          </p:style>
        </p:cxnSp>
      </p:grpSp>
      <p:sp>
        <p:nvSpPr>
          <p:cNvPr id="32" name="Slide Number Placeholder 6">
            <a:extLst>
              <a:ext uri="{FF2B5EF4-FFF2-40B4-BE49-F238E27FC236}">
                <a16:creationId xmlns:a16="http://schemas.microsoft.com/office/drawing/2014/main" id="{D757C897-25EF-54FF-241F-6A509FD09772}"/>
              </a:ext>
            </a:extLst>
          </p:cNvPr>
          <p:cNvSpPr>
            <a:spLocks noGrp="1"/>
          </p:cNvSpPr>
          <p:nvPr>
            <p:ph type="sldNum" sz="quarter" idx="12"/>
          </p:nvPr>
        </p:nvSpPr>
        <p:spPr>
          <a:xfrm>
            <a:off x="10946425" y="6425491"/>
            <a:ext cx="284284" cy="365125"/>
          </a:xfrm>
        </p:spPr>
        <p:txBody>
          <a:bodyPr/>
          <a:lstStyle/>
          <a:p>
            <a:fld id="{880310C1-A26A-3245-8051-D88CBFFF3BAD}" type="slidenum">
              <a:rPr lang="en-TR" smtClean="0">
                <a:solidFill>
                  <a:srgbClr val="113F6B"/>
                </a:solidFill>
              </a:rPr>
              <a:t>3</a:t>
            </a:fld>
            <a:endParaRPr lang="en-TR" dirty="0">
              <a:solidFill>
                <a:srgbClr val="113F6B"/>
              </a:solidFill>
            </a:endParaRPr>
          </a:p>
        </p:txBody>
      </p:sp>
    </p:spTree>
    <p:extLst>
      <p:ext uri="{BB962C8B-B14F-4D97-AF65-F5344CB8AC3E}">
        <p14:creationId xmlns:p14="http://schemas.microsoft.com/office/powerpoint/2010/main" val="1062978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 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997" t="27191" r="2663" b="15050"/>
          <a:stretch/>
        </p:blipFill>
        <p:spPr>
          <a:xfrm>
            <a:off x="263647" y="808892"/>
            <a:ext cx="11703272" cy="5451231"/>
          </a:xfrm>
        </p:spPr>
      </p:pic>
      <p:sp>
        <p:nvSpPr>
          <p:cNvPr id="8" name="Dikdörtgen 7"/>
          <p:cNvSpPr/>
          <p:nvPr/>
        </p:nvSpPr>
        <p:spPr>
          <a:xfrm>
            <a:off x="351694" y="5758962"/>
            <a:ext cx="1204546" cy="404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smtClean="0">
                <a:solidFill>
                  <a:schemeClr val="tx2">
                    <a:lumMod val="75000"/>
                  </a:schemeClr>
                </a:solidFill>
                <a:latin typeface="FenomenSans-Bold"/>
              </a:rPr>
              <a:t>Ülkelerin </a:t>
            </a:r>
            <a:r>
              <a:rPr lang="tr-TR" sz="2800" dirty="0" smtClean="0">
                <a:solidFill>
                  <a:schemeClr val="tx2">
                    <a:lumMod val="75000"/>
                  </a:schemeClr>
                </a:solidFill>
                <a:latin typeface="Arial" panose="020B0604020202020204" pitchFamily="34" charset="0"/>
                <a:cs typeface="Arial" panose="020B0604020202020204" pitchFamily="34" charset="0"/>
              </a:rPr>
              <a:t>Tarihsel</a:t>
            </a:r>
            <a:r>
              <a:rPr lang="tr-TR" sz="2800" dirty="0" smtClean="0">
                <a:solidFill>
                  <a:schemeClr val="tx2">
                    <a:lumMod val="75000"/>
                  </a:schemeClr>
                </a:solidFill>
                <a:latin typeface="FenomenSans-Bold"/>
              </a:rPr>
              <a:t> Emisyonları</a:t>
            </a:r>
            <a:endParaRPr lang="tr-TR" sz="2800" dirty="0">
              <a:solidFill>
                <a:schemeClr val="tx2">
                  <a:lumMod val="75000"/>
                </a:schemeClr>
              </a:solidFill>
              <a:latin typeface="FenomenSans-Bold"/>
            </a:endParaRPr>
          </a:p>
        </p:txBody>
      </p:sp>
      <p:sp>
        <p:nvSpPr>
          <p:cNvPr id="11" name="Dikdörtgen 10"/>
          <p:cNvSpPr/>
          <p:nvPr/>
        </p:nvSpPr>
        <p:spPr>
          <a:xfrm>
            <a:off x="351694" y="6163407"/>
            <a:ext cx="2118944" cy="215444"/>
          </a:xfrm>
          <a:prstGeom prst="rect">
            <a:avLst/>
          </a:prstGeom>
        </p:spPr>
        <p:txBody>
          <a:bodyPr wrap="square">
            <a:spAutoFit/>
          </a:bodyPr>
          <a:lstStyle/>
          <a:p>
            <a:r>
              <a:rPr lang="tr-TR" sz="800" dirty="0" smtClean="0">
                <a:latin typeface="Arial" panose="020B0604020202020204" pitchFamily="34" charset="0"/>
                <a:cs typeface="Arial" panose="020B0604020202020204" pitchFamily="34" charset="0"/>
              </a:rPr>
              <a:t>Kaynak: Global </a:t>
            </a:r>
            <a:r>
              <a:rPr lang="tr-TR" sz="800" dirty="0" err="1" smtClean="0">
                <a:latin typeface="Arial" panose="020B0604020202020204" pitchFamily="34" charset="0"/>
                <a:cs typeface="Arial" panose="020B0604020202020204" pitchFamily="34" charset="0"/>
              </a:rPr>
              <a:t>Carbon</a:t>
            </a:r>
            <a:r>
              <a:rPr lang="tr-TR" sz="800" dirty="0" smtClean="0">
                <a:latin typeface="Arial" panose="020B0604020202020204" pitchFamily="34" charset="0"/>
                <a:cs typeface="Arial" panose="020B0604020202020204" pitchFamily="34" charset="0"/>
              </a:rPr>
              <a:t> Budget, 2022</a:t>
            </a:r>
            <a:endParaRPr lang="tr-TR" sz="800" dirty="0">
              <a:latin typeface="Arial" panose="020B0604020202020204" pitchFamily="34" charset="0"/>
              <a:cs typeface="Arial" panose="020B0604020202020204" pitchFamily="34" charset="0"/>
            </a:endParaRPr>
          </a:p>
        </p:txBody>
      </p:sp>
      <p:sp>
        <p:nvSpPr>
          <p:cNvPr id="6" name="Slide Number Placeholder 6">
            <a:extLst>
              <a:ext uri="{FF2B5EF4-FFF2-40B4-BE49-F238E27FC236}">
                <a16:creationId xmlns:a16="http://schemas.microsoft.com/office/drawing/2014/main" id="{D757C897-25EF-54FF-241F-6A509FD09772}"/>
              </a:ext>
            </a:extLst>
          </p:cNvPr>
          <p:cNvSpPr>
            <a:spLocks noGrp="1"/>
          </p:cNvSpPr>
          <p:nvPr>
            <p:ph type="sldNum" sz="quarter" idx="12"/>
          </p:nvPr>
        </p:nvSpPr>
        <p:spPr>
          <a:xfrm>
            <a:off x="10946425" y="6425491"/>
            <a:ext cx="284284" cy="365125"/>
          </a:xfrm>
        </p:spPr>
        <p:txBody>
          <a:bodyPr/>
          <a:lstStyle/>
          <a:p>
            <a:fld id="{880310C1-A26A-3245-8051-D88CBFFF3BAD}" type="slidenum">
              <a:rPr lang="en-TR" smtClean="0">
                <a:solidFill>
                  <a:srgbClr val="113F6B"/>
                </a:solidFill>
              </a:rPr>
              <a:t>4</a:t>
            </a:fld>
            <a:endParaRPr lang="en-TR" dirty="0">
              <a:solidFill>
                <a:srgbClr val="113F6B"/>
              </a:solidFill>
            </a:endParaRPr>
          </a:p>
        </p:txBody>
      </p:sp>
    </p:spTree>
    <p:extLst>
      <p:ext uri="{BB962C8B-B14F-4D97-AF65-F5344CB8AC3E}">
        <p14:creationId xmlns:p14="http://schemas.microsoft.com/office/powerpoint/2010/main" val="2655250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chemeClr val="tx2">
                    <a:lumMod val="75000"/>
                  </a:schemeClr>
                </a:solidFill>
                <a:latin typeface="Arial" panose="020B0604020202020204" pitchFamily="34" charset="0"/>
                <a:cs typeface="Arial" panose="020B0604020202020204" pitchFamily="34" charset="0"/>
              </a:rPr>
              <a:t>Yıllara Sari Gelişmeler</a:t>
            </a:r>
          </a:p>
        </p:txBody>
      </p:sp>
      <p:sp>
        <p:nvSpPr>
          <p:cNvPr id="6" name="Slide Number Placeholder 6">
            <a:extLst>
              <a:ext uri="{FF2B5EF4-FFF2-40B4-BE49-F238E27FC236}">
                <a16:creationId xmlns:a16="http://schemas.microsoft.com/office/drawing/2014/main" id="{D757C897-25EF-54FF-241F-6A509FD09772}"/>
              </a:ext>
            </a:extLst>
          </p:cNvPr>
          <p:cNvSpPr>
            <a:spLocks noGrp="1"/>
          </p:cNvSpPr>
          <p:nvPr>
            <p:ph type="sldNum" sz="quarter" idx="12"/>
          </p:nvPr>
        </p:nvSpPr>
        <p:spPr>
          <a:xfrm>
            <a:off x="10946425" y="6425491"/>
            <a:ext cx="284284" cy="365125"/>
          </a:xfrm>
        </p:spPr>
        <p:txBody>
          <a:bodyPr/>
          <a:lstStyle/>
          <a:p>
            <a:fld id="{880310C1-A26A-3245-8051-D88CBFFF3BAD}" type="slidenum">
              <a:rPr lang="en-TR" smtClean="0">
                <a:solidFill>
                  <a:srgbClr val="113F6B"/>
                </a:solidFill>
                <a:latin typeface="Arial" panose="020B0604020202020204" pitchFamily="34" charset="0"/>
                <a:cs typeface="Arial" panose="020B0604020202020204" pitchFamily="34" charset="0"/>
              </a:rPr>
              <a:t>5</a:t>
            </a:fld>
            <a:endParaRPr lang="en-TR" dirty="0">
              <a:solidFill>
                <a:srgbClr val="113F6B"/>
              </a:solidFill>
              <a:latin typeface="Arial" panose="020B0604020202020204" pitchFamily="34" charset="0"/>
              <a:cs typeface="Arial" panose="020B0604020202020204" pitchFamily="34" charset="0"/>
            </a:endParaRPr>
          </a:p>
        </p:txBody>
      </p:sp>
      <p:cxnSp>
        <p:nvCxnSpPr>
          <p:cNvPr id="9" name="Straight Connector 43">
            <a:extLst>
              <a:ext uri="{FF2B5EF4-FFF2-40B4-BE49-F238E27FC236}">
                <a16:creationId xmlns:a16="http://schemas.microsoft.com/office/drawing/2014/main" id="{F272CB9A-11DA-403F-8A2C-8ACABB9E55E3}"/>
              </a:ext>
            </a:extLst>
          </p:cNvPr>
          <p:cNvCxnSpPr/>
          <p:nvPr/>
        </p:nvCxnSpPr>
        <p:spPr>
          <a:xfrm>
            <a:off x="7205862"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53">
            <a:extLst>
              <a:ext uri="{FF2B5EF4-FFF2-40B4-BE49-F238E27FC236}">
                <a16:creationId xmlns:a16="http://schemas.microsoft.com/office/drawing/2014/main" id="{67E87360-F24A-47BA-928F-2F0179FA8620}"/>
              </a:ext>
            </a:extLst>
          </p:cNvPr>
          <p:cNvCxnSpPr/>
          <p:nvPr/>
        </p:nvCxnSpPr>
        <p:spPr>
          <a:xfrm>
            <a:off x="9443789"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62">
            <a:extLst>
              <a:ext uri="{FF2B5EF4-FFF2-40B4-BE49-F238E27FC236}">
                <a16:creationId xmlns:a16="http://schemas.microsoft.com/office/drawing/2014/main" id="{08346D99-21A2-4F27-AB30-6BF25A60C3AC}"/>
              </a:ext>
            </a:extLst>
          </p:cNvPr>
          <p:cNvCxnSpPr>
            <a:cxnSpLocks/>
          </p:cNvCxnSpPr>
          <p:nvPr/>
        </p:nvCxnSpPr>
        <p:spPr>
          <a:xfrm>
            <a:off x="10083993" y="3995319"/>
            <a:ext cx="153851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892DD698-41EA-44B3-A338-53428D7D5050}"/>
              </a:ext>
            </a:extLst>
          </p:cNvPr>
          <p:cNvCxnSpPr>
            <a:endCxn id="36" idx="2"/>
          </p:cNvCxnSpPr>
          <p:nvPr/>
        </p:nvCxnSpPr>
        <p:spPr>
          <a:xfrm>
            <a:off x="4942113" y="3995319"/>
            <a:ext cx="2292455"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8">
            <a:extLst>
              <a:ext uri="{FF2B5EF4-FFF2-40B4-BE49-F238E27FC236}">
                <a16:creationId xmlns:a16="http://schemas.microsoft.com/office/drawing/2014/main" id="{7141C71E-E08E-4C35-AF33-12A46FFB4E28}"/>
              </a:ext>
            </a:extLst>
          </p:cNvPr>
          <p:cNvCxnSpPr/>
          <p:nvPr/>
        </p:nvCxnSpPr>
        <p:spPr>
          <a:xfrm>
            <a:off x="2688680" y="3995319"/>
            <a:ext cx="225287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Arc 10">
            <a:extLst>
              <a:ext uri="{FF2B5EF4-FFF2-40B4-BE49-F238E27FC236}">
                <a16:creationId xmlns:a16="http://schemas.microsoft.com/office/drawing/2014/main" id="{AF54DAFC-72BF-4C18-B451-30110FC8EBCC}"/>
              </a:ext>
            </a:extLst>
          </p:cNvPr>
          <p:cNvSpPr/>
          <p:nvPr/>
        </p:nvSpPr>
        <p:spPr>
          <a:xfrm>
            <a:off x="2904577"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7" name="Straight Connector 6">
            <a:extLst>
              <a:ext uri="{FF2B5EF4-FFF2-40B4-BE49-F238E27FC236}">
                <a16:creationId xmlns:a16="http://schemas.microsoft.com/office/drawing/2014/main" id="{6AB54977-33F8-4105-824C-3D0C493D5B00}"/>
              </a:ext>
            </a:extLst>
          </p:cNvPr>
          <p:cNvCxnSpPr>
            <a:cxnSpLocks/>
            <a:endCxn id="20" idx="2"/>
          </p:cNvCxnSpPr>
          <p:nvPr/>
        </p:nvCxnSpPr>
        <p:spPr>
          <a:xfrm>
            <a:off x="432260" y="3995319"/>
            <a:ext cx="258471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ADB8234-7655-4312-99D5-ACC91B4B894B}"/>
              </a:ext>
            </a:extLst>
          </p:cNvPr>
          <p:cNvSpPr/>
          <p:nvPr/>
        </p:nvSpPr>
        <p:spPr>
          <a:xfrm>
            <a:off x="3268908" y="3900069"/>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Circle: Hollow 8">
            <a:extLst>
              <a:ext uri="{FF2B5EF4-FFF2-40B4-BE49-F238E27FC236}">
                <a16:creationId xmlns:a16="http://schemas.microsoft.com/office/drawing/2014/main" id="{868629C6-9D56-44C4-A90C-D16F2E7AA94B}"/>
              </a:ext>
            </a:extLst>
          </p:cNvPr>
          <p:cNvSpPr/>
          <p:nvPr/>
        </p:nvSpPr>
        <p:spPr>
          <a:xfrm>
            <a:off x="3149845" y="3781006"/>
            <a:ext cx="428626" cy="428626"/>
          </a:xfrm>
          <a:prstGeom prst="donut">
            <a:avLst>
              <a:gd name="adj" fmla="val 5281"/>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0" name="Circle: Hollow 9">
            <a:extLst>
              <a:ext uri="{FF2B5EF4-FFF2-40B4-BE49-F238E27FC236}">
                <a16:creationId xmlns:a16="http://schemas.microsoft.com/office/drawing/2014/main" id="{1E0E5245-3E9D-45CB-A2A2-78E37536928E}"/>
              </a:ext>
            </a:extLst>
          </p:cNvPr>
          <p:cNvSpPr/>
          <p:nvPr/>
        </p:nvSpPr>
        <p:spPr>
          <a:xfrm>
            <a:off x="301697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21" name="Straight Connector 11">
            <a:extLst>
              <a:ext uri="{FF2B5EF4-FFF2-40B4-BE49-F238E27FC236}">
                <a16:creationId xmlns:a16="http://schemas.microsoft.com/office/drawing/2014/main" id="{1B8353AA-1A28-4FAD-AF44-130B899BAAE4}"/>
              </a:ext>
            </a:extLst>
          </p:cNvPr>
          <p:cNvCxnSpPr>
            <a:cxnSpLocks/>
          </p:cNvCxnSpPr>
          <p:nvPr/>
        </p:nvCxnSpPr>
        <p:spPr>
          <a:xfrm flipV="1">
            <a:off x="3364159" y="4342505"/>
            <a:ext cx="0" cy="1033387"/>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6B49B4F-63E8-4430-9059-553CBCA3AB43}"/>
              </a:ext>
            </a:extLst>
          </p:cNvPr>
          <p:cNvSpPr/>
          <p:nvPr/>
        </p:nvSpPr>
        <p:spPr>
          <a:xfrm>
            <a:off x="3302038" y="5350759"/>
            <a:ext cx="124240" cy="12424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15">
            <a:extLst>
              <a:ext uri="{FF2B5EF4-FFF2-40B4-BE49-F238E27FC236}">
                <a16:creationId xmlns:a16="http://schemas.microsoft.com/office/drawing/2014/main" id="{E959B938-7387-4E6C-B81C-CA1B61488588}"/>
              </a:ext>
            </a:extLst>
          </p:cNvPr>
          <p:cNvSpPr txBox="1"/>
          <p:nvPr/>
        </p:nvSpPr>
        <p:spPr>
          <a:xfrm>
            <a:off x="2606465" y="2961830"/>
            <a:ext cx="1515386" cy="523220"/>
          </a:xfrm>
          <a:prstGeom prst="rect">
            <a:avLst/>
          </a:prstGeom>
          <a:noFill/>
        </p:spPr>
        <p:txBody>
          <a:bodyPr wrap="square" rtlCol="0">
            <a:spAutoFit/>
          </a:bodyPr>
          <a:lstStyle/>
          <a:p>
            <a:pPr algn="ctr"/>
            <a:r>
              <a:rPr lang="tr-TR" sz="2800" dirty="0">
                <a:solidFill>
                  <a:srgbClr val="03A1A4"/>
                </a:solidFill>
                <a:latin typeface="Arial" panose="020B0604020202020204" pitchFamily="34" charset="0"/>
                <a:cs typeface="Arial" panose="020B0604020202020204" pitchFamily="34" charset="0"/>
              </a:rPr>
              <a:t>2009</a:t>
            </a:r>
            <a:endParaRPr lang="en-US" sz="2800" dirty="0">
              <a:solidFill>
                <a:srgbClr val="03A1A4"/>
              </a:solidFill>
              <a:latin typeface="Arial" panose="020B0604020202020204" pitchFamily="34" charset="0"/>
              <a:cs typeface="Arial" panose="020B0604020202020204" pitchFamily="34" charset="0"/>
            </a:endParaRPr>
          </a:p>
        </p:txBody>
      </p:sp>
      <p:sp>
        <p:nvSpPr>
          <p:cNvPr id="24" name="TextBox 16">
            <a:extLst>
              <a:ext uri="{FF2B5EF4-FFF2-40B4-BE49-F238E27FC236}">
                <a16:creationId xmlns:a16="http://schemas.microsoft.com/office/drawing/2014/main" id="{E623F98E-5FFF-4701-A99F-87B202C66033}"/>
              </a:ext>
            </a:extLst>
          </p:cNvPr>
          <p:cNvSpPr txBox="1"/>
          <p:nvPr/>
        </p:nvSpPr>
        <p:spPr>
          <a:xfrm>
            <a:off x="2060822" y="5653206"/>
            <a:ext cx="3201043" cy="461665"/>
          </a:xfrm>
          <a:prstGeom prst="rect">
            <a:avLst/>
          </a:prstGeom>
          <a:noFill/>
        </p:spPr>
        <p:txBody>
          <a:bodyPr wrap="square" rtlCol="0">
            <a:spAutoFit/>
          </a:bodyPr>
          <a:lstStyle/>
          <a:p>
            <a:r>
              <a:rPr lang="tr-TR" sz="1200" dirty="0">
                <a:solidFill>
                  <a:schemeClr val="bg2">
                    <a:lumMod val="50000"/>
                  </a:schemeClr>
                </a:solidFill>
                <a:latin typeface="Arial" panose="020B0604020202020204" pitchFamily="34" charset="0"/>
                <a:cs typeface="Arial" panose="020B0604020202020204" pitchFamily="34" charset="0"/>
              </a:rPr>
              <a:t>Türkiye, </a:t>
            </a:r>
            <a:r>
              <a:rPr lang="tr-TR" sz="1200" b="1" dirty="0">
                <a:solidFill>
                  <a:srgbClr val="03A1A4"/>
                </a:solidFill>
                <a:latin typeface="Arial" panose="020B0604020202020204" pitchFamily="34" charset="0"/>
                <a:cs typeface="Arial" panose="020B0604020202020204" pitchFamily="34" charset="0"/>
              </a:rPr>
              <a:t>Kyoto Protokolü’ne</a:t>
            </a:r>
          </a:p>
          <a:p>
            <a:r>
              <a:rPr lang="tr-TR" sz="1200" dirty="0">
                <a:solidFill>
                  <a:schemeClr val="bg2">
                    <a:lumMod val="50000"/>
                  </a:schemeClr>
                </a:solidFill>
                <a:latin typeface="Arial" panose="020B0604020202020204" pitchFamily="34" charset="0"/>
                <a:cs typeface="Arial" panose="020B0604020202020204" pitchFamily="34" charset="0"/>
              </a:rPr>
              <a:t>taraf olmuştur.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25" name="Arc 17">
            <a:extLst>
              <a:ext uri="{FF2B5EF4-FFF2-40B4-BE49-F238E27FC236}">
                <a16:creationId xmlns:a16="http://schemas.microsoft.com/office/drawing/2014/main" id="{B54B9C7B-4DA7-40E1-B723-68758EB971FE}"/>
              </a:ext>
            </a:extLst>
          </p:cNvPr>
          <p:cNvSpPr/>
          <p:nvPr/>
        </p:nvSpPr>
        <p:spPr>
          <a:xfrm rot="5400000">
            <a:off x="4993429"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037A3CB3-AA60-41C6-B92B-B84EC0A87E61}"/>
              </a:ext>
            </a:extLst>
          </p:cNvPr>
          <p:cNvSpPr/>
          <p:nvPr/>
        </p:nvSpPr>
        <p:spPr>
          <a:xfrm>
            <a:off x="5357760" y="3900069"/>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Circle: Hollow 20">
            <a:extLst>
              <a:ext uri="{FF2B5EF4-FFF2-40B4-BE49-F238E27FC236}">
                <a16:creationId xmlns:a16="http://schemas.microsoft.com/office/drawing/2014/main" id="{5AB77009-91CD-4089-A339-205E1FD860BA}"/>
              </a:ext>
            </a:extLst>
          </p:cNvPr>
          <p:cNvSpPr/>
          <p:nvPr/>
        </p:nvSpPr>
        <p:spPr>
          <a:xfrm>
            <a:off x="5238697" y="3781006"/>
            <a:ext cx="428626" cy="428626"/>
          </a:xfrm>
          <a:prstGeom prst="donut">
            <a:avLst>
              <a:gd name="adj" fmla="val 5281"/>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8" name="Circle: Hollow 21">
            <a:extLst>
              <a:ext uri="{FF2B5EF4-FFF2-40B4-BE49-F238E27FC236}">
                <a16:creationId xmlns:a16="http://schemas.microsoft.com/office/drawing/2014/main" id="{EB4F978A-6973-4038-9D44-C992F6903D28}"/>
              </a:ext>
            </a:extLst>
          </p:cNvPr>
          <p:cNvSpPr/>
          <p:nvPr/>
        </p:nvSpPr>
        <p:spPr>
          <a:xfrm>
            <a:off x="5105825"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29" name="Straight Connector 22">
            <a:extLst>
              <a:ext uri="{FF2B5EF4-FFF2-40B4-BE49-F238E27FC236}">
                <a16:creationId xmlns:a16="http://schemas.microsoft.com/office/drawing/2014/main" id="{7982AF7D-7FF0-494C-891D-C601C69FAD64}"/>
              </a:ext>
            </a:extLst>
          </p:cNvPr>
          <p:cNvCxnSpPr>
            <a:cxnSpLocks/>
          </p:cNvCxnSpPr>
          <p:nvPr/>
        </p:nvCxnSpPr>
        <p:spPr>
          <a:xfrm flipV="1">
            <a:off x="5453011" y="2614747"/>
            <a:ext cx="0" cy="1033387"/>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26033AC-E99E-4309-BD9B-47A98BA0DEA7}"/>
              </a:ext>
            </a:extLst>
          </p:cNvPr>
          <p:cNvSpPr/>
          <p:nvPr/>
        </p:nvSpPr>
        <p:spPr>
          <a:xfrm>
            <a:off x="5390890" y="2568391"/>
            <a:ext cx="124240" cy="12424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TextBox 24">
            <a:extLst>
              <a:ext uri="{FF2B5EF4-FFF2-40B4-BE49-F238E27FC236}">
                <a16:creationId xmlns:a16="http://schemas.microsoft.com/office/drawing/2014/main" id="{D297ECE7-7E0E-48D0-9C27-6FB0E3DB79DD}"/>
              </a:ext>
            </a:extLst>
          </p:cNvPr>
          <p:cNvSpPr txBox="1"/>
          <p:nvPr/>
        </p:nvSpPr>
        <p:spPr>
          <a:xfrm>
            <a:off x="4695317" y="4382611"/>
            <a:ext cx="1515386" cy="523220"/>
          </a:xfrm>
          <a:prstGeom prst="rect">
            <a:avLst/>
          </a:prstGeom>
          <a:noFill/>
        </p:spPr>
        <p:txBody>
          <a:bodyPr wrap="square" rtlCol="0">
            <a:spAutoFit/>
          </a:bodyPr>
          <a:lstStyle/>
          <a:p>
            <a:pPr algn="ctr"/>
            <a:r>
              <a:rPr lang="tr-TR" sz="2800" dirty="0" smtClean="0">
                <a:solidFill>
                  <a:srgbClr val="EE9524"/>
                </a:solidFill>
                <a:latin typeface="Arial" panose="020B0604020202020204" pitchFamily="34" charset="0"/>
                <a:cs typeface="Arial" panose="020B0604020202020204" pitchFamily="34" charset="0"/>
              </a:rPr>
              <a:t>2015</a:t>
            </a:r>
            <a:endParaRPr lang="en-US" sz="2800" dirty="0">
              <a:solidFill>
                <a:srgbClr val="EE9524"/>
              </a:solidFill>
              <a:latin typeface="Arial" panose="020B0604020202020204" pitchFamily="34" charset="0"/>
              <a:cs typeface="Arial" panose="020B0604020202020204" pitchFamily="34" charset="0"/>
            </a:endParaRPr>
          </a:p>
        </p:txBody>
      </p:sp>
      <p:sp>
        <p:nvSpPr>
          <p:cNvPr id="32" name="TextBox 25">
            <a:extLst>
              <a:ext uri="{FF2B5EF4-FFF2-40B4-BE49-F238E27FC236}">
                <a16:creationId xmlns:a16="http://schemas.microsoft.com/office/drawing/2014/main" id="{7DEA27D8-0CF3-496D-AD7D-2076231DE52C}"/>
              </a:ext>
            </a:extLst>
          </p:cNvPr>
          <p:cNvSpPr txBox="1"/>
          <p:nvPr/>
        </p:nvSpPr>
        <p:spPr>
          <a:xfrm>
            <a:off x="4288105" y="1403619"/>
            <a:ext cx="2535955" cy="830997"/>
          </a:xfrm>
          <a:prstGeom prst="rect">
            <a:avLst/>
          </a:prstGeom>
          <a:noFill/>
        </p:spPr>
        <p:txBody>
          <a:bodyPr wrap="square" rtlCol="0">
            <a:spAutoFit/>
          </a:bodyPr>
          <a:lstStyle/>
          <a:p>
            <a:r>
              <a:rPr lang="tr-TR" sz="1200" dirty="0">
                <a:solidFill>
                  <a:schemeClr val="bg2">
                    <a:lumMod val="50000"/>
                  </a:schemeClr>
                </a:solidFill>
                <a:latin typeface="Arial" panose="020B0604020202020204" pitchFamily="34" charset="0"/>
                <a:cs typeface="Arial" panose="020B0604020202020204" pitchFamily="34" charset="0"/>
              </a:rPr>
              <a:t>Türkiye’de Sera Gazı Emisyonlarının </a:t>
            </a:r>
            <a:r>
              <a:rPr lang="tr-TR" sz="1200" b="1" dirty="0">
                <a:solidFill>
                  <a:srgbClr val="FFC000"/>
                </a:solidFill>
                <a:latin typeface="Arial" panose="020B0604020202020204" pitchFamily="34" charset="0"/>
                <a:cs typeface="Arial" panose="020B0604020202020204" pitchFamily="34" charset="0"/>
              </a:rPr>
              <a:t>İzlenmesi, Raporlanması ve Doğrulanması (İRD) </a:t>
            </a:r>
            <a:r>
              <a:rPr lang="tr-TR" sz="1200" dirty="0">
                <a:solidFill>
                  <a:schemeClr val="bg2">
                    <a:lumMod val="50000"/>
                  </a:schemeClr>
                </a:solidFill>
                <a:latin typeface="Arial" panose="020B0604020202020204" pitchFamily="34" charset="0"/>
                <a:cs typeface="Arial" panose="020B0604020202020204" pitchFamily="34" charset="0"/>
              </a:rPr>
              <a:t>başlamıştır.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33" name="Arc 26">
            <a:extLst>
              <a:ext uri="{FF2B5EF4-FFF2-40B4-BE49-F238E27FC236}">
                <a16:creationId xmlns:a16="http://schemas.microsoft.com/office/drawing/2014/main" id="{A2636062-43D3-463C-B6BD-741D547DE965}"/>
              </a:ext>
            </a:extLst>
          </p:cNvPr>
          <p:cNvSpPr/>
          <p:nvPr/>
        </p:nvSpPr>
        <p:spPr>
          <a:xfrm>
            <a:off x="7122172"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CDCB9A2B-6699-4804-99AE-7A924FDA4340}"/>
              </a:ext>
            </a:extLst>
          </p:cNvPr>
          <p:cNvSpPr/>
          <p:nvPr/>
        </p:nvSpPr>
        <p:spPr>
          <a:xfrm>
            <a:off x="7486503" y="3900069"/>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Circle: Hollow 29">
            <a:extLst>
              <a:ext uri="{FF2B5EF4-FFF2-40B4-BE49-F238E27FC236}">
                <a16:creationId xmlns:a16="http://schemas.microsoft.com/office/drawing/2014/main" id="{3A6CDF07-EF0B-4379-8FBF-3718BD896047}"/>
              </a:ext>
            </a:extLst>
          </p:cNvPr>
          <p:cNvSpPr/>
          <p:nvPr/>
        </p:nvSpPr>
        <p:spPr>
          <a:xfrm>
            <a:off x="7367440" y="3781006"/>
            <a:ext cx="428626" cy="428626"/>
          </a:xfrm>
          <a:prstGeom prst="donut">
            <a:avLst>
              <a:gd name="adj" fmla="val 5281"/>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6" name="Circle: Hollow 30">
            <a:extLst>
              <a:ext uri="{FF2B5EF4-FFF2-40B4-BE49-F238E27FC236}">
                <a16:creationId xmlns:a16="http://schemas.microsoft.com/office/drawing/2014/main" id="{FB3E2DCF-4068-4715-BD27-13370B541EAC}"/>
              </a:ext>
            </a:extLst>
          </p:cNvPr>
          <p:cNvSpPr/>
          <p:nvPr/>
        </p:nvSpPr>
        <p:spPr>
          <a:xfrm>
            <a:off x="7234568"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cxnSp>
        <p:nvCxnSpPr>
          <p:cNvPr id="37" name="Straight Connector 31">
            <a:extLst>
              <a:ext uri="{FF2B5EF4-FFF2-40B4-BE49-F238E27FC236}">
                <a16:creationId xmlns:a16="http://schemas.microsoft.com/office/drawing/2014/main" id="{EA49CDC4-E9AD-4789-BEA6-BFF07A73111B}"/>
              </a:ext>
            </a:extLst>
          </p:cNvPr>
          <p:cNvCxnSpPr>
            <a:cxnSpLocks/>
          </p:cNvCxnSpPr>
          <p:nvPr/>
        </p:nvCxnSpPr>
        <p:spPr>
          <a:xfrm flipV="1">
            <a:off x="7581754" y="4342505"/>
            <a:ext cx="0" cy="1033387"/>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D4A8794-EADF-4527-95C6-C9D6781E9C8E}"/>
              </a:ext>
            </a:extLst>
          </p:cNvPr>
          <p:cNvSpPr/>
          <p:nvPr/>
        </p:nvSpPr>
        <p:spPr>
          <a:xfrm>
            <a:off x="7519633" y="5350759"/>
            <a:ext cx="124240" cy="12424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3">
            <a:extLst>
              <a:ext uri="{FF2B5EF4-FFF2-40B4-BE49-F238E27FC236}">
                <a16:creationId xmlns:a16="http://schemas.microsoft.com/office/drawing/2014/main" id="{4BE7D141-E60D-4B00-AA4B-1F588212DCAD}"/>
              </a:ext>
            </a:extLst>
          </p:cNvPr>
          <p:cNvSpPr txBox="1"/>
          <p:nvPr/>
        </p:nvSpPr>
        <p:spPr>
          <a:xfrm>
            <a:off x="6824060" y="2961830"/>
            <a:ext cx="1666076" cy="523220"/>
          </a:xfrm>
          <a:prstGeom prst="rect">
            <a:avLst/>
          </a:prstGeom>
          <a:noFill/>
        </p:spPr>
        <p:txBody>
          <a:bodyPr wrap="square" rtlCol="0">
            <a:spAutoFit/>
          </a:bodyPr>
          <a:lstStyle/>
          <a:p>
            <a:pPr algn="ctr"/>
            <a:r>
              <a:rPr lang="tr-TR" sz="2800" dirty="0" smtClean="0">
                <a:solidFill>
                  <a:srgbClr val="EF3078"/>
                </a:solidFill>
                <a:latin typeface="Arial" panose="020B0604020202020204" pitchFamily="34" charset="0"/>
                <a:cs typeface="Arial" panose="020B0604020202020204" pitchFamily="34" charset="0"/>
              </a:rPr>
              <a:t>2019</a:t>
            </a:r>
            <a:endParaRPr lang="en-US" sz="2800" dirty="0">
              <a:solidFill>
                <a:srgbClr val="EF3078"/>
              </a:solidFill>
              <a:latin typeface="Arial" panose="020B0604020202020204" pitchFamily="34" charset="0"/>
              <a:cs typeface="Arial" panose="020B0604020202020204" pitchFamily="34" charset="0"/>
            </a:endParaRPr>
          </a:p>
        </p:txBody>
      </p:sp>
      <p:sp>
        <p:nvSpPr>
          <p:cNvPr id="40" name="TextBox 34">
            <a:extLst>
              <a:ext uri="{FF2B5EF4-FFF2-40B4-BE49-F238E27FC236}">
                <a16:creationId xmlns:a16="http://schemas.microsoft.com/office/drawing/2014/main" id="{0A5C5A36-EC92-462F-BB70-6A797D63B1DD}"/>
              </a:ext>
            </a:extLst>
          </p:cNvPr>
          <p:cNvSpPr txBox="1"/>
          <p:nvPr/>
        </p:nvSpPr>
        <p:spPr>
          <a:xfrm>
            <a:off x="6519481" y="5636579"/>
            <a:ext cx="2978835" cy="461665"/>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Avrupa Birliği, </a:t>
            </a:r>
            <a:r>
              <a:rPr lang="tr-TR" sz="1200" b="1" dirty="0" smtClean="0">
                <a:solidFill>
                  <a:srgbClr val="EF3078"/>
                </a:solidFill>
                <a:latin typeface="Arial" panose="020B0604020202020204" pitchFamily="34" charset="0"/>
                <a:cs typeface="Arial" panose="020B0604020202020204" pitchFamily="34" charset="0"/>
              </a:rPr>
              <a:t>Yeşil </a:t>
            </a:r>
            <a:r>
              <a:rPr lang="tr-TR" sz="1200" b="1" dirty="0" err="1" smtClean="0">
                <a:solidFill>
                  <a:srgbClr val="EF3078"/>
                </a:solidFill>
                <a:latin typeface="Arial" panose="020B0604020202020204" pitchFamily="34" charset="0"/>
                <a:cs typeface="Arial" panose="020B0604020202020204" pitchFamily="34" charset="0"/>
              </a:rPr>
              <a:t>Mutabakat’ı</a:t>
            </a:r>
            <a:r>
              <a:rPr lang="tr-TR" sz="1200" b="1" dirty="0" smtClean="0">
                <a:solidFill>
                  <a:srgbClr val="EF3078"/>
                </a:solidFill>
                <a:latin typeface="Arial" panose="020B0604020202020204" pitchFamily="34" charset="0"/>
                <a:cs typeface="Arial" panose="020B0604020202020204" pitchFamily="34" charset="0"/>
              </a:rPr>
              <a:t> </a:t>
            </a:r>
            <a:r>
              <a:rPr lang="tr-TR" sz="1200" dirty="0" smtClean="0">
                <a:solidFill>
                  <a:schemeClr val="bg2">
                    <a:lumMod val="50000"/>
                  </a:schemeClr>
                </a:solidFill>
                <a:latin typeface="Arial" panose="020B0604020202020204" pitchFamily="34" charset="0"/>
                <a:cs typeface="Arial" panose="020B0604020202020204" pitchFamily="34" charset="0"/>
              </a:rPr>
              <a:t>açıklamıştır.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4A6EEA54-5314-432F-B5DF-B223248AB8AA}"/>
              </a:ext>
            </a:extLst>
          </p:cNvPr>
          <p:cNvSpPr/>
          <p:nvPr/>
        </p:nvSpPr>
        <p:spPr>
          <a:xfrm>
            <a:off x="10525137" y="3900069"/>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Circle: Hollow 55">
            <a:extLst>
              <a:ext uri="{FF2B5EF4-FFF2-40B4-BE49-F238E27FC236}">
                <a16:creationId xmlns:a16="http://schemas.microsoft.com/office/drawing/2014/main" id="{0C983C23-7914-456E-AA37-90FEEBD851C0}"/>
              </a:ext>
            </a:extLst>
          </p:cNvPr>
          <p:cNvSpPr/>
          <p:nvPr/>
        </p:nvSpPr>
        <p:spPr>
          <a:xfrm>
            <a:off x="10406074" y="3781006"/>
            <a:ext cx="428626" cy="428626"/>
          </a:xfrm>
          <a:prstGeom prst="donut">
            <a:avLst>
              <a:gd name="adj" fmla="val 528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3" name="Circle: Hollow 56">
            <a:extLst>
              <a:ext uri="{FF2B5EF4-FFF2-40B4-BE49-F238E27FC236}">
                <a16:creationId xmlns:a16="http://schemas.microsoft.com/office/drawing/2014/main" id="{CD810234-B3DF-4AE8-B7F5-9B91C3FEE8A3}"/>
              </a:ext>
            </a:extLst>
          </p:cNvPr>
          <p:cNvSpPr/>
          <p:nvPr/>
        </p:nvSpPr>
        <p:spPr>
          <a:xfrm>
            <a:off x="10273202"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4" name="TextBox 59">
            <a:extLst>
              <a:ext uri="{FF2B5EF4-FFF2-40B4-BE49-F238E27FC236}">
                <a16:creationId xmlns:a16="http://schemas.microsoft.com/office/drawing/2014/main" id="{493BBA26-6FB6-4EDA-AE7C-332D388F6619}"/>
              </a:ext>
            </a:extLst>
          </p:cNvPr>
          <p:cNvSpPr txBox="1"/>
          <p:nvPr/>
        </p:nvSpPr>
        <p:spPr>
          <a:xfrm>
            <a:off x="9691862" y="4384000"/>
            <a:ext cx="1857050" cy="523220"/>
          </a:xfrm>
          <a:prstGeom prst="rect">
            <a:avLst/>
          </a:prstGeom>
          <a:noFill/>
        </p:spPr>
        <p:txBody>
          <a:bodyPr wrap="square" rtlCol="0">
            <a:spAutoFit/>
          </a:bodyPr>
          <a:lstStyle/>
          <a:p>
            <a:pPr algn="ctr"/>
            <a:r>
              <a:rPr lang="tr-TR" sz="2800" dirty="0" smtClean="0">
                <a:solidFill>
                  <a:srgbClr val="385723"/>
                </a:solidFill>
                <a:latin typeface="Arial" panose="020B0604020202020204" pitchFamily="34" charset="0"/>
                <a:cs typeface="Arial" panose="020B0604020202020204" pitchFamily="34" charset="0"/>
              </a:rPr>
              <a:t>2021</a:t>
            </a:r>
            <a:endParaRPr lang="en-US" sz="2800" dirty="0">
              <a:solidFill>
                <a:srgbClr val="385723"/>
              </a:solidFill>
              <a:latin typeface="Arial" panose="020B0604020202020204" pitchFamily="34" charset="0"/>
              <a:cs typeface="Arial" panose="020B0604020202020204" pitchFamily="34" charset="0"/>
            </a:endParaRPr>
          </a:p>
        </p:txBody>
      </p:sp>
      <p:cxnSp>
        <p:nvCxnSpPr>
          <p:cNvPr id="45" name="Straight Connector 63">
            <a:extLst>
              <a:ext uri="{FF2B5EF4-FFF2-40B4-BE49-F238E27FC236}">
                <a16:creationId xmlns:a16="http://schemas.microsoft.com/office/drawing/2014/main" id="{5CE23E97-80CA-4DCE-905B-0371552128FB}"/>
              </a:ext>
            </a:extLst>
          </p:cNvPr>
          <p:cNvCxnSpPr>
            <a:cxnSpLocks/>
          </p:cNvCxnSpPr>
          <p:nvPr/>
        </p:nvCxnSpPr>
        <p:spPr>
          <a:xfrm>
            <a:off x="2128056" y="6345729"/>
            <a:ext cx="2085382" cy="0"/>
          </a:xfrm>
          <a:prstGeom prst="line">
            <a:avLst/>
          </a:prstGeom>
          <a:ln w="19050">
            <a:solidFill>
              <a:srgbClr val="03A1A4"/>
            </a:solidFill>
          </a:ln>
        </p:spPr>
        <p:style>
          <a:lnRef idx="1">
            <a:schemeClr val="accent1"/>
          </a:lnRef>
          <a:fillRef idx="0">
            <a:schemeClr val="accent1"/>
          </a:fillRef>
          <a:effectRef idx="0">
            <a:schemeClr val="accent1"/>
          </a:effectRef>
          <a:fontRef idx="minor">
            <a:schemeClr val="tx1"/>
          </a:fontRef>
        </p:style>
      </p:cxnSp>
      <p:cxnSp>
        <p:nvCxnSpPr>
          <p:cNvPr id="46" name="Straight Connector 65">
            <a:extLst>
              <a:ext uri="{FF2B5EF4-FFF2-40B4-BE49-F238E27FC236}">
                <a16:creationId xmlns:a16="http://schemas.microsoft.com/office/drawing/2014/main" id="{36AF9195-D1C7-4EAB-9766-CBBD5AC04E3E}"/>
              </a:ext>
            </a:extLst>
          </p:cNvPr>
          <p:cNvCxnSpPr>
            <a:cxnSpLocks/>
          </p:cNvCxnSpPr>
          <p:nvPr/>
        </p:nvCxnSpPr>
        <p:spPr>
          <a:xfrm>
            <a:off x="6611269" y="6337413"/>
            <a:ext cx="2048865" cy="0"/>
          </a:xfrm>
          <a:prstGeom prst="line">
            <a:avLst/>
          </a:prstGeom>
          <a:ln w="19050">
            <a:solidFill>
              <a:srgbClr val="EF3078"/>
            </a:solidFill>
          </a:ln>
        </p:spPr>
        <p:style>
          <a:lnRef idx="1">
            <a:schemeClr val="accent1"/>
          </a:lnRef>
          <a:fillRef idx="0">
            <a:schemeClr val="accent1"/>
          </a:fillRef>
          <a:effectRef idx="0">
            <a:schemeClr val="accent1"/>
          </a:effectRef>
          <a:fontRef idx="minor">
            <a:schemeClr val="tx1"/>
          </a:fontRef>
        </p:style>
      </p:cxnSp>
      <p:cxnSp>
        <p:nvCxnSpPr>
          <p:cNvPr id="47" name="Straight Connector 67">
            <a:extLst>
              <a:ext uri="{FF2B5EF4-FFF2-40B4-BE49-F238E27FC236}">
                <a16:creationId xmlns:a16="http://schemas.microsoft.com/office/drawing/2014/main" id="{267D5D77-7183-46A2-913A-91854EB46B5B}"/>
              </a:ext>
            </a:extLst>
          </p:cNvPr>
          <p:cNvCxnSpPr>
            <a:cxnSpLocks/>
          </p:cNvCxnSpPr>
          <p:nvPr/>
        </p:nvCxnSpPr>
        <p:spPr>
          <a:xfrm>
            <a:off x="4345817" y="1336549"/>
            <a:ext cx="2265452" cy="0"/>
          </a:xfrm>
          <a:prstGeom prst="line">
            <a:avLst/>
          </a:prstGeom>
          <a:ln w="19050">
            <a:solidFill>
              <a:srgbClr val="EE9524"/>
            </a:solidFill>
          </a:ln>
        </p:spPr>
        <p:style>
          <a:lnRef idx="1">
            <a:schemeClr val="accent1"/>
          </a:lnRef>
          <a:fillRef idx="0">
            <a:schemeClr val="accent1"/>
          </a:fillRef>
          <a:effectRef idx="0">
            <a:schemeClr val="accent1"/>
          </a:effectRef>
          <a:fontRef idx="minor">
            <a:schemeClr val="tx1"/>
          </a:fontRef>
        </p:style>
      </p:cxnSp>
      <p:cxnSp>
        <p:nvCxnSpPr>
          <p:cNvPr id="48" name="Straight Connector 68">
            <a:extLst>
              <a:ext uri="{FF2B5EF4-FFF2-40B4-BE49-F238E27FC236}">
                <a16:creationId xmlns:a16="http://schemas.microsoft.com/office/drawing/2014/main" id="{3FE4C8AC-856E-47A1-86C3-D3143F6DF56B}"/>
              </a:ext>
            </a:extLst>
          </p:cNvPr>
          <p:cNvCxnSpPr>
            <a:cxnSpLocks/>
          </p:cNvCxnSpPr>
          <p:nvPr/>
        </p:nvCxnSpPr>
        <p:spPr>
          <a:xfrm>
            <a:off x="9472785" y="1331581"/>
            <a:ext cx="2048865"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sp>
        <p:nvSpPr>
          <p:cNvPr id="49" name="TextBox 51">
            <a:extLst>
              <a:ext uri="{FF2B5EF4-FFF2-40B4-BE49-F238E27FC236}">
                <a16:creationId xmlns:a16="http://schemas.microsoft.com/office/drawing/2014/main" id="{44337E62-7F21-4CD3-9B0D-507A64DF7728}"/>
              </a:ext>
            </a:extLst>
          </p:cNvPr>
          <p:cNvSpPr txBox="1"/>
          <p:nvPr/>
        </p:nvSpPr>
        <p:spPr>
          <a:xfrm>
            <a:off x="9400017" y="1397927"/>
            <a:ext cx="2222490" cy="461665"/>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Türkiye, </a:t>
            </a:r>
            <a:r>
              <a:rPr lang="tr-TR" sz="1200" b="1" dirty="0" smtClean="0">
                <a:solidFill>
                  <a:srgbClr val="385723"/>
                </a:solidFill>
                <a:latin typeface="Arial" panose="020B0604020202020204" pitchFamily="34" charset="0"/>
                <a:cs typeface="Arial" panose="020B0604020202020204" pitchFamily="34" charset="0"/>
              </a:rPr>
              <a:t>Paris Anlaşması’na </a:t>
            </a:r>
            <a:r>
              <a:rPr lang="tr-TR" sz="1200" dirty="0" smtClean="0">
                <a:solidFill>
                  <a:schemeClr val="bg2">
                    <a:lumMod val="50000"/>
                  </a:schemeClr>
                </a:solidFill>
                <a:latin typeface="Arial" panose="020B0604020202020204" pitchFamily="34" charset="0"/>
                <a:cs typeface="Arial" panose="020B0604020202020204" pitchFamily="34" charset="0"/>
              </a:rPr>
              <a:t>taraf olmuştur.</a:t>
            </a:r>
          </a:p>
        </p:txBody>
      </p:sp>
      <p:sp>
        <p:nvSpPr>
          <p:cNvPr id="50" name="TextBox 60">
            <a:extLst>
              <a:ext uri="{FF2B5EF4-FFF2-40B4-BE49-F238E27FC236}">
                <a16:creationId xmlns:a16="http://schemas.microsoft.com/office/drawing/2014/main" id="{8710CEB2-4E11-44C6-A201-5DCB3EA9A265}"/>
              </a:ext>
            </a:extLst>
          </p:cNvPr>
          <p:cNvSpPr txBox="1"/>
          <p:nvPr/>
        </p:nvSpPr>
        <p:spPr>
          <a:xfrm>
            <a:off x="9351054" y="5566392"/>
            <a:ext cx="1937629" cy="461665"/>
          </a:xfrm>
          <a:prstGeom prst="rect">
            <a:avLst/>
          </a:prstGeom>
          <a:noFill/>
        </p:spPr>
        <p:txBody>
          <a:bodyPr wrap="square" rtlCol="0">
            <a:spAutoFit/>
          </a:bodyPr>
          <a:lstStyle/>
          <a:p>
            <a:r>
              <a:rPr lang="tr-TR" sz="1200" b="1" dirty="0" smtClean="0">
                <a:solidFill>
                  <a:srgbClr val="385723"/>
                </a:solidFill>
                <a:latin typeface="Arial" panose="020B0604020202020204" pitchFamily="34" charset="0"/>
                <a:cs typeface="Arial" panose="020B0604020202020204" pitchFamily="34" charset="0"/>
              </a:rPr>
              <a:t>Fit </a:t>
            </a:r>
            <a:r>
              <a:rPr lang="tr-TR" sz="1200" b="1" dirty="0" err="1" smtClean="0">
                <a:solidFill>
                  <a:srgbClr val="385723"/>
                </a:solidFill>
                <a:latin typeface="Arial" panose="020B0604020202020204" pitchFamily="34" charset="0"/>
                <a:cs typeface="Arial" panose="020B0604020202020204" pitchFamily="34" charset="0"/>
              </a:rPr>
              <a:t>for</a:t>
            </a:r>
            <a:r>
              <a:rPr lang="tr-TR" sz="1200" b="1" dirty="0" smtClean="0">
                <a:solidFill>
                  <a:srgbClr val="385723"/>
                </a:solidFill>
                <a:latin typeface="Arial" panose="020B0604020202020204" pitchFamily="34" charset="0"/>
                <a:cs typeface="Arial" panose="020B0604020202020204" pitchFamily="34" charset="0"/>
              </a:rPr>
              <a:t> 55 </a:t>
            </a:r>
            <a:r>
              <a:rPr lang="tr-TR" sz="1200" dirty="0" smtClean="0">
                <a:solidFill>
                  <a:schemeClr val="bg2">
                    <a:lumMod val="50000"/>
                  </a:schemeClr>
                </a:solidFill>
                <a:latin typeface="Arial" panose="020B0604020202020204" pitchFamily="34" charset="0"/>
                <a:cs typeface="Arial" panose="020B0604020202020204" pitchFamily="34" charset="0"/>
              </a:rPr>
              <a:t>teklif paketi yayımlanmıştır.</a:t>
            </a:r>
            <a:endParaRPr lang="en-US" sz="1200" dirty="0">
              <a:solidFill>
                <a:schemeClr val="bg2">
                  <a:lumMod val="50000"/>
                </a:schemeClr>
              </a:solidFill>
              <a:latin typeface="Arial" panose="020B0604020202020204" pitchFamily="34" charset="0"/>
              <a:cs typeface="Arial" panose="020B0604020202020204" pitchFamily="34" charset="0"/>
            </a:endParaRPr>
          </a:p>
        </p:txBody>
      </p:sp>
      <p:sp>
        <p:nvSpPr>
          <p:cNvPr id="51" name="Arc 52">
            <a:extLst>
              <a:ext uri="{FF2B5EF4-FFF2-40B4-BE49-F238E27FC236}">
                <a16:creationId xmlns:a16="http://schemas.microsoft.com/office/drawing/2014/main" id="{FC85B459-7BA2-4C61-9178-E1CE5EFAEC56}"/>
              </a:ext>
            </a:extLst>
          </p:cNvPr>
          <p:cNvSpPr/>
          <p:nvPr/>
        </p:nvSpPr>
        <p:spPr>
          <a:xfrm>
            <a:off x="10169119" y="3535738"/>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2" name="Straight Connector 57">
            <a:extLst>
              <a:ext uri="{FF2B5EF4-FFF2-40B4-BE49-F238E27FC236}">
                <a16:creationId xmlns:a16="http://schemas.microsoft.com/office/drawing/2014/main" id="{A61A79A1-830D-43A5-991E-41089FE309F5}"/>
              </a:ext>
            </a:extLst>
          </p:cNvPr>
          <p:cNvCxnSpPr>
            <a:cxnSpLocks/>
          </p:cNvCxnSpPr>
          <p:nvPr/>
        </p:nvCxnSpPr>
        <p:spPr>
          <a:xfrm flipV="1">
            <a:off x="10628701" y="4342505"/>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91D217BA-6735-41FC-ADDE-ADA84BF5E891}"/>
              </a:ext>
            </a:extLst>
          </p:cNvPr>
          <p:cNvSpPr/>
          <p:nvPr/>
        </p:nvSpPr>
        <p:spPr>
          <a:xfrm>
            <a:off x="10566580" y="5350759"/>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BADB8234-7655-4312-99D5-ACC91B4B894B}"/>
              </a:ext>
            </a:extLst>
          </p:cNvPr>
          <p:cNvSpPr/>
          <p:nvPr/>
        </p:nvSpPr>
        <p:spPr>
          <a:xfrm>
            <a:off x="1340358" y="3900069"/>
            <a:ext cx="190500" cy="190500"/>
          </a:xfrm>
          <a:prstGeom prst="ellips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Circle: Hollow 8">
            <a:extLst>
              <a:ext uri="{FF2B5EF4-FFF2-40B4-BE49-F238E27FC236}">
                <a16:creationId xmlns:a16="http://schemas.microsoft.com/office/drawing/2014/main" id="{868629C6-9D56-44C4-A90C-D16F2E7AA94B}"/>
              </a:ext>
            </a:extLst>
          </p:cNvPr>
          <p:cNvSpPr/>
          <p:nvPr/>
        </p:nvSpPr>
        <p:spPr>
          <a:xfrm>
            <a:off x="1221295" y="3781006"/>
            <a:ext cx="428626" cy="428626"/>
          </a:xfrm>
          <a:prstGeom prst="donut">
            <a:avLst>
              <a:gd name="adj" fmla="val 5281"/>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6" name="Circle: Hollow 9">
            <a:extLst>
              <a:ext uri="{FF2B5EF4-FFF2-40B4-BE49-F238E27FC236}">
                <a16:creationId xmlns:a16="http://schemas.microsoft.com/office/drawing/2014/main" id="{1E0E5245-3E9D-45CB-A2A2-78E37536928E}"/>
              </a:ext>
            </a:extLst>
          </p:cNvPr>
          <p:cNvSpPr/>
          <p:nvPr/>
        </p:nvSpPr>
        <p:spPr>
          <a:xfrm>
            <a:off x="1088423" y="3648134"/>
            <a:ext cx="694370" cy="694370"/>
          </a:xfrm>
          <a:prstGeom prst="donut">
            <a:avLst>
              <a:gd name="adj" fmla="val 287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7" name="TextBox 15">
            <a:extLst>
              <a:ext uri="{FF2B5EF4-FFF2-40B4-BE49-F238E27FC236}">
                <a16:creationId xmlns:a16="http://schemas.microsoft.com/office/drawing/2014/main" id="{E959B938-7387-4E6C-B81C-CA1B61488588}"/>
              </a:ext>
            </a:extLst>
          </p:cNvPr>
          <p:cNvSpPr txBox="1"/>
          <p:nvPr/>
        </p:nvSpPr>
        <p:spPr>
          <a:xfrm>
            <a:off x="840471" y="4396292"/>
            <a:ext cx="1192528" cy="523220"/>
          </a:xfrm>
          <a:prstGeom prst="rect">
            <a:avLst/>
          </a:prstGeom>
          <a:noFill/>
        </p:spPr>
        <p:txBody>
          <a:bodyPr wrap="square" rtlCol="0">
            <a:spAutoFit/>
          </a:bodyPr>
          <a:lstStyle/>
          <a:p>
            <a:pPr algn="ctr"/>
            <a:r>
              <a:rPr lang="tr-TR" sz="2800" dirty="0" smtClean="0">
                <a:solidFill>
                  <a:srgbClr val="B80000"/>
                </a:solidFill>
                <a:latin typeface="Arial" panose="020B0604020202020204" pitchFamily="34" charset="0"/>
                <a:cs typeface="Arial" panose="020B0604020202020204" pitchFamily="34" charset="0"/>
              </a:rPr>
              <a:t>2005</a:t>
            </a:r>
            <a:endParaRPr lang="en-US" sz="2800" dirty="0">
              <a:solidFill>
                <a:srgbClr val="B80000"/>
              </a:solidFill>
              <a:latin typeface="Arial" panose="020B0604020202020204" pitchFamily="34" charset="0"/>
              <a:cs typeface="Arial" panose="020B0604020202020204" pitchFamily="34" charset="0"/>
            </a:endParaRPr>
          </a:p>
        </p:txBody>
      </p:sp>
      <p:sp>
        <p:nvSpPr>
          <p:cNvPr id="58" name="TextBox 16">
            <a:extLst>
              <a:ext uri="{FF2B5EF4-FFF2-40B4-BE49-F238E27FC236}">
                <a16:creationId xmlns:a16="http://schemas.microsoft.com/office/drawing/2014/main" id="{E623F98E-5FFF-4701-A99F-87B202C66033}"/>
              </a:ext>
            </a:extLst>
          </p:cNvPr>
          <p:cNvSpPr txBox="1"/>
          <p:nvPr/>
        </p:nvSpPr>
        <p:spPr>
          <a:xfrm>
            <a:off x="481725" y="1414560"/>
            <a:ext cx="2957251" cy="461665"/>
          </a:xfrm>
          <a:prstGeom prst="rect">
            <a:avLst/>
          </a:prstGeom>
          <a:noFill/>
        </p:spPr>
        <p:txBody>
          <a:bodyPr wrap="square" rtlCol="0">
            <a:spAutoFit/>
          </a:bodyPr>
          <a:lstStyle/>
          <a:p>
            <a:r>
              <a:rPr lang="tr-TR" sz="1200" dirty="0" smtClean="0">
                <a:solidFill>
                  <a:schemeClr val="bg2">
                    <a:lumMod val="50000"/>
                  </a:schemeClr>
                </a:solidFill>
                <a:latin typeface="Arial" panose="020B0604020202020204" pitchFamily="34" charset="0"/>
                <a:cs typeface="Arial" panose="020B0604020202020204" pitchFamily="34" charset="0"/>
              </a:rPr>
              <a:t>Avrupa Birliği’nde </a:t>
            </a:r>
            <a:r>
              <a:rPr lang="tr-TR" sz="1200" b="1" dirty="0" smtClean="0">
                <a:solidFill>
                  <a:srgbClr val="C00000"/>
                </a:solidFill>
                <a:latin typeface="Arial" panose="020B0604020202020204" pitchFamily="34" charset="0"/>
                <a:cs typeface="Arial" panose="020B0604020202020204" pitchFamily="34" charset="0"/>
              </a:rPr>
              <a:t>Emisyon Ticaret Sistemi (ETS)</a:t>
            </a:r>
            <a:r>
              <a:rPr lang="tr-TR" sz="1200" dirty="0" smtClean="0">
                <a:solidFill>
                  <a:schemeClr val="bg2">
                    <a:lumMod val="50000"/>
                  </a:schemeClr>
                </a:solidFill>
                <a:latin typeface="Arial" panose="020B0604020202020204" pitchFamily="34" charset="0"/>
                <a:cs typeface="Arial" panose="020B0604020202020204" pitchFamily="34" charset="0"/>
              </a:rPr>
              <a:t> başlamıştır.</a:t>
            </a:r>
            <a:endParaRPr lang="en-US" sz="1200" dirty="0">
              <a:solidFill>
                <a:schemeClr val="bg2">
                  <a:lumMod val="50000"/>
                </a:schemeClr>
              </a:solidFill>
              <a:latin typeface="Arial" panose="020B0604020202020204" pitchFamily="34" charset="0"/>
              <a:cs typeface="Arial" panose="020B0604020202020204" pitchFamily="34" charset="0"/>
            </a:endParaRPr>
          </a:p>
        </p:txBody>
      </p:sp>
      <p:cxnSp>
        <p:nvCxnSpPr>
          <p:cNvPr id="59" name="Straight Connector 63">
            <a:extLst>
              <a:ext uri="{FF2B5EF4-FFF2-40B4-BE49-F238E27FC236}">
                <a16:creationId xmlns:a16="http://schemas.microsoft.com/office/drawing/2014/main" id="{5CE23E97-80CA-4DCE-905B-0371552128FB}"/>
              </a:ext>
            </a:extLst>
          </p:cNvPr>
          <p:cNvCxnSpPr>
            <a:cxnSpLocks/>
          </p:cNvCxnSpPr>
          <p:nvPr/>
        </p:nvCxnSpPr>
        <p:spPr>
          <a:xfrm>
            <a:off x="533416" y="1336549"/>
            <a:ext cx="2483557" cy="0"/>
          </a:xfrm>
          <a:prstGeom prst="line">
            <a:avLst/>
          </a:prstGeom>
          <a:ln w="19050">
            <a:solidFill>
              <a:srgbClr val="B80000"/>
            </a:solidFill>
          </a:ln>
        </p:spPr>
        <p:style>
          <a:lnRef idx="1">
            <a:schemeClr val="accent1"/>
          </a:lnRef>
          <a:fillRef idx="0">
            <a:schemeClr val="accent1"/>
          </a:fillRef>
          <a:effectRef idx="0">
            <a:schemeClr val="accent1"/>
          </a:effectRef>
          <a:fontRef idx="minor">
            <a:schemeClr val="tx1"/>
          </a:fontRef>
        </p:style>
      </p:cxnSp>
      <p:sp>
        <p:nvSpPr>
          <p:cNvPr id="60" name="Arc 17">
            <a:extLst>
              <a:ext uri="{FF2B5EF4-FFF2-40B4-BE49-F238E27FC236}">
                <a16:creationId xmlns:a16="http://schemas.microsoft.com/office/drawing/2014/main" id="{B54B9C7B-4DA7-40E1-B723-68758EB971FE}"/>
              </a:ext>
            </a:extLst>
          </p:cNvPr>
          <p:cNvSpPr/>
          <p:nvPr/>
        </p:nvSpPr>
        <p:spPr>
          <a:xfrm rot="5400000">
            <a:off x="981161" y="3538507"/>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1" name="Straight Connector 22">
            <a:extLst>
              <a:ext uri="{FF2B5EF4-FFF2-40B4-BE49-F238E27FC236}">
                <a16:creationId xmlns:a16="http://schemas.microsoft.com/office/drawing/2014/main" id="{7982AF7D-7FF0-494C-891D-C601C69FAD64}"/>
              </a:ext>
            </a:extLst>
          </p:cNvPr>
          <p:cNvCxnSpPr>
            <a:cxnSpLocks/>
          </p:cNvCxnSpPr>
          <p:nvPr/>
        </p:nvCxnSpPr>
        <p:spPr>
          <a:xfrm flipV="1">
            <a:off x="1440743" y="2617516"/>
            <a:ext cx="0" cy="1033387"/>
          </a:xfrm>
          <a:prstGeom prst="line">
            <a:avLst/>
          </a:prstGeom>
          <a:ln w="19050">
            <a:solidFill>
              <a:srgbClr val="B80000"/>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D26033AC-E99E-4309-BD9B-47A98BA0DEA7}"/>
              </a:ext>
            </a:extLst>
          </p:cNvPr>
          <p:cNvSpPr/>
          <p:nvPr/>
        </p:nvSpPr>
        <p:spPr>
          <a:xfrm>
            <a:off x="1378622" y="2571160"/>
            <a:ext cx="124240" cy="124240"/>
          </a:xfrm>
          <a:prstGeom prst="ellips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3" name="Straight Connector 65">
            <a:extLst>
              <a:ext uri="{FF2B5EF4-FFF2-40B4-BE49-F238E27FC236}">
                <a16:creationId xmlns:a16="http://schemas.microsoft.com/office/drawing/2014/main" id="{36AF9195-D1C7-4EAB-9766-CBBD5AC04E3E}"/>
              </a:ext>
            </a:extLst>
          </p:cNvPr>
          <p:cNvCxnSpPr>
            <a:cxnSpLocks/>
          </p:cNvCxnSpPr>
          <p:nvPr/>
        </p:nvCxnSpPr>
        <p:spPr>
          <a:xfrm>
            <a:off x="9400017" y="6337413"/>
            <a:ext cx="2048865" cy="0"/>
          </a:xfrm>
          <a:prstGeom prst="line">
            <a:avLst/>
          </a:prstGeom>
          <a:ln w="19050">
            <a:solidFill>
              <a:srgbClr val="385723"/>
            </a:solidFill>
          </a:ln>
        </p:spPr>
        <p:style>
          <a:lnRef idx="1">
            <a:schemeClr val="accent1"/>
          </a:lnRef>
          <a:fillRef idx="0">
            <a:schemeClr val="accent1"/>
          </a:fillRef>
          <a:effectRef idx="0">
            <a:schemeClr val="accent1"/>
          </a:effectRef>
          <a:fontRef idx="minor">
            <a:schemeClr val="tx1"/>
          </a:fontRef>
        </p:style>
      </p:cxnSp>
      <p:sp>
        <p:nvSpPr>
          <p:cNvPr id="64" name="Arc 52">
            <a:extLst>
              <a:ext uri="{FF2B5EF4-FFF2-40B4-BE49-F238E27FC236}">
                <a16:creationId xmlns:a16="http://schemas.microsoft.com/office/drawing/2014/main" id="{FC85B459-7BA2-4C61-9178-E1CE5EFAEC56}"/>
              </a:ext>
            </a:extLst>
          </p:cNvPr>
          <p:cNvSpPr/>
          <p:nvPr/>
        </p:nvSpPr>
        <p:spPr>
          <a:xfrm rot="10800000">
            <a:off x="10176919" y="3524087"/>
            <a:ext cx="919162" cy="919162"/>
          </a:xfrm>
          <a:prstGeom prst="arc">
            <a:avLst>
              <a:gd name="adj1" fmla="val 5420354"/>
              <a:gd name="adj2" fmla="val 1085334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5" name="Straight Connector 57">
            <a:extLst>
              <a:ext uri="{FF2B5EF4-FFF2-40B4-BE49-F238E27FC236}">
                <a16:creationId xmlns:a16="http://schemas.microsoft.com/office/drawing/2014/main" id="{A61A79A1-830D-43A5-991E-41089FE309F5}"/>
              </a:ext>
            </a:extLst>
          </p:cNvPr>
          <p:cNvCxnSpPr>
            <a:cxnSpLocks/>
          </p:cNvCxnSpPr>
          <p:nvPr/>
        </p:nvCxnSpPr>
        <p:spPr>
          <a:xfrm flipV="1">
            <a:off x="10628701" y="2616228"/>
            <a:ext cx="0" cy="103338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1D217BA-6735-41FC-ADDE-ADA84BF5E891}"/>
              </a:ext>
            </a:extLst>
          </p:cNvPr>
          <p:cNvSpPr/>
          <p:nvPr/>
        </p:nvSpPr>
        <p:spPr>
          <a:xfrm>
            <a:off x="10566580" y="2552437"/>
            <a:ext cx="124240" cy="12424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950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rbest Form 9"/>
          <p:cNvSpPr/>
          <p:nvPr/>
        </p:nvSpPr>
        <p:spPr>
          <a:xfrm>
            <a:off x="4677153" y="2244969"/>
            <a:ext cx="2680188" cy="2107222"/>
          </a:xfrm>
          <a:custGeom>
            <a:avLst/>
            <a:gdLst>
              <a:gd name="connsiteX0" fmla="*/ 996461 w 2680188"/>
              <a:gd name="connsiteY0" fmla="*/ 0 h 2107222"/>
              <a:gd name="connsiteX1" fmla="*/ 2680188 w 2680188"/>
              <a:gd name="connsiteY1" fmla="*/ 1683727 h 2107222"/>
              <a:gd name="connsiteX2" fmla="*/ 2675216 w 2680188"/>
              <a:gd name="connsiteY2" fmla="*/ 1782204 h 2107222"/>
              <a:gd name="connsiteX3" fmla="*/ 2625115 w 2680188"/>
              <a:gd name="connsiteY3" fmla="*/ 1819668 h 2107222"/>
              <a:gd name="connsiteX4" fmla="*/ 1683727 w 2680188"/>
              <a:gd name="connsiteY4" fmla="*/ 2107222 h 2107222"/>
              <a:gd name="connsiteX5" fmla="*/ 0 w 2680188"/>
              <a:gd name="connsiteY5" fmla="*/ 423495 h 2107222"/>
              <a:gd name="connsiteX6" fmla="*/ 4973 w 2680188"/>
              <a:gd name="connsiteY6" fmla="*/ 325019 h 2107222"/>
              <a:gd name="connsiteX7" fmla="*/ 55073 w 2680188"/>
              <a:gd name="connsiteY7" fmla="*/ 287554 h 2107222"/>
              <a:gd name="connsiteX8" fmla="*/ 996461 w 2680188"/>
              <a:gd name="connsiteY8" fmla="*/ 0 h 210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0188" h="2107222">
                <a:moveTo>
                  <a:pt x="996461" y="0"/>
                </a:moveTo>
                <a:cubicBezTo>
                  <a:pt x="1926358" y="0"/>
                  <a:pt x="2680188" y="753830"/>
                  <a:pt x="2680188" y="1683727"/>
                </a:cubicBezTo>
                <a:lnTo>
                  <a:pt x="2675216" y="1782204"/>
                </a:lnTo>
                <a:lnTo>
                  <a:pt x="2625115" y="1819668"/>
                </a:lnTo>
                <a:cubicBezTo>
                  <a:pt x="2356391" y="2001215"/>
                  <a:pt x="2032439" y="2107222"/>
                  <a:pt x="1683727" y="2107222"/>
                </a:cubicBezTo>
                <a:cubicBezTo>
                  <a:pt x="753830" y="2107222"/>
                  <a:pt x="0" y="1353392"/>
                  <a:pt x="0" y="423495"/>
                </a:cubicBezTo>
                <a:lnTo>
                  <a:pt x="4973" y="325019"/>
                </a:lnTo>
                <a:lnTo>
                  <a:pt x="55073" y="287554"/>
                </a:lnTo>
                <a:cubicBezTo>
                  <a:pt x="323798" y="106008"/>
                  <a:pt x="647750" y="0"/>
                  <a:pt x="996461" y="0"/>
                </a:cubicBezTo>
                <a:close/>
              </a:path>
            </a:pathLst>
          </a:custGeom>
          <a:solidFill>
            <a:schemeClr val="accent1">
              <a:lumMod val="40000"/>
              <a:lumOff val="60000"/>
            </a:schemeClr>
          </a:solidFill>
          <a:ln>
            <a:solidFill>
              <a:srgbClr val="A2CB8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latin typeface="Arial" panose="020B0604020202020204" pitchFamily="34" charset="0"/>
              <a:cs typeface="Arial" panose="020B0604020202020204" pitchFamily="34" charset="0"/>
            </a:endParaRPr>
          </a:p>
        </p:txBody>
      </p:sp>
      <p:sp>
        <p:nvSpPr>
          <p:cNvPr id="14" name="Oval 13"/>
          <p:cNvSpPr/>
          <p:nvPr/>
        </p:nvSpPr>
        <p:spPr>
          <a:xfrm>
            <a:off x="3302622" y="984738"/>
            <a:ext cx="3367453" cy="33674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15" name="Oval 14"/>
          <p:cNvSpPr/>
          <p:nvPr/>
        </p:nvSpPr>
        <p:spPr>
          <a:xfrm>
            <a:off x="4677153" y="984737"/>
            <a:ext cx="3367453" cy="3367453"/>
          </a:xfrm>
          <a:prstGeom prst="ellipse">
            <a:avLst/>
          </a:prstGeom>
          <a:noFill/>
          <a:ln>
            <a:solidFill>
              <a:srgbClr val="A2C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16" name="Oval 15"/>
          <p:cNvSpPr/>
          <p:nvPr/>
        </p:nvSpPr>
        <p:spPr>
          <a:xfrm>
            <a:off x="3989887" y="2244969"/>
            <a:ext cx="3367453" cy="33674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20" name="Serbest Form 19"/>
          <p:cNvSpPr/>
          <p:nvPr/>
        </p:nvSpPr>
        <p:spPr>
          <a:xfrm>
            <a:off x="4677151" y="2244969"/>
            <a:ext cx="1992923" cy="1959548"/>
          </a:xfrm>
          <a:custGeom>
            <a:avLst/>
            <a:gdLst>
              <a:gd name="connsiteX0" fmla="*/ 996461 w 1992923"/>
              <a:gd name="connsiteY0" fmla="*/ 0 h 1959548"/>
              <a:gd name="connsiteX1" fmla="*/ 1937849 w 1992923"/>
              <a:gd name="connsiteY1" fmla="*/ 287554 h 1959548"/>
              <a:gd name="connsiteX2" fmla="*/ 1989543 w 1992923"/>
              <a:gd name="connsiteY2" fmla="*/ 326210 h 1959548"/>
              <a:gd name="connsiteX3" fmla="*/ 1992923 w 1992923"/>
              <a:gd name="connsiteY3" fmla="*/ 423496 h 1959548"/>
              <a:gd name="connsiteX4" fmla="*/ 1111760 w 1992923"/>
              <a:gd name="connsiteY4" fmla="*/ 1904006 h 1959548"/>
              <a:gd name="connsiteX5" fmla="*/ 996463 w 1992923"/>
              <a:gd name="connsiteY5" fmla="*/ 1959548 h 1959548"/>
              <a:gd name="connsiteX6" fmla="*/ 881163 w 1992923"/>
              <a:gd name="connsiteY6" fmla="*/ 1904005 h 1959548"/>
              <a:gd name="connsiteX7" fmla="*/ 0 w 1992923"/>
              <a:gd name="connsiteY7" fmla="*/ 423495 h 1959548"/>
              <a:gd name="connsiteX8" fmla="*/ 3380 w 1992923"/>
              <a:gd name="connsiteY8" fmla="*/ 326209 h 1959548"/>
              <a:gd name="connsiteX9" fmla="*/ 55073 w 1992923"/>
              <a:gd name="connsiteY9" fmla="*/ 287554 h 1959548"/>
              <a:gd name="connsiteX10" fmla="*/ 996461 w 1992923"/>
              <a:gd name="connsiteY10" fmla="*/ 0 h 195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2923" h="1959548">
                <a:moveTo>
                  <a:pt x="996461" y="0"/>
                </a:moveTo>
                <a:cubicBezTo>
                  <a:pt x="1345172" y="0"/>
                  <a:pt x="1669124" y="106008"/>
                  <a:pt x="1937849" y="287554"/>
                </a:cubicBezTo>
                <a:lnTo>
                  <a:pt x="1989543" y="326210"/>
                </a:lnTo>
                <a:lnTo>
                  <a:pt x="1992923" y="423496"/>
                </a:lnTo>
                <a:cubicBezTo>
                  <a:pt x="1992923" y="1062800"/>
                  <a:pt x="1636621" y="1618885"/>
                  <a:pt x="1111760" y="1904006"/>
                </a:cubicBezTo>
                <a:lnTo>
                  <a:pt x="996463" y="1959548"/>
                </a:lnTo>
                <a:lnTo>
                  <a:pt x="881163" y="1904005"/>
                </a:lnTo>
                <a:cubicBezTo>
                  <a:pt x="356303" y="1618884"/>
                  <a:pt x="0" y="1062799"/>
                  <a:pt x="0" y="423495"/>
                </a:cubicBezTo>
                <a:lnTo>
                  <a:pt x="3380" y="326209"/>
                </a:lnTo>
                <a:lnTo>
                  <a:pt x="55073" y="287554"/>
                </a:lnTo>
                <a:cubicBezTo>
                  <a:pt x="323798" y="106008"/>
                  <a:pt x="647750" y="0"/>
                  <a:pt x="996461" y="0"/>
                </a:cubicBezTo>
                <a:close/>
              </a:path>
            </a:pathLst>
          </a:custGeom>
          <a:solidFill>
            <a:srgbClr val="BFDB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cs typeface="Arial" panose="020B0604020202020204" pitchFamily="34" charset="0"/>
            </a:endParaRPr>
          </a:p>
        </p:txBody>
      </p:sp>
      <p:sp>
        <p:nvSpPr>
          <p:cNvPr id="21" name="Metin kutusu 20"/>
          <p:cNvSpPr txBox="1"/>
          <p:nvPr/>
        </p:nvSpPr>
        <p:spPr>
          <a:xfrm>
            <a:off x="4677150" y="2584938"/>
            <a:ext cx="1940171" cy="461665"/>
          </a:xfrm>
          <a:prstGeom prst="rect">
            <a:avLst/>
          </a:prstGeom>
          <a:noFill/>
        </p:spPr>
        <p:txBody>
          <a:bodyPr wrap="square" rtlCol="0">
            <a:spAutoFit/>
          </a:bodyPr>
          <a:lstStyle/>
          <a:p>
            <a:pPr algn="ctr"/>
            <a:r>
              <a:rPr lang="tr-TR" sz="1200" b="1" dirty="0">
                <a:latin typeface="Arial" panose="020B0604020202020204" pitchFamily="34" charset="0"/>
                <a:cs typeface="Arial" panose="020B0604020202020204" pitchFamily="34" charset="0"/>
              </a:rPr>
              <a:t>Sabit Yanma </a:t>
            </a:r>
            <a:endParaRPr lang="tr-TR" sz="1200" b="1" dirty="0" smtClean="0">
              <a:latin typeface="Arial" panose="020B0604020202020204" pitchFamily="34" charset="0"/>
              <a:cs typeface="Arial" panose="020B0604020202020204" pitchFamily="34" charset="0"/>
            </a:endParaRPr>
          </a:p>
          <a:p>
            <a:pPr algn="ctr"/>
            <a:r>
              <a:rPr lang="tr-TR" sz="1200" b="1" dirty="0" smtClean="0">
                <a:latin typeface="Arial" panose="020B0604020202020204" pitchFamily="34" charset="0"/>
                <a:cs typeface="Arial" panose="020B0604020202020204" pitchFamily="34" charset="0"/>
              </a:rPr>
              <a:t>(Kategori 1.1) </a:t>
            </a:r>
            <a:endParaRPr lang="tr-TR" sz="1200" b="1" dirty="0">
              <a:latin typeface="Arial" panose="020B0604020202020204" pitchFamily="34" charset="0"/>
              <a:cs typeface="Arial" panose="020B0604020202020204" pitchFamily="34" charset="0"/>
            </a:endParaRPr>
          </a:p>
        </p:txBody>
      </p:sp>
      <p:sp>
        <p:nvSpPr>
          <p:cNvPr id="22" name="Metin kutusu 21"/>
          <p:cNvSpPr txBox="1"/>
          <p:nvPr/>
        </p:nvSpPr>
        <p:spPr>
          <a:xfrm>
            <a:off x="4428266" y="3134032"/>
            <a:ext cx="2490691" cy="646331"/>
          </a:xfrm>
          <a:prstGeom prst="rect">
            <a:avLst/>
          </a:prstGeom>
          <a:noFill/>
        </p:spPr>
        <p:txBody>
          <a:bodyPr wrap="square" rtlCol="0">
            <a:spAutoFit/>
          </a:bodyPr>
          <a:lstStyle/>
          <a:p>
            <a:pPr algn="ctr"/>
            <a:r>
              <a:rPr lang="tr-TR" sz="1200" b="1" dirty="0" smtClean="0">
                <a:latin typeface="Arial" panose="020B0604020202020204" pitchFamily="34" charset="0"/>
                <a:cs typeface="Arial" panose="020B0604020202020204" pitchFamily="34" charset="0"/>
              </a:rPr>
              <a:t>Proses </a:t>
            </a:r>
            <a:endParaRPr lang="tr-TR" sz="1200" b="1" dirty="0">
              <a:latin typeface="Arial" panose="020B0604020202020204" pitchFamily="34" charset="0"/>
              <a:cs typeface="Arial" panose="020B0604020202020204" pitchFamily="34" charset="0"/>
            </a:endParaRPr>
          </a:p>
          <a:p>
            <a:pPr algn="ctr"/>
            <a:r>
              <a:rPr lang="tr-TR" sz="1200" b="1" dirty="0" smtClean="0">
                <a:latin typeface="Arial" panose="020B0604020202020204" pitchFamily="34" charset="0"/>
                <a:cs typeface="Arial" panose="020B0604020202020204" pitchFamily="34" charset="0"/>
              </a:rPr>
              <a:t>Emisyonları</a:t>
            </a:r>
          </a:p>
          <a:p>
            <a:pPr algn="ctr"/>
            <a:r>
              <a:rPr lang="tr-TR" sz="1200" b="1" dirty="0" smtClean="0">
                <a:latin typeface="Arial" panose="020B0604020202020204" pitchFamily="34" charset="0"/>
                <a:cs typeface="Arial" panose="020B0604020202020204" pitchFamily="34" charset="0"/>
              </a:rPr>
              <a:t>(</a:t>
            </a:r>
            <a:r>
              <a:rPr lang="tr-TR" sz="1200" b="1" dirty="0">
                <a:latin typeface="Arial" panose="020B0604020202020204" pitchFamily="34" charset="0"/>
                <a:cs typeface="Arial" panose="020B0604020202020204" pitchFamily="34" charset="0"/>
              </a:rPr>
              <a:t>Kategori </a:t>
            </a:r>
            <a:r>
              <a:rPr lang="tr-TR" sz="1200" b="1" dirty="0" smtClean="0">
                <a:latin typeface="Arial" panose="020B0604020202020204" pitchFamily="34" charset="0"/>
                <a:cs typeface="Arial" panose="020B0604020202020204" pitchFamily="34" charset="0"/>
              </a:rPr>
              <a:t>1.3)</a:t>
            </a:r>
            <a:endParaRPr lang="tr-TR" sz="1200" b="1" dirty="0">
              <a:latin typeface="Arial" panose="020B0604020202020204" pitchFamily="34" charset="0"/>
              <a:cs typeface="Arial" panose="020B0604020202020204" pitchFamily="34" charset="0"/>
            </a:endParaRPr>
          </a:p>
        </p:txBody>
      </p:sp>
      <p:sp>
        <p:nvSpPr>
          <p:cNvPr id="23" name="Metin kutusu 22"/>
          <p:cNvSpPr txBox="1"/>
          <p:nvPr/>
        </p:nvSpPr>
        <p:spPr>
          <a:xfrm>
            <a:off x="1511792" y="1030386"/>
            <a:ext cx="1336432" cy="584775"/>
          </a:xfrm>
          <a:prstGeom prst="rect">
            <a:avLst/>
          </a:prstGeom>
          <a:noFill/>
        </p:spPr>
        <p:txBody>
          <a:bodyPr wrap="square" rtlCol="0">
            <a:spAutoFit/>
          </a:bodyPr>
          <a:lstStyle/>
          <a:p>
            <a:r>
              <a:rPr lang="tr-TR" sz="3200" u="sng" dirty="0" smtClean="0">
                <a:solidFill>
                  <a:srgbClr val="113F6B"/>
                </a:solidFill>
                <a:latin typeface="Arial" panose="020B0604020202020204" pitchFamily="34" charset="0"/>
                <a:cs typeface="Arial" panose="020B0604020202020204" pitchFamily="34" charset="0"/>
              </a:rPr>
              <a:t>İRD</a:t>
            </a:r>
            <a:endParaRPr lang="tr-TR" sz="3200" u="sng" dirty="0">
              <a:solidFill>
                <a:srgbClr val="113F6B"/>
              </a:solidFill>
              <a:latin typeface="Arial" panose="020B0604020202020204" pitchFamily="34" charset="0"/>
              <a:cs typeface="Arial" panose="020B0604020202020204" pitchFamily="34" charset="0"/>
            </a:endParaRPr>
          </a:p>
        </p:txBody>
      </p:sp>
      <p:sp>
        <p:nvSpPr>
          <p:cNvPr id="24" name="Metin kutusu 23"/>
          <p:cNvSpPr txBox="1"/>
          <p:nvPr/>
        </p:nvSpPr>
        <p:spPr>
          <a:xfrm>
            <a:off x="8848475" y="1055077"/>
            <a:ext cx="1723291" cy="584775"/>
          </a:xfrm>
          <a:prstGeom prst="rect">
            <a:avLst/>
          </a:prstGeom>
          <a:noFill/>
        </p:spPr>
        <p:txBody>
          <a:bodyPr wrap="square" rtlCol="0">
            <a:spAutoFit/>
          </a:bodyPr>
          <a:lstStyle/>
          <a:p>
            <a:r>
              <a:rPr lang="tr-TR" sz="3200" u="sng" dirty="0">
                <a:solidFill>
                  <a:srgbClr val="A2CB8A"/>
                </a:solidFill>
                <a:latin typeface="Arial" panose="020B0604020202020204" pitchFamily="34" charset="0"/>
                <a:cs typeface="Arial" panose="020B0604020202020204" pitchFamily="34" charset="0"/>
              </a:rPr>
              <a:t>14064-1</a:t>
            </a:r>
          </a:p>
        </p:txBody>
      </p:sp>
      <p:sp>
        <p:nvSpPr>
          <p:cNvPr id="25" name="Metin kutusu 24"/>
          <p:cNvSpPr txBox="1"/>
          <p:nvPr/>
        </p:nvSpPr>
        <p:spPr>
          <a:xfrm>
            <a:off x="1847649" y="4845950"/>
            <a:ext cx="1708639" cy="584775"/>
          </a:xfrm>
          <a:prstGeom prst="rect">
            <a:avLst/>
          </a:prstGeom>
          <a:noFill/>
        </p:spPr>
        <p:txBody>
          <a:bodyPr wrap="square" rtlCol="0">
            <a:spAutoFit/>
          </a:bodyPr>
          <a:lstStyle/>
          <a:p>
            <a:r>
              <a:rPr lang="tr-TR" sz="3200" u="sng" dirty="0">
                <a:solidFill>
                  <a:srgbClr val="FF0000"/>
                </a:solidFill>
                <a:latin typeface="Arial" panose="020B0604020202020204" pitchFamily="34" charset="0"/>
                <a:cs typeface="Arial" panose="020B0604020202020204" pitchFamily="34" charset="0"/>
              </a:rPr>
              <a:t>SKDM</a:t>
            </a:r>
          </a:p>
        </p:txBody>
      </p:sp>
      <p:sp>
        <p:nvSpPr>
          <p:cNvPr id="26" name="Dikdörtgen 25"/>
          <p:cNvSpPr/>
          <p:nvPr/>
        </p:nvSpPr>
        <p:spPr>
          <a:xfrm>
            <a:off x="8124811" y="1615442"/>
            <a:ext cx="4187434" cy="1938992"/>
          </a:xfrm>
          <a:prstGeom prst="rect">
            <a:avLst/>
          </a:prstGeom>
        </p:spPr>
        <p:txBody>
          <a:bodyPr wrap="square">
            <a:spAutoFit/>
          </a:bodyPr>
          <a:lstStyle/>
          <a:p>
            <a:r>
              <a:rPr lang="tr-TR" sz="1200" b="1" dirty="0">
                <a:latin typeface="Arial" panose="020B0604020202020204" pitchFamily="34" charset="0"/>
                <a:cs typeface="Arial" panose="020B0604020202020204" pitchFamily="34" charset="0"/>
              </a:rPr>
              <a:t>Kategori 1: </a:t>
            </a:r>
            <a:r>
              <a:rPr lang="tr-TR" sz="1200" dirty="0">
                <a:latin typeface="Arial" panose="020B0604020202020204" pitchFamily="34" charset="0"/>
                <a:cs typeface="Arial" panose="020B0604020202020204" pitchFamily="34" charset="0"/>
              </a:rPr>
              <a:t>Doğrudan Emisyonlar (1.1, 1.2, 1.3, 1.4, </a:t>
            </a:r>
            <a:r>
              <a:rPr lang="tr-TR" sz="1200" dirty="0" smtClean="0">
                <a:latin typeface="Arial" panose="020B0604020202020204" pitchFamily="34" charset="0"/>
                <a:cs typeface="Arial" panose="020B0604020202020204" pitchFamily="34" charset="0"/>
              </a:rPr>
              <a:t>1.5)</a:t>
            </a:r>
          </a:p>
          <a:p>
            <a:r>
              <a:rPr lang="tr-TR" sz="1200" b="1" dirty="0" smtClean="0">
                <a:latin typeface="Arial" panose="020B0604020202020204" pitchFamily="34" charset="0"/>
                <a:cs typeface="Arial" panose="020B0604020202020204" pitchFamily="34" charset="0"/>
              </a:rPr>
              <a:t>Kategori </a:t>
            </a:r>
            <a:r>
              <a:rPr lang="tr-TR" sz="1200" b="1" dirty="0">
                <a:latin typeface="Arial" panose="020B0604020202020204" pitchFamily="34" charset="0"/>
                <a:cs typeface="Arial" panose="020B0604020202020204" pitchFamily="34" charset="0"/>
              </a:rPr>
              <a:t>2: </a:t>
            </a:r>
            <a:r>
              <a:rPr lang="tr-TR" sz="1200" dirty="0">
                <a:latin typeface="Arial" panose="020B0604020202020204" pitchFamily="34" charset="0"/>
                <a:cs typeface="Arial" panose="020B0604020202020204" pitchFamily="34" charset="0"/>
              </a:rPr>
              <a:t>Enerji kullanımı kaynaklı dolaylı </a:t>
            </a:r>
            <a:endParaRPr lang="tr-TR" sz="1200" dirty="0" smtClean="0">
              <a:latin typeface="Arial" panose="020B0604020202020204" pitchFamily="34" charset="0"/>
              <a:cs typeface="Arial" panose="020B0604020202020204" pitchFamily="34" charset="0"/>
            </a:endParaRPr>
          </a:p>
          <a:p>
            <a:r>
              <a:rPr lang="tr-TR" sz="1200" dirty="0" smtClean="0">
                <a:latin typeface="Arial" panose="020B0604020202020204" pitchFamily="34" charset="0"/>
                <a:cs typeface="Arial" panose="020B0604020202020204" pitchFamily="34" charset="0"/>
              </a:rPr>
              <a:t>emisyonlar (2.1, 2.2)</a:t>
            </a:r>
            <a:endParaRPr lang="tr-TR" sz="1200" dirty="0">
              <a:latin typeface="Arial" panose="020B0604020202020204" pitchFamily="34" charset="0"/>
              <a:cs typeface="Arial" panose="020B0604020202020204" pitchFamily="34" charset="0"/>
            </a:endParaRPr>
          </a:p>
          <a:p>
            <a:r>
              <a:rPr lang="tr-TR" sz="1200" b="1" dirty="0">
                <a:latin typeface="Arial" panose="020B0604020202020204" pitchFamily="34" charset="0"/>
                <a:cs typeface="Arial" panose="020B0604020202020204" pitchFamily="34" charset="0"/>
              </a:rPr>
              <a:t>Kategori 3: </a:t>
            </a:r>
            <a:r>
              <a:rPr lang="tr-TR" sz="1200" dirty="0">
                <a:latin typeface="Arial" panose="020B0604020202020204" pitchFamily="34" charset="0"/>
                <a:cs typeface="Arial" panose="020B0604020202020204" pitchFamily="34" charset="0"/>
              </a:rPr>
              <a:t>Ulaşım kaynaklı </a:t>
            </a:r>
            <a:r>
              <a:rPr lang="tr-TR" sz="1200" dirty="0" smtClean="0">
                <a:latin typeface="Arial" panose="020B0604020202020204" pitchFamily="34" charset="0"/>
                <a:cs typeface="Arial" panose="020B0604020202020204" pitchFamily="34" charset="0"/>
              </a:rPr>
              <a:t>dolaylı </a:t>
            </a:r>
          </a:p>
          <a:p>
            <a:r>
              <a:rPr lang="tr-TR" sz="1200" dirty="0" smtClean="0">
                <a:latin typeface="Arial" panose="020B0604020202020204" pitchFamily="34" charset="0"/>
                <a:cs typeface="Arial" panose="020B0604020202020204" pitchFamily="34" charset="0"/>
              </a:rPr>
              <a:t>emisyonlar (3.1</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3.2</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3.3</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3.4</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3.5)</a:t>
            </a:r>
            <a:endParaRPr lang="tr-TR" sz="1200" dirty="0">
              <a:latin typeface="Arial" panose="020B0604020202020204" pitchFamily="34" charset="0"/>
              <a:cs typeface="Arial" panose="020B0604020202020204" pitchFamily="34" charset="0"/>
            </a:endParaRPr>
          </a:p>
          <a:p>
            <a:r>
              <a:rPr lang="tr-TR" sz="1200" b="1" dirty="0">
                <a:latin typeface="Arial" panose="020B0604020202020204" pitchFamily="34" charset="0"/>
                <a:cs typeface="Arial" panose="020B0604020202020204" pitchFamily="34" charset="0"/>
              </a:rPr>
              <a:t>Kategori 4: </a:t>
            </a:r>
            <a:r>
              <a:rPr lang="tr-TR" sz="1200" dirty="0">
                <a:latin typeface="Arial" panose="020B0604020202020204" pitchFamily="34" charset="0"/>
                <a:cs typeface="Arial" panose="020B0604020202020204" pitchFamily="34" charset="0"/>
              </a:rPr>
              <a:t>Kuruluş tarafından kullanılan ürünlerden kaynaklanan dolaylı emisyonları </a:t>
            </a:r>
            <a:r>
              <a:rPr lang="tr-TR" sz="1200" dirty="0" smtClean="0">
                <a:latin typeface="Arial" panose="020B0604020202020204" pitchFamily="34" charset="0"/>
                <a:cs typeface="Arial" panose="020B0604020202020204" pitchFamily="34" charset="0"/>
              </a:rPr>
              <a:t>(4.1</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4.2</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4.3</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4.4</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4.5)</a:t>
            </a:r>
            <a:endParaRPr lang="tr-TR" sz="1200" dirty="0">
              <a:latin typeface="Arial" panose="020B0604020202020204" pitchFamily="34" charset="0"/>
              <a:cs typeface="Arial" panose="020B0604020202020204" pitchFamily="34" charset="0"/>
            </a:endParaRPr>
          </a:p>
          <a:p>
            <a:r>
              <a:rPr lang="tr-TR" sz="1200" b="1" dirty="0">
                <a:latin typeface="Arial" panose="020B0604020202020204" pitchFamily="34" charset="0"/>
                <a:cs typeface="Arial" panose="020B0604020202020204" pitchFamily="34" charset="0"/>
              </a:rPr>
              <a:t>Kategori 5: </a:t>
            </a:r>
            <a:r>
              <a:rPr lang="tr-TR" sz="1200" dirty="0">
                <a:latin typeface="Arial" panose="020B0604020202020204" pitchFamily="34" charset="0"/>
                <a:cs typeface="Arial" panose="020B0604020202020204" pitchFamily="34" charset="0"/>
              </a:rPr>
              <a:t>Üretilen </a:t>
            </a:r>
            <a:r>
              <a:rPr lang="tr-TR" sz="1200" dirty="0" smtClean="0">
                <a:latin typeface="Arial" panose="020B0604020202020204" pitchFamily="34" charset="0"/>
                <a:cs typeface="Arial" panose="020B0604020202020204" pitchFamily="34" charset="0"/>
              </a:rPr>
              <a:t>ürünlerin kullanımı kaynaklı dolaylı </a:t>
            </a:r>
          </a:p>
          <a:p>
            <a:r>
              <a:rPr lang="tr-TR" sz="1200" dirty="0" smtClean="0">
                <a:latin typeface="Arial" panose="020B0604020202020204" pitchFamily="34" charset="0"/>
                <a:cs typeface="Arial" panose="020B0604020202020204" pitchFamily="34" charset="0"/>
              </a:rPr>
              <a:t>emisyonlar (5.1</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5.2</a:t>
            </a:r>
            <a:r>
              <a:rPr lang="tr-TR" sz="1200" dirty="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5.3</a:t>
            </a:r>
            <a:r>
              <a:rPr lang="tr-TR" sz="1200" dirty="0">
                <a:latin typeface="Arial" panose="020B0604020202020204" pitchFamily="34" charset="0"/>
                <a:cs typeface="Arial" panose="020B0604020202020204" pitchFamily="34" charset="0"/>
              </a:rPr>
              <a:t>, 5</a:t>
            </a:r>
            <a:r>
              <a:rPr lang="tr-TR" sz="1200" dirty="0" smtClean="0">
                <a:latin typeface="Arial" panose="020B0604020202020204" pitchFamily="34" charset="0"/>
                <a:cs typeface="Arial" panose="020B0604020202020204" pitchFamily="34" charset="0"/>
              </a:rPr>
              <a:t>.4)</a:t>
            </a:r>
            <a:endParaRPr lang="tr-TR" sz="1200" dirty="0">
              <a:latin typeface="Arial" panose="020B0604020202020204" pitchFamily="34" charset="0"/>
              <a:cs typeface="Arial" panose="020B0604020202020204" pitchFamily="34" charset="0"/>
            </a:endParaRPr>
          </a:p>
          <a:p>
            <a:r>
              <a:rPr lang="tr-TR" sz="1200" b="1" dirty="0">
                <a:latin typeface="Arial" panose="020B0604020202020204" pitchFamily="34" charset="0"/>
                <a:cs typeface="Arial" panose="020B0604020202020204" pitchFamily="34" charset="0"/>
              </a:rPr>
              <a:t>Kategori 6: </a:t>
            </a:r>
            <a:r>
              <a:rPr lang="tr-TR" sz="1200" dirty="0" smtClean="0">
                <a:latin typeface="Arial" panose="020B0604020202020204" pitchFamily="34" charset="0"/>
                <a:cs typeface="Arial" panose="020B0604020202020204" pitchFamily="34" charset="0"/>
              </a:rPr>
              <a:t>Diğer</a:t>
            </a:r>
          </a:p>
        </p:txBody>
      </p:sp>
      <p:sp>
        <p:nvSpPr>
          <p:cNvPr id="27" name="Metin kutusu 26"/>
          <p:cNvSpPr txBox="1"/>
          <p:nvPr/>
        </p:nvSpPr>
        <p:spPr>
          <a:xfrm>
            <a:off x="6270532" y="3646109"/>
            <a:ext cx="1303681" cy="461665"/>
          </a:xfrm>
          <a:prstGeom prst="rect">
            <a:avLst/>
          </a:prstGeom>
          <a:noFill/>
        </p:spPr>
        <p:txBody>
          <a:bodyPr wrap="square" rtlCol="0">
            <a:spAutoFit/>
          </a:bodyPr>
          <a:lstStyle/>
          <a:p>
            <a:r>
              <a:rPr lang="tr-TR" sz="1200" b="1" dirty="0">
                <a:latin typeface="Arial" panose="020B0604020202020204" pitchFamily="34" charset="0"/>
                <a:cs typeface="Arial" panose="020B0604020202020204" pitchFamily="34" charset="0"/>
              </a:rPr>
              <a:t>Kategori 2</a:t>
            </a:r>
          </a:p>
          <a:p>
            <a:r>
              <a:rPr lang="tr-TR" sz="1200" b="1" dirty="0">
                <a:latin typeface="Arial" panose="020B0604020202020204" pitchFamily="34" charset="0"/>
                <a:cs typeface="Arial" panose="020B0604020202020204" pitchFamily="34" charset="0"/>
              </a:rPr>
              <a:t>Kategori 4.1</a:t>
            </a:r>
            <a:r>
              <a:rPr lang="tr-TR" sz="1200" dirty="0">
                <a:latin typeface="Arial" panose="020B0604020202020204" pitchFamily="34" charset="0"/>
                <a:cs typeface="Arial" panose="020B0604020202020204" pitchFamily="34" charset="0"/>
              </a:rPr>
              <a:t>	</a:t>
            </a:r>
          </a:p>
        </p:txBody>
      </p:sp>
      <p:sp>
        <p:nvSpPr>
          <p:cNvPr id="28" name="Dikdörtgen 27"/>
          <p:cNvSpPr/>
          <p:nvPr/>
        </p:nvSpPr>
        <p:spPr>
          <a:xfrm>
            <a:off x="1414049" y="5430725"/>
            <a:ext cx="7354527" cy="1200329"/>
          </a:xfrm>
          <a:prstGeom prst="rect">
            <a:avLst/>
          </a:prstGeom>
        </p:spPr>
        <p:txBody>
          <a:bodyPr wrap="square">
            <a:spAutoFit/>
          </a:bodyPr>
          <a:lstStyle/>
          <a:p>
            <a:r>
              <a:rPr lang="tr-TR" sz="1200" dirty="0" smtClean="0">
                <a:latin typeface="Arial" panose="020B0604020202020204" pitchFamily="34" charset="0"/>
                <a:cs typeface="Arial" panose="020B0604020202020204" pitchFamily="34" charset="0"/>
              </a:rPr>
              <a:t>Sabit yanma </a:t>
            </a:r>
            <a:r>
              <a:rPr lang="tr-TR" sz="1200" b="1" dirty="0" smtClean="0">
                <a:latin typeface="Arial" panose="020B0604020202020204" pitchFamily="34" charset="0"/>
                <a:cs typeface="Arial" panose="020B0604020202020204" pitchFamily="34" charset="0"/>
              </a:rPr>
              <a:t>(Kategori 1.1</a:t>
            </a:r>
            <a:r>
              <a:rPr lang="tr-TR" sz="1200" b="1" dirty="0">
                <a:latin typeface="Arial" panose="020B0604020202020204" pitchFamily="34" charset="0"/>
                <a:cs typeface="Arial" panose="020B0604020202020204" pitchFamily="34" charset="0"/>
              </a:rPr>
              <a:t>)</a:t>
            </a:r>
            <a:endParaRPr lang="tr-TR" sz="1200" dirty="0">
              <a:latin typeface="Arial" panose="020B0604020202020204" pitchFamily="34" charset="0"/>
              <a:cs typeface="Arial" panose="020B0604020202020204" pitchFamily="34" charset="0"/>
            </a:endParaRPr>
          </a:p>
          <a:p>
            <a:r>
              <a:rPr lang="tr-TR" sz="1200" dirty="0" smtClean="0">
                <a:latin typeface="Arial" panose="020B0604020202020204" pitchFamily="34" charset="0"/>
                <a:cs typeface="Arial" panose="020B0604020202020204" pitchFamily="34" charset="0"/>
              </a:rPr>
              <a:t>Proses Emisyonları </a:t>
            </a:r>
            <a:r>
              <a:rPr lang="tr-TR" sz="1200" b="1" dirty="0">
                <a:latin typeface="Arial" panose="020B0604020202020204" pitchFamily="34" charset="0"/>
                <a:cs typeface="Arial" panose="020B0604020202020204" pitchFamily="34" charset="0"/>
              </a:rPr>
              <a:t>(Kategori 1.3) </a:t>
            </a:r>
            <a:endParaRPr lang="tr-TR" sz="1200" dirty="0">
              <a:latin typeface="Arial" panose="020B0604020202020204" pitchFamily="34" charset="0"/>
              <a:cs typeface="Arial" panose="020B0604020202020204" pitchFamily="34" charset="0"/>
            </a:endParaRPr>
          </a:p>
          <a:p>
            <a:r>
              <a:rPr lang="tr-TR" sz="1200" dirty="0" smtClean="0">
                <a:latin typeface="Arial" panose="020B0604020202020204" pitchFamily="34" charset="0"/>
                <a:cs typeface="Arial" panose="020B0604020202020204" pitchFamily="34" charset="0"/>
              </a:rPr>
              <a:t>İthal edilen elektrikten kaynaklanan </a:t>
            </a:r>
            <a:r>
              <a:rPr lang="tr-TR" sz="1200" dirty="0">
                <a:latin typeface="Arial" panose="020B0604020202020204" pitchFamily="34" charset="0"/>
                <a:cs typeface="Arial" panose="020B0604020202020204" pitchFamily="34" charset="0"/>
              </a:rPr>
              <a:t>dolaylı </a:t>
            </a:r>
            <a:r>
              <a:rPr lang="tr-TR" sz="1200" dirty="0" smtClean="0">
                <a:latin typeface="Arial" panose="020B0604020202020204" pitchFamily="34" charset="0"/>
                <a:cs typeface="Arial" panose="020B0604020202020204" pitchFamily="34" charset="0"/>
              </a:rPr>
              <a:t>emisyonlar</a:t>
            </a:r>
            <a:r>
              <a:rPr lang="tr-TR" sz="1200" b="1" dirty="0">
                <a:latin typeface="Arial" panose="020B0604020202020204" pitchFamily="34" charset="0"/>
                <a:cs typeface="Arial" panose="020B0604020202020204" pitchFamily="34" charset="0"/>
              </a:rPr>
              <a:t> (Kategori 2.1) </a:t>
            </a:r>
            <a:endParaRPr lang="tr-TR" sz="1200" dirty="0" smtClean="0">
              <a:latin typeface="Arial" panose="020B0604020202020204" pitchFamily="34" charset="0"/>
              <a:cs typeface="Arial" panose="020B0604020202020204" pitchFamily="34" charset="0"/>
            </a:endParaRPr>
          </a:p>
          <a:p>
            <a:r>
              <a:rPr lang="tr-TR" sz="1200" dirty="0" smtClean="0">
                <a:latin typeface="Arial" panose="020B0604020202020204" pitchFamily="34" charset="0"/>
                <a:cs typeface="Arial" panose="020B0604020202020204" pitchFamily="34" charset="0"/>
              </a:rPr>
              <a:t>Elektrik dışındaki ithal edilen enerjiden kaynaklı </a:t>
            </a:r>
            <a:r>
              <a:rPr lang="tr-TR" sz="1200" b="1" dirty="0" smtClean="0">
                <a:solidFill>
                  <a:srgbClr val="FF0000"/>
                </a:solidFill>
                <a:latin typeface="Arial" panose="020B0604020202020204" pitchFamily="34" charset="0"/>
                <a:cs typeface="Arial" panose="020B0604020202020204" pitchFamily="34" charset="0"/>
              </a:rPr>
              <a:t>doğrudan</a:t>
            </a:r>
            <a:r>
              <a:rPr lang="tr-TR" sz="1200" dirty="0" smtClean="0">
                <a:latin typeface="Arial" panose="020B0604020202020204" pitchFamily="34" charset="0"/>
                <a:cs typeface="Arial" panose="020B0604020202020204" pitchFamily="34" charset="0"/>
              </a:rPr>
              <a:t> emisyonlar </a:t>
            </a:r>
            <a:r>
              <a:rPr lang="tr-TR" sz="1200" b="1" dirty="0">
                <a:latin typeface="Arial" panose="020B0604020202020204" pitchFamily="34" charset="0"/>
                <a:cs typeface="Arial" panose="020B0604020202020204" pitchFamily="34" charset="0"/>
              </a:rPr>
              <a:t>(Kategori 2.2) </a:t>
            </a:r>
            <a:endParaRPr lang="tr-TR" sz="1200" dirty="0">
              <a:latin typeface="Arial" panose="020B0604020202020204" pitchFamily="34" charset="0"/>
              <a:cs typeface="Arial" panose="020B0604020202020204" pitchFamily="34" charset="0"/>
            </a:endParaRPr>
          </a:p>
          <a:p>
            <a:r>
              <a:rPr lang="tr-TR" sz="1200" dirty="0" smtClean="0">
                <a:latin typeface="Arial" panose="020B0604020202020204" pitchFamily="34" charset="0"/>
                <a:cs typeface="Arial" panose="020B0604020202020204" pitchFamily="34" charset="0"/>
              </a:rPr>
              <a:t>Satın </a:t>
            </a:r>
            <a:r>
              <a:rPr lang="tr-TR" sz="1200" dirty="0">
                <a:latin typeface="Arial" panose="020B0604020202020204" pitchFamily="34" charset="0"/>
                <a:cs typeface="Arial" panose="020B0604020202020204" pitchFamily="34" charset="0"/>
              </a:rPr>
              <a:t>alınan ürünlerden kaynaklanan </a:t>
            </a:r>
            <a:r>
              <a:rPr lang="tr-TR" sz="1200" dirty="0" smtClean="0">
                <a:latin typeface="Arial" panose="020B0604020202020204" pitchFamily="34" charset="0"/>
                <a:cs typeface="Arial" panose="020B0604020202020204" pitchFamily="34" charset="0"/>
              </a:rPr>
              <a:t>emisyonlar (Satın alınan malzeme SKDM Uygulama Yönetmeliği’nde sıralanan GTİP kodlarında yer alıyorsa) </a:t>
            </a:r>
            <a:r>
              <a:rPr lang="tr-TR" sz="1200" b="1" dirty="0">
                <a:latin typeface="Arial" panose="020B0604020202020204" pitchFamily="34" charset="0"/>
                <a:cs typeface="Arial" panose="020B0604020202020204" pitchFamily="34" charset="0"/>
              </a:rPr>
              <a:t>(Kategori 4.1) </a:t>
            </a:r>
            <a:endParaRPr lang="tr-TR" sz="1200" dirty="0">
              <a:latin typeface="Arial" panose="020B0604020202020204" pitchFamily="34" charset="0"/>
              <a:cs typeface="Arial" panose="020B0604020202020204" pitchFamily="34" charset="0"/>
            </a:endParaRPr>
          </a:p>
        </p:txBody>
      </p:sp>
      <p:sp>
        <p:nvSpPr>
          <p:cNvPr id="29" name="Dikdörtgen 28"/>
          <p:cNvSpPr/>
          <p:nvPr/>
        </p:nvSpPr>
        <p:spPr>
          <a:xfrm>
            <a:off x="1012054" y="1606571"/>
            <a:ext cx="2582448" cy="461665"/>
          </a:xfrm>
          <a:prstGeom prst="rect">
            <a:avLst/>
          </a:prstGeom>
        </p:spPr>
        <p:txBody>
          <a:bodyPr wrap="square">
            <a:spAutoFit/>
          </a:bodyPr>
          <a:lstStyle/>
          <a:p>
            <a:r>
              <a:rPr lang="tr-TR" sz="1200" dirty="0" smtClean="0">
                <a:latin typeface="Arial" panose="020B0604020202020204" pitchFamily="34" charset="0"/>
                <a:cs typeface="Arial" panose="020B0604020202020204" pitchFamily="34" charset="0"/>
              </a:rPr>
              <a:t>Sabit yanma (</a:t>
            </a:r>
            <a:r>
              <a:rPr lang="tr-TR" sz="1200" b="1" dirty="0">
                <a:latin typeface="Arial" panose="020B0604020202020204" pitchFamily="34" charset="0"/>
                <a:cs typeface="Arial" panose="020B0604020202020204" pitchFamily="34" charset="0"/>
              </a:rPr>
              <a:t>Kategori </a:t>
            </a:r>
            <a:r>
              <a:rPr lang="tr-TR" sz="1200" b="1" dirty="0" smtClean="0">
                <a:latin typeface="Arial" panose="020B0604020202020204" pitchFamily="34" charset="0"/>
                <a:cs typeface="Arial" panose="020B0604020202020204" pitchFamily="34" charset="0"/>
              </a:rPr>
              <a:t>1.1</a:t>
            </a:r>
            <a:r>
              <a:rPr lang="tr-TR" sz="1200" dirty="0" smtClean="0">
                <a:latin typeface="Arial" panose="020B0604020202020204" pitchFamily="34" charset="0"/>
                <a:cs typeface="Arial" panose="020B0604020202020204" pitchFamily="34" charset="0"/>
              </a:rPr>
              <a:t>)</a:t>
            </a:r>
          </a:p>
          <a:p>
            <a:r>
              <a:rPr lang="tr-TR" sz="1200" dirty="0" smtClean="0">
                <a:latin typeface="Arial" panose="020B0604020202020204" pitchFamily="34" charset="0"/>
                <a:cs typeface="Arial" panose="020B0604020202020204" pitchFamily="34" charset="0"/>
              </a:rPr>
              <a:t>Proses emisyonları (</a:t>
            </a:r>
            <a:r>
              <a:rPr lang="tr-TR" sz="1200" b="1" dirty="0">
                <a:latin typeface="Arial" panose="020B0604020202020204" pitchFamily="34" charset="0"/>
                <a:cs typeface="Arial" panose="020B0604020202020204" pitchFamily="34" charset="0"/>
              </a:rPr>
              <a:t>Kategori </a:t>
            </a:r>
            <a:r>
              <a:rPr lang="tr-TR" sz="1200" b="1" dirty="0" smtClean="0">
                <a:latin typeface="Arial" panose="020B0604020202020204" pitchFamily="34" charset="0"/>
                <a:cs typeface="Arial" panose="020B0604020202020204" pitchFamily="34" charset="0"/>
              </a:rPr>
              <a:t>1.3</a:t>
            </a:r>
            <a:r>
              <a:rPr lang="tr-TR" sz="1200" dirty="0" smtClean="0">
                <a:latin typeface="Arial" panose="020B0604020202020204" pitchFamily="34" charset="0"/>
                <a:cs typeface="Arial" panose="020B0604020202020204" pitchFamily="34" charset="0"/>
              </a:rPr>
              <a:t>)</a:t>
            </a:r>
          </a:p>
        </p:txBody>
      </p:sp>
      <p:sp>
        <p:nvSpPr>
          <p:cNvPr id="30"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Arial" panose="020B0604020202020204" pitchFamily="34" charset="0"/>
                <a:cs typeface="Arial" panose="020B0604020202020204" pitchFamily="34" charset="0"/>
              </a:rPr>
              <a:t>TS EN ISO 14064-1 &amp; SKDM &amp; </a:t>
            </a:r>
            <a:r>
              <a:rPr lang="tr-TR" sz="2800" dirty="0" smtClean="0">
                <a:solidFill>
                  <a:srgbClr val="083665"/>
                </a:solidFill>
                <a:latin typeface="Arial" panose="020B0604020202020204" pitchFamily="34" charset="0"/>
                <a:cs typeface="Arial" panose="020B0604020202020204" pitchFamily="34" charset="0"/>
              </a:rPr>
              <a:t>İRD İlişkisi</a:t>
            </a:r>
            <a:endParaRPr lang="tr-TR" sz="2800" dirty="0">
              <a:solidFill>
                <a:srgbClr val="083665"/>
              </a:solidFill>
              <a:latin typeface="Arial" panose="020B0604020202020204" pitchFamily="34" charset="0"/>
              <a:cs typeface="Arial" panose="020B0604020202020204" pitchFamily="34" charset="0"/>
            </a:endParaRPr>
          </a:p>
        </p:txBody>
      </p:sp>
      <p:sp>
        <p:nvSpPr>
          <p:cNvPr id="17" name="Slide Number Placeholder 6">
            <a:extLst>
              <a:ext uri="{FF2B5EF4-FFF2-40B4-BE49-F238E27FC236}">
                <a16:creationId xmlns:a16="http://schemas.microsoft.com/office/drawing/2014/main" id="{D757C897-25EF-54FF-241F-6A509FD09772}"/>
              </a:ext>
            </a:extLst>
          </p:cNvPr>
          <p:cNvSpPr txBox="1">
            <a:spLocks/>
          </p:cNvSpPr>
          <p:nvPr/>
        </p:nvSpPr>
        <p:spPr>
          <a:xfrm>
            <a:off x="10787993" y="6425752"/>
            <a:ext cx="438978"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mtClean="0">
                <a:solidFill>
                  <a:srgbClr val="113F6B"/>
                </a:solidFill>
                <a:latin typeface="Arial" panose="020B0604020202020204" pitchFamily="34" charset="0"/>
                <a:cs typeface="Arial" panose="020B0604020202020204" pitchFamily="34" charset="0"/>
              </a:rPr>
              <a:pPr/>
              <a:t>6</a:t>
            </a:fld>
            <a:endParaRPr lang="en-TR" dirty="0">
              <a:solidFill>
                <a:srgbClr val="113F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1397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Unvan 1"/>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Ulusal Mevzuat</a:t>
            </a:r>
            <a:endParaRPr lang="tr-TR" sz="2800" dirty="0">
              <a:solidFill>
                <a:schemeClr val="tx2">
                  <a:lumMod val="75000"/>
                </a:schemeClr>
              </a:solidFill>
              <a:latin typeface="FenomenSans-Bold"/>
            </a:endParaRPr>
          </a:p>
        </p:txBody>
      </p:sp>
      <p:sp>
        <p:nvSpPr>
          <p:cNvPr id="27" name="Slide Number Placeholder 6">
            <a:extLst>
              <a:ext uri="{FF2B5EF4-FFF2-40B4-BE49-F238E27FC236}">
                <a16:creationId xmlns:a16="http://schemas.microsoft.com/office/drawing/2014/main" id="{D757C897-25EF-54FF-241F-6A509FD09772}"/>
              </a:ext>
            </a:extLst>
          </p:cNvPr>
          <p:cNvSpPr txBox="1">
            <a:spLocks/>
          </p:cNvSpPr>
          <p:nvPr/>
        </p:nvSpPr>
        <p:spPr>
          <a:xfrm>
            <a:off x="10787993" y="6425752"/>
            <a:ext cx="438978"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mtClean="0">
                <a:solidFill>
                  <a:srgbClr val="113F6B"/>
                </a:solidFill>
              </a:rPr>
              <a:pPr/>
              <a:t>7</a:t>
            </a:fld>
            <a:endParaRPr lang="en-TR" dirty="0">
              <a:solidFill>
                <a:srgbClr val="113F6B"/>
              </a:solidFill>
            </a:endParaRPr>
          </a:p>
        </p:txBody>
      </p:sp>
      <p:sp>
        <p:nvSpPr>
          <p:cNvPr id="2" name="Metin kutusu 1"/>
          <p:cNvSpPr txBox="1"/>
          <p:nvPr/>
        </p:nvSpPr>
        <p:spPr>
          <a:xfrm>
            <a:off x="1019175" y="1073150"/>
            <a:ext cx="898003" cy="1631216"/>
          </a:xfrm>
          <a:prstGeom prst="rect">
            <a:avLst/>
          </a:prstGeom>
          <a:noFill/>
        </p:spPr>
        <p:txBody>
          <a:bodyPr wrap="none" rtlCol="0">
            <a:spAutoFit/>
          </a:bodyPr>
          <a:lstStyle/>
          <a:p>
            <a:r>
              <a:rPr lang="tr-TR" sz="10000" dirty="0" smtClean="0">
                <a:solidFill>
                  <a:srgbClr val="083665"/>
                </a:solidFill>
                <a:latin typeface="Arial" panose="020B0604020202020204" pitchFamily="34" charset="0"/>
                <a:cs typeface="Arial" panose="020B0604020202020204" pitchFamily="34" charset="0"/>
              </a:rPr>
              <a:t>1</a:t>
            </a:r>
            <a:endParaRPr lang="tr-TR" sz="10000" dirty="0">
              <a:solidFill>
                <a:srgbClr val="083665"/>
              </a:solidFill>
              <a:latin typeface="Arial" panose="020B0604020202020204" pitchFamily="34" charset="0"/>
              <a:cs typeface="Arial" panose="020B0604020202020204" pitchFamily="34" charset="0"/>
            </a:endParaRPr>
          </a:p>
        </p:txBody>
      </p:sp>
      <p:sp>
        <p:nvSpPr>
          <p:cNvPr id="5" name="Dikdörtgen 4"/>
          <p:cNvSpPr/>
          <p:nvPr/>
        </p:nvSpPr>
        <p:spPr>
          <a:xfrm>
            <a:off x="1827323" y="1495223"/>
            <a:ext cx="6096000" cy="687881"/>
          </a:xfrm>
          <a:prstGeom prst="rect">
            <a:avLst/>
          </a:prstGeom>
        </p:spPr>
        <p:txBody>
          <a:bodyPr>
            <a:spAutoFit/>
          </a:bodyPr>
          <a:lstStyle/>
          <a:p>
            <a:pPr lvl="0" defTabSz="800100">
              <a:lnSpc>
                <a:spcPct val="90000"/>
              </a:lnSpc>
              <a:spcBef>
                <a:spcPct val="0"/>
              </a:spcBef>
              <a:spcAft>
                <a:spcPct val="35000"/>
              </a:spcAft>
            </a:pPr>
            <a:r>
              <a:rPr lang="tr-TR" b="1" dirty="0">
                <a:latin typeface="Arial" panose="020B0604020202020204" pitchFamily="34" charset="0"/>
                <a:cs typeface="Arial" panose="020B0604020202020204" pitchFamily="34" charset="0"/>
              </a:rPr>
              <a:t>Sera Gazı Emisyonlarının Takibi Hakkında </a:t>
            </a:r>
            <a:r>
              <a:rPr lang="tr-TR" b="1" dirty="0" smtClean="0">
                <a:latin typeface="Arial" panose="020B0604020202020204" pitchFamily="34" charset="0"/>
                <a:cs typeface="Arial" panose="020B0604020202020204" pitchFamily="34" charset="0"/>
              </a:rPr>
              <a:t>Yönetmelik</a:t>
            </a:r>
            <a:endParaRPr lang="tr-TR" dirty="0">
              <a:latin typeface="Arial" panose="020B0604020202020204" pitchFamily="34" charset="0"/>
              <a:cs typeface="Arial" panose="020B0604020202020204" pitchFamily="34" charset="0"/>
            </a:endParaRPr>
          </a:p>
          <a:p>
            <a:pPr lvl="0" defTabSz="800100">
              <a:lnSpc>
                <a:spcPct val="90000"/>
              </a:lnSpc>
              <a:spcBef>
                <a:spcPct val="0"/>
              </a:spcBef>
              <a:spcAft>
                <a:spcPct val="35000"/>
              </a:spcAft>
            </a:pPr>
            <a:r>
              <a:rPr lang="tr-TR" dirty="0">
                <a:latin typeface="Arial" panose="020B0604020202020204" pitchFamily="34" charset="0"/>
                <a:cs typeface="Arial" panose="020B0604020202020204" pitchFamily="34" charset="0"/>
              </a:rPr>
              <a:t>R.G: 17 Mayıs 2014-29003 </a:t>
            </a:r>
          </a:p>
        </p:txBody>
      </p:sp>
      <p:sp>
        <p:nvSpPr>
          <p:cNvPr id="30" name="Metin kutusu 29"/>
          <p:cNvSpPr txBox="1"/>
          <p:nvPr/>
        </p:nvSpPr>
        <p:spPr>
          <a:xfrm>
            <a:off x="1019175" y="2185812"/>
            <a:ext cx="898003" cy="1631216"/>
          </a:xfrm>
          <a:prstGeom prst="rect">
            <a:avLst/>
          </a:prstGeom>
          <a:noFill/>
        </p:spPr>
        <p:txBody>
          <a:bodyPr wrap="none" rtlCol="0">
            <a:spAutoFit/>
          </a:bodyPr>
          <a:lstStyle/>
          <a:p>
            <a:r>
              <a:rPr lang="tr-TR" sz="10000" dirty="0" smtClean="0">
                <a:solidFill>
                  <a:srgbClr val="0C5298"/>
                </a:solidFill>
                <a:latin typeface="Arial" panose="020B0604020202020204" pitchFamily="34" charset="0"/>
                <a:cs typeface="Arial" panose="020B0604020202020204" pitchFamily="34" charset="0"/>
              </a:rPr>
              <a:t>2</a:t>
            </a:r>
            <a:endParaRPr lang="tr-TR" sz="10000" dirty="0">
              <a:solidFill>
                <a:srgbClr val="0C5298"/>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D26033AC-E99E-4309-BD9B-47A98BA0DEA7}"/>
              </a:ext>
            </a:extLst>
          </p:cNvPr>
          <p:cNvSpPr/>
          <p:nvPr/>
        </p:nvSpPr>
        <p:spPr>
          <a:xfrm>
            <a:off x="3399463" y="3320518"/>
            <a:ext cx="172411" cy="172411"/>
          </a:xfrm>
          <a:prstGeom prst="ellipse">
            <a:avLst/>
          </a:prstGeom>
          <a:solidFill>
            <a:srgbClr val="0C5298"/>
          </a:solidFill>
          <a:ln>
            <a:solidFill>
              <a:srgbClr val="0C5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22">
            <a:extLst>
              <a:ext uri="{FF2B5EF4-FFF2-40B4-BE49-F238E27FC236}">
                <a16:creationId xmlns:a16="http://schemas.microsoft.com/office/drawing/2014/main" id="{7982AF7D-7FF0-494C-891D-C601C69FAD64}"/>
              </a:ext>
            </a:extLst>
          </p:cNvPr>
          <p:cNvCxnSpPr>
            <a:cxnSpLocks/>
          </p:cNvCxnSpPr>
          <p:nvPr/>
        </p:nvCxnSpPr>
        <p:spPr>
          <a:xfrm>
            <a:off x="1655222" y="3412947"/>
            <a:ext cx="1801392" cy="5240"/>
          </a:xfrm>
          <a:prstGeom prst="line">
            <a:avLst/>
          </a:prstGeom>
          <a:ln w="107950">
            <a:solidFill>
              <a:srgbClr val="0C5298"/>
            </a:solidFill>
          </a:ln>
        </p:spPr>
        <p:style>
          <a:lnRef idx="1">
            <a:schemeClr val="accent1"/>
          </a:lnRef>
          <a:fillRef idx="0">
            <a:schemeClr val="accent1"/>
          </a:fillRef>
          <a:effectRef idx="0">
            <a:schemeClr val="accent1"/>
          </a:effectRef>
          <a:fontRef idx="minor">
            <a:schemeClr val="tx1"/>
          </a:fontRef>
        </p:style>
      </p:cxnSp>
      <p:sp>
        <p:nvSpPr>
          <p:cNvPr id="38" name="Dikdörtgen 37"/>
          <p:cNvSpPr/>
          <p:nvPr/>
        </p:nvSpPr>
        <p:spPr>
          <a:xfrm>
            <a:off x="1840548" y="2607885"/>
            <a:ext cx="8255952" cy="687881"/>
          </a:xfrm>
          <a:prstGeom prst="rect">
            <a:avLst/>
          </a:prstGeom>
        </p:spPr>
        <p:txBody>
          <a:bodyPr wrap="square">
            <a:spAutoFit/>
          </a:bodyPr>
          <a:lstStyle/>
          <a:p>
            <a:pPr lvl="0" defTabSz="711200">
              <a:lnSpc>
                <a:spcPct val="90000"/>
              </a:lnSpc>
              <a:spcBef>
                <a:spcPct val="0"/>
              </a:spcBef>
              <a:spcAft>
                <a:spcPct val="35000"/>
              </a:spcAft>
            </a:pPr>
            <a:r>
              <a:rPr lang="tr-TR" b="1" dirty="0">
                <a:latin typeface="Arial" panose="020B0604020202020204" pitchFamily="34" charset="0"/>
                <a:cs typeface="Arial" panose="020B0604020202020204" pitchFamily="34" charset="0"/>
              </a:rPr>
              <a:t>Sera Gazı Emisyonlarının İzlenmesi ve Raporlanması Hakkında Tebliğ </a:t>
            </a:r>
          </a:p>
          <a:p>
            <a:pPr lvl="0" defTabSz="711200">
              <a:lnSpc>
                <a:spcPct val="90000"/>
              </a:lnSpc>
              <a:spcBef>
                <a:spcPct val="0"/>
              </a:spcBef>
              <a:spcAft>
                <a:spcPct val="35000"/>
              </a:spcAft>
            </a:pPr>
            <a:r>
              <a:rPr lang="tr-TR" dirty="0">
                <a:latin typeface="Arial" panose="020B0604020202020204" pitchFamily="34" charset="0"/>
                <a:cs typeface="Arial" panose="020B0604020202020204" pitchFamily="34" charset="0"/>
              </a:rPr>
              <a:t>R.G:22 Temmuz 2014-29068 </a:t>
            </a:r>
            <a:r>
              <a:rPr lang="tr-TR" b="1" dirty="0">
                <a:latin typeface="Arial" panose="020B0604020202020204" pitchFamily="34" charset="0"/>
                <a:cs typeface="Arial" panose="020B0604020202020204" pitchFamily="34" charset="0"/>
              </a:rPr>
              <a:t>(Değişik:RG-5/2/2021-31386)</a:t>
            </a:r>
            <a:r>
              <a:rPr lang="tr-TR" dirty="0">
                <a:latin typeface="Arial" panose="020B0604020202020204" pitchFamily="34" charset="0"/>
                <a:cs typeface="Arial" panose="020B0604020202020204" pitchFamily="34" charset="0"/>
              </a:rPr>
              <a:t> </a:t>
            </a:r>
          </a:p>
        </p:txBody>
      </p:sp>
      <p:sp>
        <p:nvSpPr>
          <p:cNvPr id="39" name="Metin kutusu 38"/>
          <p:cNvSpPr txBox="1"/>
          <p:nvPr/>
        </p:nvSpPr>
        <p:spPr>
          <a:xfrm>
            <a:off x="1019175" y="3280164"/>
            <a:ext cx="898003" cy="1631216"/>
          </a:xfrm>
          <a:prstGeom prst="rect">
            <a:avLst/>
          </a:prstGeom>
          <a:noFill/>
        </p:spPr>
        <p:txBody>
          <a:bodyPr wrap="none" rtlCol="0">
            <a:spAutoFit/>
          </a:bodyPr>
          <a:lstStyle/>
          <a:p>
            <a:r>
              <a:rPr lang="tr-TR" sz="10000" dirty="0" smtClean="0">
                <a:solidFill>
                  <a:srgbClr val="03A1A4"/>
                </a:solidFill>
                <a:latin typeface="Arial" panose="020B0604020202020204" pitchFamily="34" charset="0"/>
                <a:cs typeface="Arial" panose="020B0604020202020204" pitchFamily="34" charset="0"/>
              </a:rPr>
              <a:t>3</a:t>
            </a:r>
            <a:endParaRPr lang="tr-TR" sz="10000" dirty="0">
              <a:solidFill>
                <a:srgbClr val="03A1A4"/>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D26033AC-E99E-4309-BD9B-47A98BA0DEA7}"/>
              </a:ext>
            </a:extLst>
          </p:cNvPr>
          <p:cNvSpPr/>
          <p:nvPr/>
        </p:nvSpPr>
        <p:spPr>
          <a:xfrm>
            <a:off x="3399463" y="4444532"/>
            <a:ext cx="172411" cy="172411"/>
          </a:xfrm>
          <a:prstGeom prst="ellipse">
            <a:avLst/>
          </a:prstGeom>
          <a:solidFill>
            <a:srgbClr val="03A1A4"/>
          </a:solidFill>
          <a:ln>
            <a:solidFill>
              <a:srgbClr val="03A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22">
            <a:extLst>
              <a:ext uri="{FF2B5EF4-FFF2-40B4-BE49-F238E27FC236}">
                <a16:creationId xmlns:a16="http://schemas.microsoft.com/office/drawing/2014/main" id="{7982AF7D-7FF0-494C-891D-C601C69FAD64}"/>
              </a:ext>
            </a:extLst>
          </p:cNvPr>
          <p:cNvCxnSpPr>
            <a:cxnSpLocks/>
          </p:cNvCxnSpPr>
          <p:nvPr/>
        </p:nvCxnSpPr>
        <p:spPr>
          <a:xfrm>
            <a:off x="1429544" y="4536498"/>
            <a:ext cx="2068345" cy="0"/>
          </a:xfrm>
          <a:prstGeom prst="line">
            <a:avLst/>
          </a:prstGeom>
          <a:ln w="79375">
            <a:solidFill>
              <a:srgbClr val="03A1A4"/>
            </a:solidFill>
          </a:ln>
        </p:spPr>
        <p:style>
          <a:lnRef idx="1">
            <a:schemeClr val="accent1"/>
          </a:lnRef>
          <a:fillRef idx="0">
            <a:schemeClr val="accent1"/>
          </a:fillRef>
          <a:effectRef idx="0">
            <a:schemeClr val="accent1"/>
          </a:effectRef>
          <a:fontRef idx="minor">
            <a:schemeClr val="tx1"/>
          </a:fontRef>
        </p:style>
      </p:cxnSp>
      <p:sp>
        <p:nvSpPr>
          <p:cNvPr id="42" name="Dikdörtgen 41"/>
          <p:cNvSpPr/>
          <p:nvPr/>
        </p:nvSpPr>
        <p:spPr>
          <a:xfrm>
            <a:off x="1840548" y="3603499"/>
            <a:ext cx="9386423" cy="937180"/>
          </a:xfrm>
          <a:prstGeom prst="rect">
            <a:avLst/>
          </a:prstGeom>
        </p:spPr>
        <p:txBody>
          <a:bodyPr wrap="square">
            <a:spAutoFit/>
          </a:bodyPr>
          <a:lstStyle/>
          <a:p>
            <a:pPr lvl="0" defTabSz="711200">
              <a:lnSpc>
                <a:spcPct val="90000"/>
              </a:lnSpc>
              <a:spcBef>
                <a:spcPct val="0"/>
              </a:spcBef>
              <a:spcAft>
                <a:spcPct val="35000"/>
              </a:spcAft>
            </a:pPr>
            <a:r>
              <a:rPr lang="tr-TR" b="1" dirty="0">
                <a:latin typeface="Arial" panose="020B0604020202020204" pitchFamily="34" charset="0"/>
                <a:cs typeface="Arial" panose="020B0604020202020204" pitchFamily="34" charset="0"/>
              </a:rPr>
              <a:t>Sera Gazı Emisyon Raporlarının Doğrulanması ve Doğrulayıcı Kuruluşların Akreditasyonu Tebliği </a:t>
            </a:r>
          </a:p>
          <a:p>
            <a:pPr lvl="0" defTabSz="711200">
              <a:lnSpc>
                <a:spcPct val="90000"/>
              </a:lnSpc>
              <a:spcBef>
                <a:spcPct val="0"/>
              </a:spcBef>
              <a:spcAft>
                <a:spcPct val="35000"/>
              </a:spcAft>
            </a:pPr>
            <a:r>
              <a:rPr lang="tr-TR" dirty="0">
                <a:latin typeface="Arial" panose="020B0604020202020204" pitchFamily="34" charset="0"/>
                <a:cs typeface="Arial" panose="020B0604020202020204" pitchFamily="34" charset="0"/>
              </a:rPr>
              <a:t>R.G: 2 Aralık 2017-30258 </a:t>
            </a:r>
            <a:r>
              <a:rPr lang="tr-TR" b="1" dirty="0">
                <a:latin typeface="Arial" panose="020B0604020202020204" pitchFamily="34" charset="0"/>
                <a:cs typeface="Arial" panose="020B0604020202020204" pitchFamily="34" charset="0"/>
              </a:rPr>
              <a:t>(Değişik: RG- 21/6/2022-31873)</a:t>
            </a:r>
          </a:p>
        </p:txBody>
      </p:sp>
      <p:sp>
        <p:nvSpPr>
          <p:cNvPr id="43" name="Metin kutusu 42"/>
          <p:cNvSpPr txBox="1"/>
          <p:nvPr/>
        </p:nvSpPr>
        <p:spPr>
          <a:xfrm>
            <a:off x="1019175" y="4464773"/>
            <a:ext cx="898003" cy="1631216"/>
          </a:xfrm>
          <a:prstGeom prst="rect">
            <a:avLst/>
          </a:prstGeom>
          <a:noFill/>
        </p:spPr>
        <p:txBody>
          <a:bodyPr wrap="none" rtlCol="0">
            <a:spAutoFit/>
          </a:bodyPr>
          <a:lstStyle/>
          <a:p>
            <a:r>
              <a:rPr lang="tr-TR" sz="10000" dirty="0" smtClean="0">
                <a:solidFill>
                  <a:srgbClr val="03F1F7"/>
                </a:solidFill>
                <a:latin typeface="Arial" panose="020B0604020202020204" pitchFamily="34" charset="0"/>
                <a:cs typeface="Arial" panose="020B0604020202020204" pitchFamily="34" charset="0"/>
              </a:rPr>
              <a:t>4</a:t>
            </a:r>
            <a:endParaRPr lang="tr-TR" sz="10000" dirty="0">
              <a:solidFill>
                <a:srgbClr val="03F1F7"/>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D26033AC-E99E-4309-BD9B-47A98BA0DEA7}"/>
              </a:ext>
            </a:extLst>
          </p:cNvPr>
          <p:cNvSpPr/>
          <p:nvPr/>
        </p:nvSpPr>
        <p:spPr>
          <a:xfrm>
            <a:off x="3399463" y="5612473"/>
            <a:ext cx="172411" cy="172411"/>
          </a:xfrm>
          <a:prstGeom prst="ellipse">
            <a:avLst/>
          </a:prstGeom>
          <a:solidFill>
            <a:srgbClr val="03F1F7"/>
          </a:solidFill>
          <a:ln>
            <a:solidFill>
              <a:srgbClr val="03F1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22">
            <a:extLst>
              <a:ext uri="{FF2B5EF4-FFF2-40B4-BE49-F238E27FC236}">
                <a16:creationId xmlns:a16="http://schemas.microsoft.com/office/drawing/2014/main" id="{7982AF7D-7FF0-494C-891D-C601C69FAD64}"/>
              </a:ext>
            </a:extLst>
          </p:cNvPr>
          <p:cNvCxnSpPr>
            <a:cxnSpLocks/>
          </p:cNvCxnSpPr>
          <p:nvPr/>
        </p:nvCxnSpPr>
        <p:spPr>
          <a:xfrm>
            <a:off x="1543050" y="5701264"/>
            <a:ext cx="1913564" cy="0"/>
          </a:xfrm>
          <a:prstGeom prst="line">
            <a:avLst/>
          </a:prstGeom>
          <a:ln w="85725">
            <a:solidFill>
              <a:srgbClr val="03F1F7"/>
            </a:solidFill>
          </a:ln>
        </p:spPr>
        <p:style>
          <a:lnRef idx="1">
            <a:schemeClr val="accent1"/>
          </a:lnRef>
          <a:fillRef idx="0">
            <a:schemeClr val="accent1"/>
          </a:fillRef>
          <a:effectRef idx="0">
            <a:schemeClr val="accent1"/>
          </a:effectRef>
          <a:fontRef idx="minor">
            <a:schemeClr val="tx1"/>
          </a:fontRef>
        </p:style>
      </p:cxnSp>
      <p:sp>
        <p:nvSpPr>
          <p:cNvPr id="46" name="Dikdörtgen 45"/>
          <p:cNvSpPr/>
          <p:nvPr/>
        </p:nvSpPr>
        <p:spPr>
          <a:xfrm>
            <a:off x="1855897" y="4930589"/>
            <a:ext cx="8932096" cy="590931"/>
          </a:xfrm>
          <a:prstGeom prst="rect">
            <a:avLst/>
          </a:prstGeom>
        </p:spPr>
        <p:txBody>
          <a:bodyPr wrap="square">
            <a:spAutoFit/>
          </a:bodyPr>
          <a:lstStyle/>
          <a:p>
            <a:pPr lvl="0" defTabSz="711200">
              <a:lnSpc>
                <a:spcPct val="90000"/>
              </a:lnSpc>
              <a:spcBef>
                <a:spcPct val="0"/>
              </a:spcBef>
              <a:spcAft>
                <a:spcPct val="35000"/>
              </a:spcAft>
            </a:pPr>
            <a:r>
              <a:rPr lang="tr-TR" b="1" dirty="0">
                <a:latin typeface="Arial" panose="020B0604020202020204" pitchFamily="34" charset="0"/>
                <a:cs typeface="Arial" panose="020B0604020202020204" pitchFamily="34" charset="0"/>
              </a:rPr>
              <a:t>Doğrulayıcı Kuruluşlarda Baş Doğrulayıcı, Doğrulayıcı ve Teknik Uzman Çalıştırılması </a:t>
            </a:r>
            <a:r>
              <a:rPr lang="tr-TR" b="1" dirty="0" err="1">
                <a:latin typeface="Arial" panose="020B0604020202020204" pitchFamily="34" charset="0"/>
                <a:cs typeface="Arial" panose="020B0604020202020204" pitchFamily="34" charset="0"/>
              </a:rPr>
              <a:t>Hk</a:t>
            </a:r>
            <a:r>
              <a:rPr lang="tr-TR" b="1" dirty="0">
                <a:latin typeface="Arial" panose="020B0604020202020204" pitchFamily="34" charset="0"/>
                <a:cs typeface="Arial" panose="020B0604020202020204" pitchFamily="34" charset="0"/>
              </a:rPr>
              <a:t>. Genelge (İklim Değişikliği Başkanlığı 2022/1)</a:t>
            </a:r>
          </a:p>
        </p:txBody>
      </p:sp>
      <p:sp>
        <p:nvSpPr>
          <p:cNvPr id="25" name="Oval 24">
            <a:extLst>
              <a:ext uri="{FF2B5EF4-FFF2-40B4-BE49-F238E27FC236}">
                <a16:creationId xmlns:a16="http://schemas.microsoft.com/office/drawing/2014/main" id="{D26033AC-E99E-4309-BD9B-47A98BA0DEA7}"/>
              </a:ext>
            </a:extLst>
          </p:cNvPr>
          <p:cNvSpPr/>
          <p:nvPr/>
        </p:nvSpPr>
        <p:spPr>
          <a:xfrm>
            <a:off x="3323263" y="2217676"/>
            <a:ext cx="172411" cy="172411"/>
          </a:xfrm>
          <a:prstGeom prst="ellipse">
            <a:avLst/>
          </a:prstGeom>
          <a:solidFill>
            <a:srgbClr val="083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2">
            <a:extLst>
              <a:ext uri="{FF2B5EF4-FFF2-40B4-BE49-F238E27FC236}">
                <a16:creationId xmlns:a16="http://schemas.microsoft.com/office/drawing/2014/main" id="{7982AF7D-7FF0-494C-891D-C601C69FAD64}"/>
              </a:ext>
            </a:extLst>
          </p:cNvPr>
          <p:cNvCxnSpPr>
            <a:cxnSpLocks/>
          </p:cNvCxnSpPr>
          <p:nvPr/>
        </p:nvCxnSpPr>
        <p:spPr>
          <a:xfrm>
            <a:off x="1521619" y="2306467"/>
            <a:ext cx="1858795" cy="0"/>
          </a:xfrm>
          <a:prstGeom prst="line">
            <a:avLst/>
          </a:prstGeom>
          <a:ln w="85725">
            <a:solidFill>
              <a:srgbClr val="0836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14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nvan 1">
            <a:extLst>
              <a:ext uri="{FF2B5EF4-FFF2-40B4-BE49-F238E27FC236}">
                <a16:creationId xmlns:a16="http://schemas.microsoft.com/office/drawing/2014/main" id="{D08331D6-A293-5E91-08F2-FD01357BB3F1}"/>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a:solidFill>
                  <a:srgbClr val="083665"/>
                </a:solidFill>
                <a:latin typeface="FenomenSans-Bold"/>
              </a:rPr>
              <a:t>Ulusal Mevzuat</a:t>
            </a:r>
            <a:endParaRPr lang="tr-TR" sz="2800" dirty="0">
              <a:solidFill>
                <a:schemeClr val="tx2">
                  <a:lumMod val="75000"/>
                </a:schemeClr>
              </a:solidFill>
              <a:latin typeface="FenomenSans-Bold"/>
            </a:endParaRPr>
          </a:p>
        </p:txBody>
      </p:sp>
      <p:sp>
        <p:nvSpPr>
          <p:cNvPr id="44" name="Slide Number Placeholder 3">
            <a:extLst>
              <a:ext uri="{FF2B5EF4-FFF2-40B4-BE49-F238E27FC236}">
                <a16:creationId xmlns:a16="http://schemas.microsoft.com/office/drawing/2014/main" id="{590EA67B-B53B-A0EC-FF41-96B277872ACE}"/>
              </a:ext>
            </a:extLst>
          </p:cNvPr>
          <p:cNvSpPr txBox="1">
            <a:spLocks/>
          </p:cNvSpPr>
          <p:nvPr/>
        </p:nvSpPr>
        <p:spPr>
          <a:xfrm>
            <a:off x="10705739"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rPr>
              <a:pPr/>
              <a:t>8</a:t>
            </a:fld>
            <a:endParaRPr lang="en-TR" sz="1800" dirty="0">
              <a:solidFill>
                <a:srgbClr val="113F6B"/>
              </a:solidFill>
            </a:endParaRPr>
          </a:p>
        </p:txBody>
      </p:sp>
      <p:grpSp>
        <p:nvGrpSpPr>
          <p:cNvPr id="2" name="Grup 1"/>
          <p:cNvGrpSpPr/>
          <p:nvPr/>
        </p:nvGrpSpPr>
        <p:grpSpPr>
          <a:xfrm>
            <a:off x="935751" y="931245"/>
            <a:ext cx="9673477" cy="5371946"/>
            <a:chOff x="573431" y="1016970"/>
            <a:chExt cx="9673477" cy="5371946"/>
          </a:xfrm>
        </p:grpSpPr>
        <p:sp>
          <p:nvSpPr>
            <p:cNvPr id="24" name="Dikdörtgen 13">
              <a:extLst>
                <a:ext uri="{FF2B5EF4-FFF2-40B4-BE49-F238E27FC236}">
                  <a16:creationId xmlns:a16="http://schemas.microsoft.com/office/drawing/2014/main" id="{86E7F6A9-DED0-6FDD-0856-883BA9D9A002}"/>
                </a:ext>
              </a:extLst>
            </p:cNvPr>
            <p:cNvSpPr/>
            <p:nvPr/>
          </p:nvSpPr>
          <p:spPr>
            <a:xfrm>
              <a:off x="1984005" y="1016970"/>
              <a:ext cx="8262903" cy="892552"/>
            </a:xfrm>
            <a:prstGeom prst="rect">
              <a:avLst/>
            </a:prstGeom>
          </p:spPr>
          <p:txBody>
            <a:bodyPr wrap="none">
              <a:spAutoFit/>
            </a:bodyPr>
            <a:lstStyle/>
            <a:p>
              <a:pPr algn="ctr"/>
              <a:r>
                <a:rPr lang="tr-TR" sz="2600" dirty="0">
                  <a:latin typeface="Arial" panose="020B0604020202020204" pitchFamily="34" charset="0"/>
                  <a:cs typeface="Arial" panose="020B0604020202020204" pitchFamily="34" charset="0"/>
                </a:rPr>
                <a:t>2014,</a:t>
              </a:r>
            </a:p>
            <a:p>
              <a:pPr algn="ctr"/>
              <a:r>
                <a:rPr lang="tr-TR" sz="2600" dirty="0">
                  <a:latin typeface="Arial" panose="020B0604020202020204" pitchFamily="34" charset="0"/>
                  <a:cs typeface="Arial" panose="020B0604020202020204" pitchFamily="34" charset="0"/>
                </a:rPr>
                <a:t>Sera Gazı Emisyonlarının Takibi Hakkında Yönetmelik </a:t>
              </a:r>
            </a:p>
          </p:txBody>
        </p:sp>
        <p:sp>
          <p:nvSpPr>
            <p:cNvPr id="25" name="Dikdörtgen 11">
              <a:extLst>
                <a:ext uri="{FF2B5EF4-FFF2-40B4-BE49-F238E27FC236}">
                  <a16:creationId xmlns:a16="http://schemas.microsoft.com/office/drawing/2014/main" id="{F9046AB5-378C-33FC-E6DF-01D0EB124CB3}"/>
                </a:ext>
              </a:extLst>
            </p:cNvPr>
            <p:cNvSpPr/>
            <p:nvPr/>
          </p:nvSpPr>
          <p:spPr>
            <a:xfrm>
              <a:off x="3612078" y="3992688"/>
              <a:ext cx="5323893" cy="923330"/>
            </a:xfrm>
            <a:prstGeom prst="rect">
              <a:avLst/>
            </a:prstGeom>
          </p:spPr>
          <p:txBody>
            <a:bodyPr wrap="none">
              <a:spAutoFit/>
            </a:bodyPr>
            <a:lstStyle/>
            <a:p>
              <a:pPr algn="ctr"/>
              <a:r>
                <a:rPr lang="tr-TR" sz="2600" dirty="0">
                  <a:latin typeface="Arial" panose="020B0604020202020204" pitchFamily="34" charset="0"/>
                  <a:cs typeface="Arial" panose="020B0604020202020204" pitchFamily="34" charset="0"/>
                </a:rPr>
                <a:t>2015,</a:t>
              </a:r>
            </a:p>
            <a:p>
              <a:pPr algn="ctr"/>
              <a:r>
                <a:rPr lang="en-US" sz="2800" dirty="0">
                  <a:latin typeface="Arial" panose="020B0604020202020204" pitchFamily="34" charset="0"/>
                  <a:cs typeface="Arial" panose="020B0604020202020204" pitchFamily="34" charset="0"/>
                </a:rPr>
                <a:t>≈</a:t>
              </a:r>
              <a:r>
                <a:rPr lang="tr-TR" sz="2800" b="1" dirty="0">
                  <a:latin typeface="Arial" panose="020B0604020202020204" pitchFamily="34" charset="0"/>
                  <a:cs typeface="Arial" panose="020B0604020202020204" pitchFamily="34" charset="0"/>
                </a:rPr>
                <a:t> </a:t>
              </a:r>
              <a:r>
                <a:rPr lang="tr-TR" sz="2600" dirty="0">
                  <a:latin typeface="Arial" panose="020B0604020202020204" pitchFamily="34" charset="0"/>
                  <a:cs typeface="Arial" panose="020B0604020202020204" pitchFamily="34" charset="0"/>
                </a:rPr>
                <a:t>50% Ulusal Sera Gazı Emisyonu</a:t>
              </a:r>
            </a:p>
          </p:txBody>
        </p:sp>
        <p:grpSp>
          <p:nvGrpSpPr>
            <p:cNvPr id="26" name="Group 25">
              <a:extLst>
                <a:ext uri="{FF2B5EF4-FFF2-40B4-BE49-F238E27FC236}">
                  <a16:creationId xmlns:a16="http://schemas.microsoft.com/office/drawing/2014/main" id="{E0004954-974B-AA9D-1A2E-EE55652EE6A3}"/>
                </a:ext>
              </a:extLst>
            </p:cNvPr>
            <p:cNvGrpSpPr/>
            <p:nvPr/>
          </p:nvGrpSpPr>
          <p:grpSpPr>
            <a:xfrm>
              <a:off x="573431" y="2202524"/>
              <a:ext cx="3051333" cy="3062551"/>
              <a:chOff x="449606" y="1897724"/>
              <a:chExt cx="3051333" cy="3062551"/>
            </a:xfrm>
          </p:grpSpPr>
          <p:pic>
            <p:nvPicPr>
              <p:cNvPr id="27" name="Resim 1">
                <a:extLst>
                  <a:ext uri="{FF2B5EF4-FFF2-40B4-BE49-F238E27FC236}">
                    <a16:creationId xmlns:a16="http://schemas.microsoft.com/office/drawing/2014/main" id="{3B0A8C87-61AD-3782-DF45-9AA3EEFF3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06" y="1897724"/>
                <a:ext cx="3051333" cy="3062551"/>
              </a:xfrm>
              <a:prstGeom prst="rect">
                <a:avLst/>
              </a:prstGeom>
              <a:ln>
                <a:noFill/>
              </a:ln>
              <a:effectLst>
                <a:outerShdw blurRad="63500" sx="102000" sy="102000" algn="ctr" rotWithShape="0">
                  <a:prstClr val="black">
                    <a:alpha val="40000"/>
                  </a:prstClr>
                </a:outerShdw>
              </a:effectLst>
            </p:spPr>
          </p:pic>
          <p:sp>
            <p:nvSpPr>
              <p:cNvPr id="28" name="Rectangle 27">
                <a:extLst>
                  <a:ext uri="{FF2B5EF4-FFF2-40B4-BE49-F238E27FC236}">
                    <a16:creationId xmlns:a16="http://schemas.microsoft.com/office/drawing/2014/main" id="{EC724C4B-BA42-CC38-3C92-E2375B83C04F}"/>
                  </a:ext>
                </a:extLst>
              </p:cNvPr>
              <p:cNvSpPr/>
              <p:nvPr/>
            </p:nvSpPr>
            <p:spPr>
              <a:xfrm>
                <a:off x="701040" y="1969770"/>
                <a:ext cx="2506980"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ln>
                      <a:solidFill>
                        <a:schemeClr val="bg1"/>
                      </a:solidFill>
                    </a:ln>
                    <a:solidFill>
                      <a:srgbClr val="113F6B"/>
                    </a:solidFill>
                  </a:rPr>
                  <a:t>Sera Gazı Emisyonları</a:t>
                </a:r>
                <a:endParaRPr lang="en-US" b="1" dirty="0">
                  <a:ln>
                    <a:solidFill>
                      <a:schemeClr val="bg1"/>
                    </a:solidFill>
                  </a:ln>
                  <a:solidFill>
                    <a:srgbClr val="113F6B"/>
                  </a:solidFill>
                </a:endParaRPr>
              </a:p>
            </p:txBody>
          </p:sp>
          <p:sp>
            <p:nvSpPr>
              <p:cNvPr id="29" name="Rectangle 28">
                <a:extLst>
                  <a:ext uri="{FF2B5EF4-FFF2-40B4-BE49-F238E27FC236}">
                    <a16:creationId xmlns:a16="http://schemas.microsoft.com/office/drawing/2014/main" id="{1916FB90-AF86-BA84-DC6B-E24BCEB04A00}"/>
                  </a:ext>
                </a:extLst>
              </p:cNvPr>
              <p:cNvSpPr/>
              <p:nvPr/>
            </p:nvSpPr>
            <p:spPr>
              <a:xfrm>
                <a:off x="609600" y="3025140"/>
                <a:ext cx="499110" cy="12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Tarım</a:t>
                </a:r>
                <a:endParaRPr lang="en-US" sz="700" b="1" dirty="0">
                  <a:solidFill>
                    <a:srgbClr val="113F6B"/>
                  </a:solidFill>
                </a:endParaRPr>
              </a:p>
            </p:txBody>
          </p:sp>
          <p:sp>
            <p:nvSpPr>
              <p:cNvPr id="30" name="Rectangle 29">
                <a:extLst>
                  <a:ext uri="{FF2B5EF4-FFF2-40B4-BE49-F238E27FC236}">
                    <a16:creationId xmlns:a16="http://schemas.microsoft.com/office/drawing/2014/main" id="{B83F2690-715A-DBDE-B725-2E4210FAA153}"/>
                  </a:ext>
                </a:extLst>
              </p:cNvPr>
              <p:cNvSpPr/>
              <p:nvPr/>
            </p:nvSpPr>
            <p:spPr>
              <a:xfrm>
                <a:off x="1292211" y="3017520"/>
                <a:ext cx="666750"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Ormancılık</a:t>
                </a:r>
                <a:endParaRPr lang="en-US" sz="700" b="1" dirty="0">
                  <a:solidFill>
                    <a:srgbClr val="113F6B"/>
                  </a:solidFill>
                </a:endParaRPr>
              </a:p>
            </p:txBody>
          </p:sp>
          <p:sp>
            <p:nvSpPr>
              <p:cNvPr id="31" name="Rectangle 30">
                <a:extLst>
                  <a:ext uri="{FF2B5EF4-FFF2-40B4-BE49-F238E27FC236}">
                    <a16:creationId xmlns:a16="http://schemas.microsoft.com/office/drawing/2014/main" id="{D1637D23-91E2-490B-2F6B-8A73E1C7FEF2}"/>
                  </a:ext>
                </a:extLst>
              </p:cNvPr>
              <p:cNvSpPr/>
              <p:nvPr/>
            </p:nvSpPr>
            <p:spPr>
              <a:xfrm>
                <a:off x="1962150" y="3013710"/>
                <a:ext cx="666750"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Endüstri</a:t>
                </a:r>
                <a:endParaRPr lang="en-US" sz="700" b="1" dirty="0">
                  <a:solidFill>
                    <a:srgbClr val="113F6B"/>
                  </a:solidFill>
                </a:endParaRPr>
              </a:p>
            </p:txBody>
          </p:sp>
          <p:sp>
            <p:nvSpPr>
              <p:cNvPr id="32" name="Rectangle 31">
                <a:extLst>
                  <a:ext uri="{FF2B5EF4-FFF2-40B4-BE49-F238E27FC236}">
                    <a16:creationId xmlns:a16="http://schemas.microsoft.com/office/drawing/2014/main" id="{4B08AB9D-C846-DA1E-1694-F292CE378D3A}"/>
                  </a:ext>
                </a:extLst>
              </p:cNvPr>
              <p:cNvSpPr/>
              <p:nvPr/>
            </p:nvSpPr>
            <p:spPr>
              <a:xfrm>
                <a:off x="2693666" y="3017520"/>
                <a:ext cx="701044"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Enerji Temini</a:t>
                </a:r>
                <a:endParaRPr lang="en-US" sz="700" b="1" dirty="0">
                  <a:solidFill>
                    <a:srgbClr val="113F6B"/>
                  </a:solidFill>
                </a:endParaRPr>
              </a:p>
            </p:txBody>
          </p:sp>
          <p:sp>
            <p:nvSpPr>
              <p:cNvPr id="33" name="Rectangle 32">
                <a:extLst>
                  <a:ext uri="{FF2B5EF4-FFF2-40B4-BE49-F238E27FC236}">
                    <a16:creationId xmlns:a16="http://schemas.microsoft.com/office/drawing/2014/main" id="{FF6FDB0B-EF10-53E7-1756-0D78592D0C60}"/>
                  </a:ext>
                </a:extLst>
              </p:cNvPr>
              <p:cNvSpPr/>
              <p:nvPr/>
            </p:nvSpPr>
            <p:spPr>
              <a:xfrm>
                <a:off x="495300" y="3897118"/>
                <a:ext cx="712470" cy="2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Atık ve Atıksu</a:t>
                </a:r>
                <a:endParaRPr lang="en-US" sz="700" b="1" dirty="0">
                  <a:solidFill>
                    <a:srgbClr val="113F6B"/>
                  </a:solidFill>
                </a:endParaRPr>
              </a:p>
            </p:txBody>
          </p:sp>
          <p:sp>
            <p:nvSpPr>
              <p:cNvPr id="34" name="Rectangle 33">
                <a:extLst>
                  <a:ext uri="{FF2B5EF4-FFF2-40B4-BE49-F238E27FC236}">
                    <a16:creationId xmlns:a16="http://schemas.microsoft.com/office/drawing/2014/main" id="{A9BCCF69-6A60-596D-56D6-07D1FD9F43F9}"/>
                  </a:ext>
                </a:extLst>
              </p:cNvPr>
              <p:cNvSpPr/>
              <p:nvPr/>
            </p:nvSpPr>
            <p:spPr>
              <a:xfrm>
                <a:off x="1217027" y="3897118"/>
                <a:ext cx="712470" cy="2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Ulaşım</a:t>
                </a:r>
                <a:endParaRPr lang="en-US" sz="700" b="1" dirty="0">
                  <a:solidFill>
                    <a:srgbClr val="113F6B"/>
                  </a:solidFill>
                </a:endParaRPr>
              </a:p>
            </p:txBody>
          </p:sp>
          <p:sp>
            <p:nvSpPr>
              <p:cNvPr id="35" name="Rectangle 34">
                <a:extLst>
                  <a:ext uri="{FF2B5EF4-FFF2-40B4-BE49-F238E27FC236}">
                    <a16:creationId xmlns:a16="http://schemas.microsoft.com/office/drawing/2014/main" id="{8D85E583-8FFF-9F7E-0665-C24E2941DA62}"/>
                  </a:ext>
                </a:extLst>
              </p:cNvPr>
              <p:cNvSpPr/>
              <p:nvPr/>
            </p:nvSpPr>
            <p:spPr>
              <a:xfrm>
                <a:off x="1971943" y="3889562"/>
                <a:ext cx="712470" cy="2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Ticari Binalar</a:t>
                </a:r>
                <a:endParaRPr lang="en-US" sz="700" b="1" dirty="0">
                  <a:solidFill>
                    <a:srgbClr val="113F6B"/>
                  </a:solidFill>
                </a:endParaRPr>
              </a:p>
            </p:txBody>
          </p:sp>
          <p:sp>
            <p:nvSpPr>
              <p:cNvPr id="36" name="Rectangle 35">
                <a:extLst>
                  <a:ext uri="{FF2B5EF4-FFF2-40B4-BE49-F238E27FC236}">
                    <a16:creationId xmlns:a16="http://schemas.microsoft.com/office/drawing/2014/main" id="{8680B364-3F08-084B-5EF7-E3AF17B1C59A}"/>
                  </a:ext>
                </a:extLst>
              </p:cNvPr>
              <p:cNvSpPr/>
              <p:nvPr/>
            </p:nvSpPr>
            <p:spPr>
              <a:xfrm>
                <a:off x="2682240" y="3889561"/>
                <a:ext cx="712470" cy="2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Konutlar</a:t>
                </a:r>
                <a:endParaRPr lang="en-US" sz="700" b="1" dirty="0">
                  <a:solidFill>
                    <a:srgbClr val="113F6B"/>
                  </a:solidFill>
                </a:endParaRPr>
              </a:p>
            </p:txBody>
          </p:sp>
          <p:sp>
            <p:nvSpPr>
              <p:cNvPr id="37" name="Rectangle 36">
                <a:extLst>
                  <a:ext uri="{FF2B5EF4-FFF2-40B4-BE49-F238E27FC236}">
                    <a16:creationId xmlns:a16="http://schemas.microsoft.com/office/drawing/2014/main" id="{F161E3AA-9906-23C7-F64E-538D3912AD63}"/>
                  </a:ext>
                </a:extLst>
              </p:cNvPr>
              <p:cNvSpPr/>
              <p:nvPr/>
            </p:nvSpPr>
            <p:spPr>
              <a:xfrm>
                <a:off x="478795" y="4774221"/>
                <a:ext cx="783579"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Elektrik Temini</a:t>
                </a:r>
                <a:endParaRPr lang="en-US" sz="700" b="1" dirty="0">
                  <a:solidFill>
                    <a:srgbClr val="113F6B"/>
                  </a:solidFill>
                </a:endParaRPr>
              </a:p>
            </p:txBody>
          </p:sp>
          <p:sp>
            <p:nvSpPr>
              <p:cNvPr id="38" name="Rectangle 37">
                <a:extLst>
                  <a:ext uri="{FF2B5EF4-FFF2-40B4-BE49-F238E27FC236}">
                    <a16:creationId xmlns:a16="http://schemas.microsoft.com/office/drawing/2014/main" id="{F4755D8C-0236-9B30-F266-4CF167F6555C}"/>
                  </a:ext>
                </a:extLst>
              </p:cNvPr>
              <p:cNvSpPr/>
              <p:nvPr/>
            </p:nvSpPr>
            <p:spPr>
              <a:xfrm>
                <a:off x="1213838" y="4774221"/>
                <a:ext cx="783579"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Isı Temini</a:t>
                </a:r>
                <a:endParaRPr lang="en-US" sz="700" b="1" dirty="0">
                  <a:solidFill>
                    <a:srgbClr val="113F6B"/>
                  </a:solidFill>
                </a:endParaRPr>
              </a:p>
            </p:txBody>
          </p:sp>
          <p:sp>
            <p:nvSpPr>
              <p:cNvPr id="39" name="Rectangle 38">
                <a:extLst>
                  <a:ext uri="{FF2B5EF4-FFF2-40B4-BE49-F238E27FC236}">
                    <a16:creationId xmlns:a16="http://schemas.microsoft.com/office/drawing/2014/main" id="{438DA030-0240-39D5-5195-46EDB1CB7C3E}"/>
                  </a:ext>
                </a:extLst>
              </p:cNvPr>
              <p:cNvSpPr/>
              <p:nvPr/>
            </p:nvSpPr>
            <p:spPr>
              <a:xfrm>
                <a:off x="1935480" y="4766665"/>
                <a:ext cx="783579"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Hayvancılık</a:t>
                </a:r>
                <a:endParaRPr lang="en-US" sz="700" b="1" dirty="0">
                  <a:solidFill>
                    <a:srgbClr val="113F6B"/>
                  </a:solidFill>
                </a:endParaRPr>
              </a:p>
            </p:txBody>
          </p:sp>
          <p:sp>
            <p:nvSpPr>
              <p:cNvPr id="40" name="Rectangle 39">
                <a:extLst>
                  <a:ext uri="{FF2B5EF4-FFF2-40B4-BE49-F238E27FC236}">
                    <a16:creationId xmlns:a16="http://schemas.microsoft.com/office/drawing/2014/main" id="{E6E09554-2918-0BE4-CF69-965CD6D66921}"/>
                  </a:ext>
                </a:extLst>
              </p:cNvPr>
              <p:cNvSpPr/>
              <p:nvPr/>
            </p:nvSpPr>
            <p:spPr>
              <a:xfrm>
                <a:off x="2660507" y="4759108"/>
                <a:ext cx="783579" cy="1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rgbClr val="113F6B"/>
                    </a:solidFill>
                  </a:rPr>
                  <a:t>Diğer</a:t>
                </a:r>
                <a:endParaRPr lang="en-US" sz="700" b="1" dirty="0">
                  <a:solidFill>
                    <a:srgbClr val="113F6B"/>
                  </a:solidFill>
                </a:endParaRPr>
              </a:p>
            </p:txBody>
          </p:sp>
        </p:grpSp>
        <p:pic>
          <p:nvPicPr>
            <p:cNvPr id="42" name="Picture 41">
              <a:extLst>
                <a:ext uri="{FF2B5EF4-FFF2-40B4-BE49-F238E27FC236}">
                  <a16:creationId xmlns:a16="http://schemas.microsoft.com/office/drawing/2014/main" id="{9ECF1865-6B5A-13CE-BA15-799BFDBF8DBA}"/>
                </a:ext>
              </a:extLst>
            </p:cNvPr>
            <p:cNvPicPr>
              <a:picLocks noChangeAspect="1"/>
            </p:cNvPicPr>
            <p:nvPr/>
          </p:nvPicPr>
          <p:blipFill>
            <a:blip r:embed="rId3"/>
            <a:stretch>
              <a:fillRect/>
            </a:stretch>
          </p:blipFill>
          <p:spPr>
            <a:xfrm>
              <a:off x="5204145" y="1861071"/>
              <a:ext cx="1821208" cy="1810937"/>
            </a:xfrm>
            <a:prstGeom prst="rect">
              <a:avLst/>
            </a:prstGeom>
          </p:spPr>
        </p:pic>
        <p:sp>
          <p:nvSpPr>
            <p:cNvPr id="46" name="Bulut 45"/>
            <p:cNvSpPr/>
            <p:nvPr/>
          </p:nvSpPr>
          <p:spPr>
            <a:xfrm>
              <a:off x="3573274" y="5099177"/>
              <a:ext cx="2308633" cy="1267485"/>
            </a:xfrm>
            <a:prstGeom prst="cloud">
              <a:avLst/>
            </a:prstGeom>
            <a:solidFill>
              <a:srgbClr val="03A1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CO</a:t>
              </a:r>
              <a:r>
                <a:rPr lang="tr-TR" baseline="-25000" dirty="0"/>
                <a:t>2</a:t>
              </a:r>
            </a:p>
          </p:txBody>
        </p:sp>
        <p:sp>
          <p:nvSpPr>
            <p:cNvPr id="47" name="Bulut 46"/>
            <p:cNvSpPr/>
            <p:nvPr/>
          </p:nvSpPr>
          <p:spPr>
            <a:xfrm>
              <a:off x="5110638" y="5079569"/>
              <a:ext cx="2064629" cy="1267485"/>
            </a:xfrm>
            <a:prstGeom prst="cloud">
              <a:avLst/>
            </a:prstGeom>
            <a:solidFill>
              <a:srgbClr val="03A1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PFC</a:t>
              </a:r>
              <a:endParaRPr lang="tr-TR" dirty="0"/>
            </a:p>
          </p:txBody>
        </p:sp>
        <p:sp>
          <p:nvSpPr>
            <p:cNvPr id="49" name="Bulut 48"/>
            <p:cNvSpPr/>
            <p:nvPr/>
          </p:nvSpPr>
          <p:spPr>
            <a:xfrm>
              <a:off x="6367915" y="5121431"/>
              <a:ext cx="2064629" cy="1267485"/>
            </a:xfrm>
            <a:prstGeom prst="cloud">
              <a:avLst/>
            </a:prstGeom>
            <a:solidFill>
              <a:srgbClr val="03A1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N</a:t>
              </a:r>
              <a:r>
                <a:rPr lang="tr-TR" baseline="-25000" dirty="0"/>
                <a:t>2</a:t>
              </a:r>
              <a:r>
                <a:rPr lang="tr-TR" dirty="0"/>
                <a:t>O                      </a:t>
              </a:r>
            </a:p>
          </p:txBody>
        </p:sp>
        <p:sp>
          <p:nvSpPr>
            <p:cNvPr id="48" name="Metin kutusu 47"/>
            <p:cNvSpPr txBox="1"/>
            <p:nvPr/>
          </p:nvSpPr>
          <p:spPr>
            <a:xfrm>
              <a:off x="4408467" y="5177615"/>
              <a:ext cx="3229248" cy="307777"/>
            </a:xfrm>
            <a:prstGeom prst="rect">
              <a:avLst/>
            </a:prstGeom>
            <a:solidFill>
              <a:srgbClr val="03A1A4"/>
            </a:solidFill>
          </p:spPr>
          <p:txBody>
            <a:bodyPr wrap="square" rtlCol="0">
              <a:spAutoFit/>
            </a:bodyPr>
            <a:lstStyle/>
            <a:p>
              <a:pPr algn="ctr"/>
              <a:r>
                <a:rPr lang="tr-TR" sz="1400" b="1" dirty="0">
                  <a:solidFill>
                    <a:schemeClr val="bg1"/>
                  </a:solidFill>
                </a:rPr>
                <a:t>Mevzuat kapsamında izlenen sera gazları</a:t>
              </a:r>
            </a:p>
          </p:txBody>
        </p:sp>
      </p:grpSp>
    </p:spTree>
    <p:extLst>
      <p:ext uri="{BB962C8B-B14F-4D97-AF65-F5344CB8AC3E}">
        <p14:creationId xmlns:p14="http://schemas.microsoft.com/office/powerpoint/2010/main" val="1635431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B22B17-6BA3-C6E0-3384-127D0D619228}"/>
              </a:ext>
            </a:extLst>
          </p:cNvPr>
          <p:cNvGrpSpPr/>
          <p:nvPr/>
        </p:nvGrpSpPr>
        <p:grpSpPr>
          <a:xfrm>
            <a:off x="2781206" y="4796551"/>
            <a:ext cx="6328563" cy="1352575"/>
            <a:chOff x="164601" y="3128089"/>
            <a:chExt cx="3679037" cy="1355186"/>
          </a:xfrm>
        </p:grpSpPr>
        <p:sp>
          <p:nvSpPr>
            <p:cNvPr id="4" name="Rectangle: Rounded Corners 3">
              <a:extLst>
                <a:ext uri="{FF2B5EF4-FFF2-40B4-BE49-F238E27FC236}">
                  <a16:creationId xmlns:a16="http://schemas.microsoft.com/office/drawing/2014/main" id="{DE26C2C2-9481-2791-C1BC-C158894C3A88}"/>
                </a:ext>
              </a:extLst>
            </p:cNvPr>
            <p:cNvSpPr/>
            <p:nvPr/>
          </p:nvSpPr>
          <p:spPr>
            <a:xfrm>
              <a:off x="164601" y="3128089"/>
              <a:ext cx="3638611" cy="1355186"/>
            </a:xfrm>
            <a:prstGeom prst="roundRect">
              <a:avLst>
                <a:gd name="adj" fmla="val 12752"/>
              </a:avLst>
            </a:prstGeom>
            <a:solidFill>
              <a:schemeClr val="bg1"/>
            </a:solidFill>
            <a:ln>
              <a:noFill/>
            </a:ln>
            <a:effectLst>
              <a:outerShdw blurRad="1016000" dist="266700" dir="6300000" algn="t"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TextBox 4">
              <a:extLst>
                <a:ext uri="{FF2B5EF4-FFF2-40B4-BE49-F238E27FC236}">
                  <a16:creationId xmlns:a16="http://schemas.microsoft.com/office/drawing/2014/main" id="{921B0AB2-FF5F-E9D3-88EF-B045920B57A2}"/>
                </a:ext>
              </a:extLst>
            </p:cNvPr>
            <p:cNvSpPr txBox="1"/>
            <p:nvPr/>
          </p:nvSpPr>
          <p:spPr>
            <a:xfrm>
              <a:off x="282196" y="3210531"/>
              <a:ext cx="3561442" cy="1192302"/>
            </a:xfrm>
            <a:prstGeom prst="rect">
              <a:avLst/>
            </a:prstGeom>
            <a:noFill/>
          </p:spPr>
          <p:txBody>
            <a:bodyPr wrap="square" rtlCol="0">
              <a:spAutoFit/>
            </a:bodyPr>
            <a:lstStyle/>
            <a:p>
              <a:pPr algn="just">
                <a:lnSpc>
                  <a:spcPct val="130000"/>
                </a:lnSpc>
              </a:pPr>
              <a:r>
                <a:rPr lang="tr-TR"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2015 yılından itibaren yönetmelik kapsamında; </a:t>
              </a:r>
              <a:r>
                <a:rPr lang="tr-TR" sz="1400" b="1" dirty="0">
                  <a:solidFill>
                    <a:srgbClr val="113F6B"/>
                  </a:solidFill>
                  <a:latin typeface="Arial" panose="020B0604020202020204" pitchFamily="34" charset="0"/>
                  <a:ea typeface="Times New Roman" panose="02020603050405020304" pitchFamily="18" charset="0"/>
                  <a:cs typeface="Arial" panose="020B0604020202020204" pitchFamily="34" charset="0"/>
                </a:rPr>
                <a:t>elektrik üretimi, çimento, demir-çelik, alüminyum, rafineri, seramik, kireç, kâğıt, gübre, tuğla, kimya ve cam </a:t>
              </a:r>
              <a:r>
                <a:rPr lang="tr-TR"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sektörlerinde faaliyet gösteren tesislerden kaynaklanan sera gazı emisyonları tesis seviyesinde izlenmektedir. </a:t>
              </a:r>
            </a:p>
          </p:txBody>
        </p:sp>
        <p:sp>
          <p:nvSpPr>
            <p:cNvPr id="6" name="Rectangle 5">
              <a:extLst>
                <a:ext uri="{FF2B5EF4-FFF2-40B4-BE49-F238E27FC236}">
                  <a16:creationId xmlns:a16="http://schemas.microsoft.com/office/drawing/2014/main" id="{F71AAFCB-619A-3BA7-68C5-FC913BF3A017}"/>
                </a:ext>
              </a:extLst>
            </p:cNvPr>
            <p:cNvSpPr/>
            <p:nvPr/>
          </p:nvSpPr>
          <p:spPr>
            <a:xfrm>
              <a:off x="203186" y="3210531"/>
              <a:ext cx="138877" cy="228270"/>
            </a:xfrm>
            <a:prstGeom prst="rect">
              <a:avLst/>
            </a:prstGeom>
            <a:blipFill>
              <a:blip r:embed="rId2">
                <a:duotone>
                  <a:schemeClr val="accent1">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aphicFrame>
        <p:nvGraphicFramePr>
          <p:cNvPr id="7" name="Tablo 5">
            <a:extLst>
              <a:ext uri="{FF2B5EF4-FFF2-40B4-BE49-F238E27FC236}">
                <a16:creationId xmlns:a16="http://schemas.microsoft.com/office/drawing/2014/main" id="{58397B4D-B621-1844-2932-2F4658614FF8}"/>
              </a:ext>
            </a:extLst>
          </p:cNvPr>
          <p:cNvGraphicFramePr>
            <a:graphicFrameLocks noGrp="1"/>
          </p:cNvGraphicFramePr>
          <p:nvPr>
            <p:extLst>
              <p:ext uri="{D42A27DB-BD31-4B8C-83A1-F6EECF244321}">
                <p14:modId xmlns:p14="http://schemas.microsoft.com/office/powerpoint/2010/main" val="2133519386"/>
              </p:ext>
            </p:extLst>
          </p:nvPr>
        </p:nvGraphicFramePr>
        <p:xfrm>
          <a:off x="2781206" y="1325721"/>
          <a:ext cx="6259023" cy="3539744"/>
        </p:xfrm>
        <a:graphic>
          <a:graphicData uri="http://schemas.openxmlformats.org/drawingml/2006/table">
            <a:tbl>
              <a:tblPr firstRow="1" bandRow="1"/>
              <a:tblGrid>
                <a:gridCol w="2089914">
                  <a:extLst>
                    <a:ext uri="{9D8B030D-6E8A-4147-A177-3AD203B41FA5}">
                      <a16:colId xmlns:a16="http://schemas.microsoft.com/office/drawing/2014/main" val="2144620756"/>
                    </a:ext>
                  </a:extLst>
                </a:gridCol>
                <a:gridCol w="1821975">
                  <a:extLst>
                    <a:ext uri="{9D8B030D-6E8A-4147-A177-3AD203B41FA5}">
                      <a16:colId xmlns:a16="http://schemas.microsoft.com/office/drawing/2014/main" val="2371277247"/>
                    </a:ext>
                  </a:extLst>
                </a:gridCol>
                <a:gridCol w="2347134">
                  <a:extLst>
                    <a:ext uri="{9D8B030D-6E8A-4147-A177-3AD203B41FA5}">
                      <a16:colId xmlns:a16="http://schemas.microsoft.com/office/drawing/2014/main" val="1930750442"/>
                    </a:ext>
                  </a:extLst>
                </a:gridCol>
              </a:tblGrid>
              <a:tr h="676073">
                <a:tc>
                  <a:txBody>
                    <a:bodyPr/>
                    <a:lstStyle/>
                    <a:p>
                      <a:pPr algn="ctr">
                        <a:lnSpc>
                          <a:spcPct val="107000"/>
                        </a:lnSpc>
                        <a:spcAft>
                          <a:spcPts val="800"/>
                        </a:spcAft>
                      </a:pPr>
                      <a:r>
                        <a:rPr lang="tr-TR"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Yıl</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3665"/>
                    </a:solidFill>
                  </a:tcPr>
                </a:tc>
                <a:tc>
                  <a:txBody>
                    <a:bodyPr/>
                    <a:lstStyle/>
                    <a:p>
                      <a:pPr algn="ctr">
                        <a:lnSpc>
                          <a:spcPct val="107000"/>
                        </a:lnSpc>
                        <a:spcAft>
                          <a:spcPts val="800"/>
                        </a:spcAft>
                      </a:pPr>
                      <a:r>
                        <a:rPr lang="tr-TR"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Tesis Sayısı</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3665"/>
                    </a:solidFill>
                  </a:tcPr>
                </a:tc>
                <a:tc>
                  <a:txBody>
                    <a:bodyPr/>
                    <a:lstStyle/>
                    <a:p>
                      <a:pPr algn="ctr">
                        <a:lnSpc>
                          <a:spcPct val="107000"/>
                        </a:lnSpc>
                        <a:spcAft>
                          <a:spcPts val="800"/>
                        </a:spcAft>
                      </a:pPr>
                      <a:r>
                        <a:rPr lang="tr-TR"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Toplam Emisyon</a:t>
                      </a:r>
                    </a:p>
                    <a:p>
                      <a:pPr algn="ctr">
                        <a:lnSpc>
                          <a:spcPct val="107000"/>
                        </a:lnSpc>
                        <a:spcAft>
                          <a:spcPts val="800"/>
                        </a:spcAft>
                      </a:pPr>
                      <a:r>
                        <a:rPr lang="tr-TR"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(ton CO</a:t>
                      </a:r>
                      <a:r>
                        <a:rPr lang="tr-TR"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tr-TR"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 /yıl)</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3665"/>
                    </a:solidFill>
                  </a:tcPr>
                </a:tc>
                <a:extLst>
                  <a:ext uri="{0D108BD9-81ED-4DB2-BD59-A6C34878D82A}">
                    <a16:rowId xmlns:a16="http://schemas.microsoft.com/office/drawing/2014/main" val="965371233"/>
                  </a:ext>
                </a:extLst>
              </a:tr>
              <a:tr h="289942">
                <a:tc>
                  <a:txBody>
                    <a:bodyPr/>
                    <a:lstStyle/>
                    <a:p>
                      <a:pPr algn="ctr">
                        <a:lnSpc>
                          <a:spcPct val="107000"/>
                        </a:lnSpc>
                        <a:spcAft>
                          <a:spcPts val="800"/>
                        </a:spcAft>
                      </a:pPr>
                      <a:r>
                        <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2015</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693</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234.868.822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5418215"/>
                  </a:ext>
                </a:extLst>
              </a:tr>
              <a:tr h="289942">
                <a:tc>
                  <a:txBody>
                    <a:bodyPr/>
                    <a:lstStyle/>
                    <a:p>
                      <a:pPr algn="ctr">
                        <a:lnSpc>
                          <a:spcPct val="107000"/>
                        </a:lnSpc>
                        <a:spcAft>
                          <a:spcPts val="800"/>
                        </a:spcAft>
                      </a:pPr>
                      <a:r>
                        <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2016</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706</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245.083.023</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64332"/>
                  </a:ext>
                </a:extLst>
              </a:tr>
              <a:tr h="289942">
                <a:tc>
                  <a:txBody>
                    <a:bodyPr/>
                    <a:lstStyle/>
                    <a:p>
                      <a:pPr algn="ctr">
                        <a:lnSpc>
                          <a:spcPct val="107000"/>
                        </a:lnSpc>
                        <a:spcAft>
                          <a:spcPts val="800"/>
                        </a:spcAft>
                      </a:pPr>
                      <a:r>
                        <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2017</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721</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264.013.652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5359522"/>
                  </a:ext>
                </a:extLst>
              </a:tr>
              <a:tr h="289942">
                <a:tc>
                  <a:txBody>
                    <a:bodyPr/>
                    <a:lstStyle/>
                    <a:p>
                      <a:pPr algn="ctr">
                        <a:lnSpc>
                          <a:spcPct val="107000"/>
                        </a:lnSpc>
                        <a:spcAft>
                          <a:spcPts val="800"/>
                        </a:spcAft>
                      </a:pPr>
                      <a:r>
                        <a:rPr lang="tr-TR" sz="2000">
                          <a:solidFill>
                            <a:schemeClr val="tx1"/>
                          </a:solidFill>
                          <a:effectLst/>
                          <a:latin typeface="Arial" panose="020B0604020202020204" pitchFamily="34" charset="0"/>
                          <a:ea typeface="Calibri" panose="020F0502020204030204" pitchFamily="34" charset="0"/>
                          <a:cs typeface="Arial" panose="020B0604020202020204" pitchFamily="34" charset="0"/>
                        </a:rPr>
                        <a:t>2018</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730</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274.567.610</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5250410"/>
                  </a:ext>
                </a:extLst>
              </a:tr>
              <a:tr h="289942">
                <a:tc>
                  <a:txBody>
                    <a:bodyPr/>
                    <a:lstStyle/>
                    <a:p>
                      <a:pPr algn="ctr">
                        <a:lnSpc>
                          <a:spcPct val="107000"/>
                        </a:lnSpc>
                        <a:spcAft>
                          <a:spcPts val="800"/>
                        </a:spcAft>
                      </a:pPr>
                      <a:r>
                        <a:rPr lang="tr-TR" sz="2000">
                          <a:solidFill>
                            <a:schemeClr val="tx1"/>
                          </a:solidFill>
                          <a:effectLst/>
                          <a:latin typeface="Arial" panose="020B0604020202020204" pitchFamily="34" charset="0"/>
                          <a:ea typeface="Calibri" panose="020F0502020204030204" pitchFamily="34" charset="0"/>
                          <a:cs typeface="Arial" panose="020B0604020202020204" pitchFamily="34" charset="0"/>
                        </a:rPr>
                        <a:t>2019</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707</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251.544.071</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939368"/>
                  </a:ext>
                </a:extLst>
              </a:tr>
              <a:tr h="289942">
                <a:tc>
                  <a:txBody>
                    <a:bodyPr/>
                    <a:lstStyle/>
                    <a:p>
                      <a:pPr algn="ctr">
                        <a:lnSpc>
                          <a:spcPct val="107000"/>
                        </a:lnSpc>
                        <a:spcAft>
                          <a:spcPts val="800"/>
                        </a:spcAft>
                      </a:pPr>
                      <a:r>
                        <a:rPr lang="tr-TR" sz="2000">
                          <a:solidFill>
                            <a:schemeClr val="tx1"/>
                          </a:solidFill>
                          <a:effectLst/>
                          <a:latin typeface="Arial" panose="020B0604020202020204" pitchFamily="34" charset="0"/>
                          <a:ea typeface="Calibri" panose="020F0502020204030204" pitchFamily="34" charset="0"/>
                          <a:cs typeface="Arial" panose="020B0604020202020204" pitchFamily="34" charset="0"/>
                        </a:rPr>
                        <a:t>2020</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712</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260.377.248</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1090663"/>
                  </a:ext>
                </a:extLst>
              </a:tr>
              <a:tr h="289942">
                <a:tc>
                  <a:txBody>
                    <a:bodyPr/>
                    <a:lstStyle/>
                    <a:p>
                      <a:pPr algn="ctr">
                        <a:lnSpc>
                          <a:spcPct val="107000"/>
                        </a:lnSpc>
                        <a:spcAft>
                          <a:spcPts val="800"/>
                        </a:spcAft>
                      </a:pPr>
                      <a:r>
                        <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2021</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736</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295.995.021</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0795163"/>
                  </a:ext>
                </a:extLst>
              </a:tr>
              <a:tr h="289942">
                <a:tc>
                  <a:txBody>
                    <a:bodyPr/>
                    <a:lstStyle/>
                    <a:p>
                      <a:pPr algn="ctr">
                        <a:lnSpc>
                          <a:spcPct val="107000"/>
                        </a:lnSpc>
                        <a:spcAft>
                          <a:spcPts val="800"/>
                        </a:spcAft>
                      </a:pPr>
                      <a:r>
                        <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2022</a:t>
                      </a: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tr-TR"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749</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GB" sz="2000" kern="1200" dirty="0" smtClean="0">
                          <a:solidFill>
                            <a:schemeClr val="tx1"/>
                          </a:solidFill>
                          <a:effectLst/>
                          <a:latin typeface="Arial" panose="020B0604020202020204" pitchFamily="34" charset="0"/>
                          <a:ea typeface="+mn-ea"/>
                          <a:cs typeface="Arial" panose="020B0604020202020204" pitchFamily="34" charset="0"/>
                        </a:rPr>
                        <a:t>275.</a:t>
                      </a:r>
                      <a:r>
                        <a:rPr lang="tr-TR" sz="2000" kern="1200" dirty="0" smtClean="0">
                          <a:solidFill>
                            <a:schemeClr val="tx1"/>
                          </a:solidFill>
                          <a:effectLst/>
                          <a:latin typeface="Arial" panose="020B0604020202020204" pitchFamily="34" charset="0"/>
                          <a:ea typeface="+mn-ea"/>
                          <a:cs typeface="Arial" panose="020B0604020202020204" pitchFamily="34" charset="0"/>
                        </a:rPr>
                        <a:t>539.824</a:t>
                      </a:r>
                      <a:endParaRPr lang="tr-TR" sz="20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9989774"/>
                  </a:ext>
                </a:extLst>
              </a:tr>
              <a:tr h="80035">
                <a:tc gridSpan="3">
                  <a:txBody>
                    <a:bodyPr/>
                    <a:lstStyle/>
                    <a:p>
                      <a:pPr algn="l">
                        <a:lnSpc>
                          <a:spcPct val="107000"/>
                        </a:lnSpc>
                        <a:spcAft>
                          <a:spcPts val="800"/>
                        </a:spcAft>
                      </a:pPr>
                      <a:r>
                        <a:rPr lang="tr-TR" sz="500" dirty="0" smtClean="0">
                          <a:effectLst/>
                          <a:latin typeface="Arial" panose="020B0604020202020204" pitchFamily="34" charset="0"/>
                          <a:ea typeface="Calibri" panose="020F0502020204030204" pitchFamily="34" charset="0"/>
                          <a:cs typeface="Arial" panose="020B0604020202020204" pitchFamily="34" charset="0"/>
                        </a:rPr>
                        <a:t>*17.04.2024 tarihi itibariyle İRD verileri</a:t>
                      </a:r>
                      <a:endParaRPr lang="tr-TR" sz="5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7000"/>
                        </a:lnSpc>
                        <a:spcAft>
                          <a:spcPts val="800"/>
                        </a:spcAft>
                      </a:pPr>
                      <a:endParaRPr lang="tr-TR" sz="20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85672"/>
                  </a:ext>
                </a:extLst>
              </a:tr>
            </a:tbl>
          </a:graphicData>
        </a:graphic>
      </p:graphicFrame>
      <p:sp>
        <p:nvSpPr>
          <p:cNvPr id="10" name="Unvan 1">
            <a:extLst>
              <a:ext uri="{FF2B5EF4-FFF2-40B4-BE49-F238E27FC236}">
                <a16:creationId xmlns:a16="http://schemas.microsoft.com/office/drawing/2014/main" id="{8F530B54-FB5B-9737-BBCB-CA5E69952200}"/>
              </a:ext>
            </a:extLst>
          </p:cNvPr>
          <p:cNvSpPr txBox="1">
            <a:spLocks/>
          </p:cNvSpPr>
          <p:nvPr/>
        </p:nvSpPr>
        <p:spPr>
          <a:xfrm>
            <a:off x="1493948" y="167425"/>
            <a:ext cx="9105365" cy="618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tr-TR" sz="2800" dirty="0" smtClean="0">
                <a:solidFill>
                  <a:srgbClr val="083665"/>
                </a:solidFill>
                <a:latin typeface="FenomenSans-Bold"/>
              </a:rPr>
              <a:t>Verilerle İRD</a:t>
            </a:r>
            <a:endParaRPr lang="tr-TR" sz="2800" dirty="0">
              <a:solidFill>
                <a:schemeClr val="tx2">
                  <a:lumMod val="75000"/>
                </a:schemeClr>
              </a:solidFill>
              <a:latin typeface="FenomenSans-Bold"/>
            </a:endParaRPr>
          </a:p>
        </p:txBody>
      </p:sp>
      <p:sp>
        <p:nvSpPr>
          <p:cNvPr id="13" name="Slide Number Placeholder 3">
            <a:extLst>
              <a:ext uri="{FF2B5EF4-FFF2-40B4-BE49-F238E27FC236}">
                <a16:creationId xmlns:a16="http://schemas.microsoft.com/office/drawing/2014/main" id="{8401B64A-867A-0838-1BCA-BB3271B172EE}"/>
              </a:ext>
            </a:extLst>
          </p:cNvPr>
          <p:cNvSpPr txBox="1">
            <a:spLocks/>
          </p:cNvSpPr>
          <p:nvPr/>
        </p:nvSpPr>
        <p:spPr>
          <a:xfrm>
            <a:off x="10705739" y="6419350"/>
            <a:ext cx="518160" cy="365125"/>
          </a:xfrm>
          <a:prstGeom prst="rect">
            <a:avLst/>
          </a:prstGeom>
        </p:spPr>
        <p:txBody>
          <a:bodyPr vert="horz" lIns="91440" tIns="45720" rIns="91440" bIns="45720" rtlCol="0" anchor="ctr"/>
          <a:lstStyle>
            <a:defPPr>
              <a:defRPr lang="en-TR"/>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0310C1-A26A-3245-8051-D88CBFFF3BAD}" type="slidenum">
              <a:rPr lang="en-TR" sz="1800" smtClean="0">
                <a:solidFill>
                  <a:srgbClr val="113F6B"/>
                </a:solidFill>
              </a:rPr>
              <a:pPr/>
              <a:t>9</a:t>
            </a:fld>
            <a:endParaRPr lang="en-TR" sz="1800" dirty="0">
              <a:solidFill>
                <a:srgbClr val="113F6B"/>
              </a:solidFill>
            </a:endParaRPr>
          </a:p>
        </p:txBody>
      </p:sp>
    </p:spTree>
    <p:extLst>
      <p:ext uri="{BB962C8B-B14F-4D97-AF65-F5344CB8AC3E}">
        <p14:creationId xmlns:p14="http://schemas.microsoft.com/office/powerpoint/2010/main" val="2217672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1336</Words>
  <Application>Microsoft Office PowerPoint</Application>
  <PresentationFormat>Geniş ekran</PresentationFormat>
  <Paragraphs>280</Paragraphs>
  <Slides>24</Slides>
  <Notes>4</Notes>
  <HiddenSlides>0</HiddenSlides>
  <MMClips>2</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24</vt:i4>
      </vt:variant>
    </vt:vector>
  </HeadingPairs>
  <TitlesOfParts>
    <vt:vector size="32" baseType="lpstr">
      <vt:lpstr>Arial</vt:lpstr>
      <vt:lpstr>Calibri</vt:lpstr>
      <vt:lpstr>Calibri Light</vt:lpstr>
      <vt:lpstr>Comic Sans MS</vt:lpstr>
      <vt:lpstr>FenomenSans-Bold</vt:lpstr>
      <vt:lpstr>Symbol</vt:lpstr>
      <vt:lpstr>Times New Roman</vt:lpstr>
      <vt:lpstr>Office Theme</vt:lpstr>
      <vt:lpstr>TÜRKİYE’DEKİ SERA GAZI EMİSYONLARININ İZLENMESİ, RAPORLANMASI VE DOĞRULANMASININ MEVCUT DURUMU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MERKEZİ ELEKTRONİK DOĞRULAYICI KURULUŞ ATAMA SİSTEMİ (MEDAS) </vt:lpstr>
      <vt:lpstr>PowerPoint Sunusu</vt:lpstr>
      <vt:lpstr>İzleme, Raporlama ve Doğrulama Süreci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zaloglu kemal</dc:creator>
  <cp:lastModifiedBy>Oğuzhan NARCI</cp:lastModifiedBy>
  <cp:revision>253</cp:revision>
  <dcterms:created xsi:type="dcterms:W3CDTF">2023-02-07T07:20:53Z</dcterms:created>
  <dcterms:modified xsi:type="dcterms:W3CDTF">2024-05-03T11:27:44Z</dcterms:modified>
</cp:coreProperties>
</file>