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5" r:id="rId1"/>
  </p:sldMasterIdLst>
  <p:notesMasterIdLst>
    <p:notesMasterId r:id="rId24"/>
  </p:notesMasterIdLst>
  <p:sldIdLst>
    <p:sldId id="256" r:id="rId2"/>
    <p:sldId id="279" r:id="rId3"/>
    <p:sldId id="317" r:id="rId4"/>
    <p:sldId id="328" r:id="rId5"/>
    <p:sldId id="351" r:id="rId6"/>
    <p:sldId id="366" r:id="rId7"/>
    <p:sldId id="319" r:id="rId8"/>
    <p:sldId id="375" r:id="rId9"/>
    <p:sldId id="370" r:id="rId10"/>
    <p:sldId id="374" r:id="rId11"/>
    <p:sldId id="367" r:id="rId12"/>
    <p:sldId id="373" r:id="rId13"/>
    <p:sldId id="323" r:id="rId14"/>
    <p:sldId id="352" r:id="rId15"/>
    <p:sldId id="364" r:id="rId16"/>
    <p:sldId id="353" r:id="rId17"/>
    <p:sldId id="362" r:id="rId18"/>
    <p:sldId id="363" r:id="rId19"/>
    <p:sldId id="260" r:id="rId20"/>
    <p:sldId id="371" r:id="rId21"/>
    <p:sldId id="372" r:id="rId22"/>
    <p:sldId id="361" r:id="rId23"/>
  </p:sldIdLst>
  <p:sldSz cx="12192000" cy="6858000"/>
  <p:notesSz cx="6858000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ED5"/>
    <a:srgbClr val="154E5F"/>
    <a:srgbClr val="93D7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6170" autoAdjust="0"/>
  </p:normalViewPr>
  <p:slideViewPr>
    <p:cSldViewPr snapToGrid="0">
      <p:cViewPr varScale="1">
        <p:scale>
          <a:sx n="69" d="100"/>
          <a:sy n="69" d="100"/>
        </p:scale>
        <p:origin x="71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D2E62C02-7607-4C5A-A2E4-1623BDC4B239}" type="datetimeFigureOut">
              <a:rPr lang="en-US"/>
              <a:pPr>
                <a:defRPr/>
              </a:pPr>
              <a:t>1/3/2022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714875"/>
            <a:ext cx="5486400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en-US" noProof="0" smtClean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3EAC71-DFB8-4898-AF23-AF0317597DA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83383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en-US" dirty="0" smtClean="0"/>
          </a:p>
          <a:p>
            <a:endParaRPr lang="tr-TR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  <p:sp>
        <p:nvSpPr>
          <p:cNvPr id="43012" name="Slayt Numarası Yer Tutucusu 3"/>
          <p:cNvSpPr txBox="1">
            <a:spLocks noGrp="1"/>
          </p:cNvSpPr>
          <p:nvPr/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65D0F33A-81C5-422E-9D5A-7D1572C96194}" type="slidenum">
              <a:rPr lang="en-US" altLang="en-US">
                <a:solidFill>
                  <a:prstClr val="black"/>
                </a:solidFill>
              </a:rPr>
              <a:pPr algn="r">
                <a:spcBef>
                  <a:spcPct val="0"/>
                </a:spcBef>
              </a:pPr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790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  <p:sp>
        <p:nvSpPr>
          <p:cNvPr id="43012" name="Slayt Numarası Yer Tutucusu 3"/>
          <p:cNvSpPr txBox="1">
            <a:spLocks noGrp="1"/>
          </p:cNvSpPr>
          <p:nvPr/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65D0F33A-81C5-422E-9D5A-7D1572C96194}" type="slidenum">
              <a:rPr lang="en-US" altLang="en-US">
                <a:solidFill>
                  <a:prstClr val="black"/>
                </a:solidFill>
              </a:rPr>
              <a:pPr algn="r">
                <a:spcBef>
                  <a:spcPct val="0"/>
                </a:spcBef>
              </a:pPr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979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  <p:sp>
        <p:nvSpPr>
          <p:cNvPr id="43012" name="Slayt Numarası Yer Tutucusu 3"/>
          <p:cNvSpPr txBox="1">
            <a:spLocks noGrp="1"/>
          </p:cNvSpPr>
          <p:nvPr/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65D0F33A-81C5-422E-9D5A-7D1572C96194}" type="slidenum">
              <a:rPr lang="en-US" altLang="en-US">
                <a:solidFill>
                  <a:prstClr val="black"/>
                </a:solidFill>
              </a:rPr>
              <a:pPr algn="r">
                <a:spcBef>
                  <a:spcPct val="0"/>
                </a:spcBef>
              </a:pPr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957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  <p:sp>
        <p:nvSpPr>
          <p:cNvPr id="43012" name="Slayt Numarası Yer Tutucusu 3"/>
          <p:cNvSpPr txBox="1">
            <a:spLocks noGrp="1"/>
          </p:cNvSpPr>
          <p:nvPr/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65D0F33A-81C5-422E-9D5A-7D1572C96194}" type="slidenum">
              <a:rPr lang="en-US" altLang="en-US">
                <a:solidFill>
                  <a:prstClr val="black"/>
                </a:solidFill>
              </a:rPr>
              <a:pPr algn="r">
                <a:spcBef>
                  <a:spcPct val="0"/>
                </a:spcBef>
              </a:pPr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  <p:sp>
        <p:nvSpPr>
          <p:cNvPr id="43012" name="Slayt Numarası Yer Tutucusu 3"/>
          <p:cNvSpPr txBox="1">
            <a:spLocks noGrp="1"/>
          </p:cNvSpPr>
          <p:nvPr/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65D0F33A-81C5-422E-9D5A-7D1572C96194}" type="slidenum">
              <a:rPr lang="en-US" altLang="en-US">
                <a:solidFill>
                  <a:prstClr val="black"/>
                </a:solidFill>
              </a:rPr>
              <a:pPr algn="r">
                <a:spcBef>
                  <a:spcPct val="0"/>
                </a:spcBef>
              </a:pPr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65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  <p:sp>
        <p:nvSpPr>
          <p:cNvPr id="43012" name="Slayt Numarası Yer Tutucusu 3"/>
          <p:cNvSpPr txBox="1">
            <a:spLocks noGrp="1"/>
          </p:cNvSpPr>
          <p:nvPr/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65D0F33A-81C5-422E-9D5A-7D1572C96194}" type="slidenum">
              <a:rPr lang="en-US" altLang="en-US">
                <a:solidFill>
                  <a:prstClr val="black"/>
                </a:solidFill>
              </a:rPr>
              <a:pPr algn="r">
                <a:spcBef>
                  <a:spcPct val="0"/>
                </a:spcBef>
              </a:pPr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ayt Numarası Yer Tutucusu 3"/>
          <p:cNvSpPr txBox="1">
            <a:spLocks noGrp="1"/>
          </p:cNvSpPr>
          <p:nvPr/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49DE3304-5C47-4160-93FE-FCD2208F8343}" type="slidenum">
              <a:rPr lang="en-US" altLang="en-US"/>
              <a:pPr algn="r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3006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  <p:sp>
        <p:nvSpPr>
          <p:cNvPr id="43012" name="Slayt Numarası Yer Tutucusu 3"/>
          <p:cNvSpPr txBox="1">
            <a:spLocks noGrp="1"/>
          </p:cNvSpPr>
          <p:nvPr/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65D0F33A-81C5-422E-9D5A-7D1572C96194}" type="slidenum">
              <a:rPr lang="en-US" altLang="en-US">
                <a:solidFill>
                  <a:prstClr val="black"/>
                </a:solidFill>
              </a:rPr>
              <a:pPr algn="r">
                <a:spcBef>
                  <a:spcPct val="0"/>
                </a:spcBef>
              </a:pPr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  <p:sp>
        <p:nvSpPr>
          <p:cNvPr id="43012" name="Slayt Numarası Yer Tutucusu 3"/>
          <p:cNvSpPr txBox="1">
            <a:spLocks noGrp="1"/>
          </p:cNvSpPr>
          <p:nvPr/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65D0F33A-81C5-422E-9D5A-7D1572C96194}" type="slidenum">
              <a:rPr lang="en-US" altLang="en-US">
                <a:solidFill>
                  <a:prstClr val="black"/>
                </a:solidFill>
              </a:rPr>
              <a:pPr algn="r">
                <a:spcBef>
                  <a:spcPct val="0"/>
                </a:spcBef>
              </a:pPr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868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dirty="0" smtClean="0"/>
          </a:p>
        </p:txBody>
      </p:sp>
      <p:sp>
        <p:nvSpPr>
          <p:cNvPr id="1434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6133C6A-D1BC-4AC8-851D-C8001AF524E3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  <p:sp>
        <p:nvSpPr>
          <p:cNvPr id="43012" name="Slayt Numarası Yer Tutucusu 3"/>
          <p:cNvSpPr txBox="1">
            <a:spLocks noGrp="1"/>
          </p:cNvSpPr>
          <p:nvPr/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D0F33A-81C5-422E-9D5A-7D1572C9619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5476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  <p:sp>
        <p:nvSpPr>
          <p:cNvPr id="43012" name="Slayt Numarası Yer Tutucusu 3"/>
          <p:cNvSpPr txBox="1">
            <a:spLocks noGrp="1"/>
          </p:cNvSpPr>
          <p:nvPr/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D0F33A-81C5-422E-9D5A-7D1572C9619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0687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  <p:sp>
        <p:nvSpPr>
          <p:cNvPr id="43012" name="Slayt Numarası Yer Tutucusu 3"/>
          <p:cNvSpPr txBox="1">
            <a:spLocks noGrp="1"/>
          </p:cNvSpPr>
          <p:nvPr/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65D0F33A-81C5-422E-9D5A-7D1572C96194}" type="slidenum">
              <a:rPr lang="en-US" altLang="en-US">
                <a:solidFill>
                  <a:prstClr val="black"/>
                </a:solidFill>
              </a:rPr>
              <a:pPr algn="r">
                <a:spcBef>
                  <a:spcPct val="0"/>
                </a:spcBef>
              </a:pPr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  <p:sp>
        <p:nvSpPr>
          <p:cNvPr id="43012" name="Slayt Numarası Yer Tutucusu 3"/>
          <p:cNvSpPr txBox="1">
            <a:spLocks noGrp="1"/>
          </p:cNvSpPr>
          <p:nvPr/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65D0F33A-81C5-422E-9D5A-7D1572C96194}" type="slidenum">
              <a:rPr lang="en-US" altLang="en-US"/>
              <a:pPr algn="r"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ayt Numarası Yer Tutucusu 3"/>
          <p:cNvSpPr txBox="1">
            <a:spLocks noGrp="1"/>
          </p:cNvSpPr>
          <p:nvPr/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49DE3304-5C47-4160-93FE-FCD2208F8343}" type="slidenum">
              <a:rPr lang="en-US" altLang="en-US"/>
              <a:pPr algn="r"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  <p:sp>
        <p:nvSpPr>
          <p:cNvPr id="43012" name="Slayt Numarası Yer Tutucusu 3"/>
          <p:cNvSpPr txBox="1">
            <a:spLocks noGrp="1"/>
          </p:cNvSpPr>
          <p:nvPr/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65D0F33A-81C5-422E-9D5A-7D1572C96194}" type="slidenum">
              <a:rPr lang="en-US" altLang="en-US">
                <a:solidFill>
                  <a:prstClr val="black"/>
                </a:solidFill>
              </a:rPr>
              <a:pPr algn="r">
                <a:spcBef>
                  <a:spcPct val="0"/>
                </a:spcBef>
              </a:pPr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  <p:sp>
        <p:nvSpPr>
          <p:cNvPr id="43012" name="Slayt Numarası Yer Tutucusu 3"/>
          <p:cNvSpPr txBox="1">
            <a:spLocks noGrp="1"/>
          </p:cNvSpPr>
          <p:nvPr/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65D0F33A-81C5-422E-9D5A-7D1572C96194}" type="slidenum">
              <a:rPr lang="en-US" altLang="en-US">
                <a:solidFill>
                  <a:prstClr val="black"/>
                </a:solidFill>
              </a:rPr>
              <a:pPr algn="r">
                <a:spcBef>
                  <a:spcPct val="0"/>
                </a:spcBef>
              </a:pPr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91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  <p:sp>
        <p:nvSpPr>
          <p:cNvPr id="43012" name="Slayt Numarası Yer Tutucusu 3"/>
          <p:cNvSpPr txBox="1">
            <a:spLocks noGrp="1"/>
          </p:cNvSpPr>
          <p:nvPr/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65D0F33A-81C5-422E-9D5A-7D1572C96194}" type="slidenum">
              <a:rPr lang="en-US" altLang="en-US">
                <a:solidFill>
                  <a:prstClr val="black"/>
                </a:solidFill>
              </a:rPr>
              <a:pPr algn="r">
                <a:spcBef>
                  <a:spcPct val="0"/>
                </a:spcBef>
              </a:pPr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ayt Numarası Yer Tutucusu 3"/>
          <p:cNvSpPr txBox="1">
            <a:spLocks noGrp="1"/>
          </p:cNvSpPr>
          <p:nvPr/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49DE3304-5C47-4160-93FE-FCD2208F8343}" type="slidenum">
              <a:rPr lang="en-US" altLang="en-US"/>
              <a:pPr algn="r"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765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  <p:sp>
        <p:nvSpPr>
          <p:cNvPr id="43012" name="Slayt Numarası Yer Tutucusu 3"/>
          <p:cNvSpPr txBox="1">
            <a:spLocks noGrp="1"/>
          </p:cNvSpPr>
          <p:nvPr/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65D0F33A-81C5-422E-9D5A-7D1572C96194}" type="slidenum">
              <a:rPr lang="en-US" altLang="en-US">
                <a:solidFill>
                  <a:prstClr val="black"/>
                </a:solidFill>
              </a:rPr>
              <a:pPr algn="r">
                <a:spcBef>
                  <a:spcPct val="0"/>
                </a:spcBef>
              </a:pPr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270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546AAF-B405-474C-A3BE-EF0D24EAB005}" type="datetimeFigureOut">
              <a:rPr lang="en-US" smtClean="0"/>
              <a:pPr>
                <a:defRPr/>
              </a:pPr>
              <a:t>1/3/2022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FA47-D275-4154-9890-BDF9119216F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889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5DDEBC-F5A6-4B6E-8566-DEF3AFA6D4A8}" type="datetimeFigureOut">
              <a:rPr lang="en-US" smtClean="0"/>
              <a:pPr>
                <a:defRPr/>
              </a:pPr>
              <a:t>1/3/2022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268B-132D-4897-B670-5FA5DC14733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2850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78255B-8D23-4AE7-A59A-333B5AD0D119}" type="datetimeFigureOut">
              <a:rPr lang="en-US" smtClean="0"/>
              <a:pPr>
                <a:defRPr/>
              </a:pPr>
              <a:t>1/3/2022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A11D-4092-436A-9289-EAC81124364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6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B692FF-0FDA-47E7-9405-5B0A13E0DC93}" type="datetimeFigureOut">
              <a:rPr lang="en-US" smtClean="0"/>
              <a:pPr>
                <a:defRPr/>
              </a:pPr>
              <a:t>1/3/2022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97C84-2EE4-4A8B-B9B1-4688194C292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143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E77378-A7D1-4FDE-B8A5-C8A8DD92A8F9}" type="datetimeFigureOut">
              <a:rPr lang="en-US" smtClean="0"/>
              <a:pPr>
                <a:defRPr/>
              </a:pPr>
              <a:t>1/3/2022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4D6C-3099-4503-BAC9-B0CBDE7C11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82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AB3757-325D-4BDC-915E-5251AB7E69D8}" type="datetimeFigureOut">
              <a:rPr lang="en-US" smtClean="0"/>
              <a:pPr>
                <a:defRPr/>
              </a:pPr>
              <a:t>1/3/2022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FD047-B04B-4C69-A707-BF3FBF8CA76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023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9BD86A-A52D-45CA-A93A-716E8B125E17}" type="datetimeFigureOut">
              <a:rPr lang="en-US" smtClean="0"/>
              <a:pPr>
                <a:defRPr/>
              </a:pPr>
              <a:t>1/3/2022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F379-4A72-4576-B368-DF0A49AA1C2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408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272EC4-51D3-44D8-8628-B563D2B6B391}" type="datetimeFigureOut">
              <a:rPr lang="en-US" smtClean="0"/>
              <a:pPr>
                <a:defRPr/>
              </a:pPr>
              <a:t>1/3/2022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5118-0EEE-4C4E-B311-699E34AAB57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52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F626AA-5154-4E8A-A9E6-76E628D06C13}" type="datetimeFigureOut">
              <a:rPr lang="en-US" smtClean="0"/>
              <a:pPr>
                <a:defRPr/>
              </a:pPr>
              <a:t>1/3/2022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1B40-B6EB-4C96-90E7-C9E99C9A5FF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49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346F25-DAA8-4A57-9F6C-2BAA5528EDC5}" type="datetimeFigureOut">
              <a:rPr lang="en-US" smtClean="0"/>
              <a:pPr>
                <a:defRPr/>
              </a:pPr>
              <a:t>1/3/2022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FA2A-29BA-4031-AA5D-08FCBAAE640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5392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6B06B0-6195-48DE-BD09-0C964A26AB52}" type="datetimeFigureOut">
              <a:rPr lang="en-US" smtClean="0"/>
              <a:pPr>
                <a:defRPr/>
              </a:pPr>
              <a:t>1/3/2022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D97B-4E08-4C95-BE5B-7F37A44EDD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2261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1C4C5A-47DD-4842-B619-8D0572583F9F}" type="datetimeFigureOut">
              <a:rPr lang="en-US" smtClean="0"/>
              <a:pPr>
                <a:defRPr/>
              </a:pPr>
              <a:t>1/3/2022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FCA87-6E46-48E2-A075-FD03AA81A9F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67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6" r:id="rId1"/>
    <p:sldLayoutId id="2147484327" r:id="rId2"/>
    <p:sldLayoutId id="2147484328" r:id="rId3"/>
    <p:sldLayoutId id="2147484329" r:id="rId4"/>
    <p:sldLayoutId id="2147484330" r:id="rId5"/>
    <p:sldLayoutId id="2147484331" r:id="rId6"/>
    <p:sldLayoutId id="2147484332" r:id="rId7"/>
    <p:sldLayoutId id="2147484333" r:id="rId8"/>
    <p:sldLayoutId id="2147484334" r:id="rId9"/>
    <p:sldLayoutId id="2147484335" r:id="rId10"/>
    <p:sldLayoutId id="21474843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mag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2CBAD0"/>
              </a:clrFrom>
              <a:clrTo>
                <a:srgbClr val="2CBAD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41" b="26583"/>
          <a:stretch/>
        </p:blipFill>
        <p:spPr bwMode="auto">
          <a:xfrm>
            <a:off x="0" y="-83124"/>
            <a:ext cx="12192000" cy="694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3" descr="C:\Users\oguzhan.er\AppData\Local\Microsoft\Windows\Temporary Internet Files\Content.Outlook\FEQD95TH\KOSGEB Log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"/>
          <a:stretch/>
        </p:blipFill>
        <p:spPr bwMode="auto">
          <a:xfrm>
            <a:off x="4442113" y="527262"/>
            <a:ext cx="3345873" cy="21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504825" y="3584575"/>
            <a:ext cx="112204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504825" y="3031668"/>
            <a:ext cx="10918351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tr-TR" alt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COVID-19 PANDEMİSİ KAPSAMINDA DÜNYA BANKASI VE JICA İŞBİRLİĞİ İLE;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tr-TR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MİKRO VE KÜÇÜK İŞLETMELERE </a:t>
            </a:r>
            <a:r>
              <a:rPr lang="tr-TR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(MKİ)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tr-TR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HIZLI DESTEK PROGRAMI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75" y="203200"/>
            <a:ext cx="727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1 Metin kutusu"/>
          <p:cNvSpPr txBox="1">
            <a:spLocks noChangeArrowheads="1"/>
          </p:cNvSpPr>
          <p:nvPr/>
        </p:nvSpPr>
        <p:spPr bwMode="auto">
          <a:xfrm>
            <a:off x="1187450" y="74613"/>
            <a:ext cx="7227888" cy="107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tr-TR" altLang="en-US" sz="3200" b="1" dirty="0" smtClean="0">
                <a:solidFill>
                  <a:srgbClr val="00BAD5"/>
                </a:solidFill>
                <a:latin typeface="Calibri" pitchFamily="34" charset="0"/>
              </a:rPr>
              <a:t>DESTEK ÖDEME ŞARTI</a:t>
            </a:r>
            <a:endParaRPr lang="tr-TR" altLang="en-US" sz="3200" b="1" dirty="0">
              <a:solidFill>
                <a:srgbClr val="00BAD5"/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en-US" sz="3200" b="1" dirty="0">
              <a:solidFill>
                <a:srgbClr val="00BAD5"/>
              </a:solidFill>
              <a:latin typeface="Calibri" pitchFamily="34" charset="0"/>
            </a:endParaRPr>
          </a:p>
        </p:txBody>
      </p:sp>
      <p:sp>
        <p:nvSpPr>
          <p:cNvPr id="41990" name="Slide Number Placeholder 1"/>
          <p:cNvSpPr txBox="1">
            <a:spLocks noGrp="1"/>
          </p:cNvSpPr>
          <p:nvPr/>
        </p:nvSpPr>
        <p:spPr bwMode="auto">
          <a:xfrm>
            <a:off x="9880600" y="6343650"/>
            <a:ext cx="21336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6587AA03-C33D-461B-B876-273DB8E66922}" type="slidenum">
              <a:rPr lang="en-CA" altLang="en-US" sz="1200">
                <a:solidFill>
                  <a:srgbClr val="898989"/>
                </a:solidFill>
                <a:latin typeface="Calibri" pitchFamily="34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CA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588963" y="979488"/>
            <a:ext cx="10358437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78218" y="599496"/>
            <a:ext cx="12113782" cy="4772604"/>
          </a:xfrm>
          <a:prstGeom prst="rect">
            <a:avLst/>
          </a:prstGeom>
          <a:ln>
            <a:noFill/>
          </a:ln>
        </p:spPr>
        <p:txBody>
          <a:bodyPr lIns="72000" tIns="36000" rIns="72000" bIns="3600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 algn="just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itchFamily="2" charset="2"/>
              <a:buChar char="q"/>
              <a:defRPr/>
            </a:pPr>
            <a:r>
              <a:rPr lang="tr-TR" sz="2400" b="1" dirty="0" smtClean="0">
                <a:solidFill>
                  <a:prstClr val="black"/>
                </a:solidFill>
                <a:ea typeface="Calibri"/>
                <a:cs typeface="Times New Roman"/>
              </a:rPr>
              <a:t> Destek Ödeme Ön Şartları:</a:t>
            </a:r>
            <a:endParaRPr lang="tr-TR" sz="24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lvl="1" algn="just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tr-TR" sz="2400" dirty="0" smtClean="0">
                <a:solidFill>
                  <a:prstClr val="black"/>
                </a:solidFill>
                <a:ea typeface="Calibri"/>
                <a:cs typeface="Times New Roman"/>
              </a:rPr>
              <a:t>Şartlara uygun </a:t>
            </a:r>
            <a:r>
              <a:rPr lang="tr-TR" sz="2400" dirty="0" smtClean="0">
                <a:solidFill>
                  <a:srgbClr val="FF0000"/>
                </a:solidFill>
                <a:ea typeface="Calibri"/>
                <a:cs typeface="Times New Roman"/>
              </a:rPr>
              <a:t>yeni personel</a:t>
            </a:r>
            <a:r>
              <a:rPr lang="tr-TR" sz="2400" dirty="0" smtClean="0">
                <a:solidFill>
                  <a:prstClr val="black"/>
                </a:solidFill>
                <a:ea typeface="Calibri"/>
                <a:cs typeface="Times New Roman"/>
              </a:rPr>
              <a:t>in istihdam edilmiş olması</a:t>
            </a:r>
            <a:r>
              <a:rPr lang="tr-TR" sz="2400" dirty="0" smtClean="0">
                <a:solidFill>
                  <a:srgbClr val="FF0000"/>
                </a:solidFill>
                <a:ea typeface="Calibri"/>
                <a:cs typeface="Times New Roman"/>
              </a:rPr>
              <a:t>*</a:t>
            </a:r>
            <a:r>
              <a:rPr lang="tr-TR" sz="24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</a:p>
          <a:p>
            <a:pPr lvl="1" algn="just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tr-TR" sz="2400" dirty="0" smtClean="0">
                <a:solidFill>
                  <a:srgbClr val="FF0000"/>
                </a:solidFill>
                <a:ea typeface="Calibri"/>
                <a:cs typeface="Times New Roman"/>
              </a:rPr>
              <a:t>Başvuru ilanından önceki 12 aylık</a:t>
            </a:r>
            <a:r>
              <a:rPr lang="tr-TR" sz="2400" dirty="0" smtClean="0">
                <a:solidFill>
                  <a:prstClr val="black"/>
                </a:solidFill>
                <a:ea typeface="Calibri"/>
                <a:cs typeface="Times New Roman"/>
              </a:rPr>
              <a:t> SGK </a:t>
            </a:r>
            <a:r>
              <a:rPr lang="tr-TR" sz="2400" dirty="0">
                <a:solidFill>
                  <a:prstClr val="black"/>
                </a:solidFill>
                <a:ea typeface="Calibri"/>
                <a:cs typeface="Times New Roman"/>
              </a:rPr>
              <a:t>4A’lı ortalama </a:t>
            </a:r>
            <a:r>
              <a:rPr lang="tr-TR" sz="2400" dirty="0" smtClean="0">
                <a:solidFill>
                  <a:prstClr val="black"/>
                </a:solidFill>
                <a:ea typeface="Calibri"/>
                <a:cs typeface="Times New Roman"/>
              </a:rPr>
              <a:t>istihdam seviyesinin </a:t>
            </a:r>
            <a:r>
              <a:rPr lang="tr-TR" sz="2400" dirty="0" smtClean="0">
                <a:solidFill>
                  <a:srgbClr val="FF0000"/>
                </a:solidFill>
                <a:ea typeface="Calibri"/>
                <a:cs typeface="Times New Roman"/>
              </a:rPr>
              <a:t>ödeme </a:t>
            </a:r>
            <a:r>
              <a:rPr lang="tr-TR" sz="2400" dirty="0">
                <a:solidFill>
                  <a:srgbClr val="FF0000"/>
                </a:solidFill>
                <a:ea typeface="Calibri"/>
                <a:cs typeface="Times New Roman"/>
              </a:rPr>
              <a:t>talebinden önceki ayda korunuyor </a:t>
            </a:r>
            <a:r>
              <a:rPr lang="tr-TR" sz="2400" dirty="0" smtClean="0">
                <a:solidFill>
                  <a:srgbClr val="FF0000"/>
                </a:solidFill>
                <a:ea typeface="Calibri"/>
                <a:cs typeface="Times New Roman"/>
              </a:rPr>
              <a:t>olması</a:t>
            </a:r>
            <a:endParaRPr lang="tr-TR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1" algn="just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tr-TR" sz="2400" dirty="0" smtClean="0">
                <a:solidFill>
                  <a:srgbClr val="FF0000"/>
                </a:solidFill>
                <a:ea typeface="Calibri"/>
                <a:cs typeface="Times New Roman"/>
              </a:rPr>
              <a:t>12 ay boyunca</a:t>
            </a:r>
            <a:r>
              <a:rPr lang="tr-TR" sz="2400" dirty="0" smtClean="0">
                <a:ea typeface="Calibri"/>
                <a:cs typeface="Times New Roman"/>
              </a:rPr>
              <a:t>; yeni istihdamın sürdürüleceğinin ve geçmiş dönem ortalama istihdam seviyesinin korunacağının </a:t>
            </a:r>
            <a:r>
              <a:rPr lang="tr-TR" sz="2400" dirty="0" smtClean="0">
                <a:solidFill>
                  <a:srgbClr val="FF0000"/>
                </a:solidFill>
                <a:ea typeface="Calibri"/>
                <a:cs typeface="Times New Roman"/>
              </a:rPr>
              <a:t>taahhüt</a:t>
            </a:r>
            <a:r>
              <a:rPr lang="tr-TR" sz="2400" dirty="0" smtClean="0">
                <a:ea typeface="Calibri"/>
                <a:cs typeface="Times New Roman"/>
              </a:rPr>
              <a:t> edilmesi</a:t>
            </a:r>
            <a:r>
              <a:rPr lang="tr-TR" sz="2400" dirty="0" smtClean="0">
                <a:solidFill>
                  <a:srgbClr val="FF0000"/>
                </a:solidFill>
                <a:ea typeface="Calibri"/>
                <a:cs typeface="Times New Roman"/>
              </a:rPr>
              <a:t>**</a:t>
            </a:r>
          </a:p>
          <a:p>
            <a:pPr lvl="1" algn="just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tr-TR" sz="2400" dirty="0" smtClean="0">
                <a:solidFill>
                  <a:srgbClr val="FF0000"/>
                </a:solidFill>
                <a:ea typeface="Calibri"/>
                <a:cs typeface="Times New Roman"/>
              </a:rPr>
              <a:t>İşletmenin </a:t>
            </a:r>
            <a:r>
              <a:rPr lang="tr-TR" sz="2400" dirty="0">
                <a:solidFill>
                  <a:srgbClr val="FF0000"/>
                </a:solidFill>
                <a:ea typeface="Calibri"/>
                <a:cs typeface="Times New Roman"/>
              </a:rPr>
              <a:t>faal </a:t>
            </a:r>
            <a:r>
              <a:rPr lang="tr-TR" sz="2400" dirty="0" smtClean="0">
                <a:solidFill>
                  <a:srgbClr val="FF0000"/>
                </a:solidFill>
                <a:ea typeface="Calibri"/>
                <a:cs typeface="Times New Roman"/>
              </a:rPr>
              <a:t>olması </a:t>
            </a:r>
            <a:r>
              <a:rPr lang="tr-TR" sz="2400" dirty="0" smtClean="0">
                <a:ea typeface="Calibri"/>
                <a:cs typeface="Times New Roman"/>
              </a:rPr>
              <a:t>(GİB kayıtlarına göre),</a:t>
            </a:r>
            <a:r>
              <a:rPr lang="tr-TR" sz="24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</a:p>
          <a:p>
            <a:pPr lvl="1" algn="just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tr-TR" sz="2400" dirty="0" smtClean="0"/>
              <a:t>Yasal </a:t>
            </a:r>
            <a:r>
              <a:rPr lang="tr-TR" sz="2400" dirty="0"/>
              <a:t>limitlerin üzerindeki tutarda vadesi geçmiş ve tecil / taksitlendirilmemiş </a:t>
            </a:r>
            <a:r>
              <a:rPr lang="tr-TR" sz="2400" dirty="0">
                <a:solidFill>
                  <a:srgbClr val="FF0000"/>
                </a:solidFill>
              </a:rPr>
              <a:t>vergi ve sosyal güvenlik borcu </a:t>
            </a:r>
            <a:r>
              <a:rPr lang="tr-TR" sz="2400" dirty="0" smtClean="0">
                <a:solidFill>
                  <a:srgbClr val="FF0000"/>
                </a:solidFill>
              </a:rPr>
              <a:t>olmaması</a:t>
            </a:r>
            <a:endParaRPr lang="tr-TR" sz="2400" dirty="0" smtClean="0"/>
          </a:p>
          <a:p>
            <a:pPr marL="0" lvl="0" indent="0" algn="just" eaLnBrk="0" fontAlgn="auto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None/>
              <a:defRPr/>
            </a:pPr>
            <a:endParaRPr lang="tr-TR" sz="2400" dirty="0" smtClean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23272" y="4844157"/>
            <a:ext cx="116236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just"/>
            <a:r>
              <a:rPr lang="tr-TR" sz="1600" dirty="0" smtClean="0">
                <a:solidFill>
                  <a:srgbClr val="FF0000"/>
                </a:solidFill>
              </a:rPr>
              <a:t>*  </a:t>
            </a:r>
            <a:r>
              <a:rPr lang="tr-TR" sz="1600" dirty="0" smtClean="0">
                <a:solidFill>
                  <a:schemeClr val="dk1"/>
                </a:solidFill>
              </a:rPr>
              <a:t>: Yeni personelin, </a:t>
            </a:r>
            <a:r>
              <a:rPr lang="tr-TR" sz="1600" dirty="0">
                <a:solidFill>
                  <a:schemeClr val="dk1"/>
                </a:solidFill>
              </a:rPr>
              <a:t>ö</a:t>
            </a:r>
            <a:r>
              <a:rPr lang="tr-TR" sz="1600" dirty="0" smtClean="0">
                <a:solidFill>
                  <a:schemeClr val="dk1"/>
                </a:solidFill>
              </a:rPr>
              <a:t>deme talebinden önceki ayda </a:t>
            </a:r>
            <a:r>
              <a:rPr lang="tr-TR" sz="1600" dirty="0" err="1" smtClean="0">
                <a:solidFill>
                  <a:schemeClr val="dk1"/>
                </a:solidFill>
              </a:rPr>
              <a:t>MKİ’de</a:t>
            </a:r>
            <a:r>
              <a:rPr lang="tr-TR" sz="1600" dirty="0" smtClean="0">
                <a:solidFill>
                  <a:schemeClr val="dk1"/>
                </a:solidFill>
              </a:rPr>
              <a:t> en az 10 prim günü çalıştığının </a:t>
            </a:r>
            <a:r>
              <a:rPr lang="tr-TR" sz="1600" dirty="0">
                <a:solidFill>
                  <a:schemeClr val="dk1"/>
                </a:solidFill>
              </a:rPr>
              <a:t>SGK </a:t>
            </a:r>
            <a:r>
              <a:rPr lang="tr-TR" sz="1600" dirty="0" smtClean="0">
                <a:solidFill>
                  <a:schemeClr val="dk1"/>
                </a:solidFill>
              </a:rPr>
              <a:t>kayıtlarına yansımış olması gerekir.</a:t>
            </a:r>
          </a:p>
          <a:p>
            <a:pPr marL="0" lvl="1" indent="0" algn="just"/>
            <a:r>
              <a:rPr lang="tr-TR" sz="1600" dirty="0" smtClean="0">
                <a:solidFill>
                  <a:srgbClr val="FF0000"/>
                </a:solidFill>
              </a:rPr>
              <a:t>**</a:t>
            </a:r>
            <a:r>
              <a:rPr lang="tr-TR" sz="1600" dirty="0" smtClean="0">
                <a:solidFill>
                  <a:schemeClr val="dk1"/>
                </a:solidFill>
              </a:rPr>
              <a:t>: Yeni </a:t>
            </a:r>
            <a:r>
              <a:rPr lang="tr-TR" sz="1600" dirty="0">
                <a:solidFill>
                  <a:schemeClr val="dk1"/>
                </a:solidFill>
              </a:rPr>
              <a:t>personel istihdamının sürdürülmesi </a:t>
            </a:r>
            <a:r>
              <a:rPr lang="tr-TR" sz="1600" dirty="0" smtClean="0">
                <a:solidFill>
                  <a:schemeClr val="dk1"/>
                </a:solidFill>
              </a:rPr>
              <a:t>(12 ay) ve geçmiş dönem ortalama istihdamının korunması (12 ay) taahhütleri, destek başvurusu aşamasında </a:t>
            </a:r>
            <a:r>
              <a:rPr lang="tr-TR" sz="1600" dirty="0" err="1" smtClean="0">
                <a:solidFill>
                  <a:schemeClr val="dk1"/>
                </a:solidFill>
              </a:rPr>
              <a:t>MKİ’den</a:t>
            </a:r>
            <a:r>
              <a:rPr lang="tr-TR" sz="1600" dirty="0" smtClean="0">
                <a:solidFill>
                  <a:schemeClr val="dk1"/>
                </a:solidFill>
              </a:rPr>
              <a:t> alınır. Taahhüde uyum durumu, SGK kayıtlarından izlenir. Destek </a:t>
            </a:r>
            <a:r>
              <a:rPr lang="tr-TR" sz="1600" dirty="0">
                <a:solidFill>
                  <a:schemeClr val="dk1"/>
                </a:solidFill>
              </a:rPr>
              <a:t>kapsamında istihdam edilen personelin işten ayrılması halinde, şartları karşılayan başka bir personel istihdam </a:t>
            </a:r>
            <a:r>
              <a:rPr lang="tr-TR" sz="1600" dirty="0" smtClean="0">
                <a:solidFill>
                  <a:schemeClr val="dk1"/>
                </a:solidFill>
              </a:rPr>
              <a:t>edilebilir</a:t>
            </a:r>
            <a:r>
              <a:rPr lang="tr-TR" sz="1600" dirty="0">
                <a:solidFill>
                  <a:schemeClr val="dk1"/>
                </a:solidFill>
              </a:rPr>
              <a:t>.    </a:t>
            </a:r>
          </a:p>
        </p:txBody>
      </p:sp>
    </p:spTree>
    <p:extLst>
      <p:ext uri="{BB962C8B-B14F-4D97-AF65-F5344CB8AC3E}">
        <p14:creationId xmlns:p14="http://schemas.microsoft.com/office/powerpoint/2010/main" val="144144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75" y="203200"/>
            <a:ext cx="727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1 Metin kutusu"/>
          <p:cNvSpPr txBox="1">
            <a:spLocks noChangeArrowheads="1"/>
          </p:cNvSpPr>
          <p:nvPr/>
        </p:nvSpPr>
        <p:spPr bwMode="auto">
          <a:xfrm>
            <a:off x="1187450" y="74613"/>
            <a:ext cx="7227888" cy="58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tr-TR" altLang="en-US" sz="3200" b="1" dirty="0" smtClean="0">
                <a:solidFill>
                  <a:srgbClr val="00BAD5"/>
                </a:solidFill>
                <a:latin typeface="Calibri" pitchFamily="34" charset="0"/>
              </a:rPr>
              <a:t>DESTEK ÖDEME TAKSİTLERİ</a:t>
            </a:r>
            <a:endParaRPr lang="tr-TR" altLang="en-US" sz="3200" b="1" dirty="0">
              <a:solidFill>
                <a:srgbClr val="00BAD5"/>
              </a:solidFill>
              <a:latin typeface="Calibri" pitchFamily="34" charset="0"/>
            </a:endParaRPr>
          </a:p>
        </p:txBody>
      </p:sp>
      <p:sp>
        <p:nvSpPr>
          <p:cNvPr id="41990" name="Slide Number Placeholder 1"/>
          <p:cNvSpPr txBox="1">
            <a:spLocks noGrp="1"/>
          </p:cNvSpPr>
          <p:nvPr/>
        </p:nvSpPr>
        <p:spPr bwMode="auto">
          <a:xfrm>
            <a:off x="9880600" y="6343650"/>
            <a:ext cx="21336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6587AA03-C33D-461B-B876-273DB8E66922}" type="slidenum">
              <a:rPr lang="en-CA" altLang="en-US" sz="1200">
                <a:solidFill>
                  <a:srgbClr val="898989"/>
                </a:solidFill>
                <a:latin typeface="Calibri" pitchFamily="34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CA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588963" y="979488"/>
            <a:ext cx="10358437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77296" y="606876"/>
            <a:ext cx="12113782" cy="6327324"/>
          </a:xfrm>
          <a:prstGeom prst="rect">
            <a:avLst/>
          </a:prstGeom>
          <a:ln>
            <a:noFill/>
          </a:ln>
        </p:spPr>
        <p:txBody>
          <a:bodyPr lIns="72000" tIns="36000" rIns="72000" bIns="3600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3850" lvl="1" indent="-323850" algn="just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Char char="q"/>
              <a:defRPr/>
            </a:pPr>
            <a:r>
              <a:rPr lang="tr-TR" sz="2400" b="1" dirty="0" smtClean="0">
                <a:solidFill>
                  <a:prstClr val="black"/>
                </a:solidFill>
                <a:ea typeface="Calibri"/>
                <a:cs typeface="Times New Roman"/>
              </a:rPr>
              <a:t>Destek </a:t>
            </a:r>
            <a:r>
              <a:rPr lang="tr-TR" sz="2400" b="1" dirty="0">
                <a:solidFill>
                  <a:prstClr val="black"/>
                </a:solidFill>
                <a:ea typeface="Calibri"/>
                <a:cs typeface="Times New Roman"/>
              </a:rPr>
              <a:t>Ödeme Taksitleri: </a:t>
            </a:r>
          </a:p>
          <a:p>
            <a:pPr marL="442913" lvl="2" indent="-214313" algn="just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tr-TR" sz="2200" dirty="0">
                <a:solidFill>
                  <a:prstClr val="black"/>
                </a:solidFill>
                <a:ea typeface="Calibri"/>
                <a:cs typeface="Times New Roman"/>
              </a:rPr>
              <a:t>Destek </a:t>
            </a:r>
            <a:r>
              <a:rPr lang="tr-TR" sz="2400" dirty="0">
                <a:solidFill>
                  <a:prstClr val="black"/>
                </a:solidFill>
                <a:ea typeface="Calibri"/>
                <a:cs typeface="Times New Roman"/>
              </a:rPr>
              <a:t>ödemesi, 6’şar aylık iki dönemin başında, </a:t>
            </a:r>
            <a:r>
              <a:rPr lang="tr-TR" sz="2400" dirty="0">
                <a:solidFill>
                  <a:srgbClr val="FF0000"/>
                </a:solidFill>
                <a:ea typeface="Calibri"/>
                <a:cs typeface="Times New Roman"/>
              </a:rPr>
              <a:t>iki taksit </a:t>
            </a:r>
            <a:r>
              <a:rPr lang="tr-TR" sz="2400" dirty="0">
                <a:solidFill>
                  <a:prstClr val="black"/>
                </a:solidFill>
                <a:ea typeface="Calibri"/>
                <a:cs typeface="Times New Roman"/>
              </a:rPr>
              <a:t>olarak (personel başına </a:t>
            </a:r>
            <a:r>
              <a:rPr lang="tr-TR" sz="2400" dirty="0" smtClean="0">
                <a:solidFill>
                  <a:prstClr val="black"/>
                </a:solidFill>
                <a:ea typeface="Calibri"/>
                <a:cs typeface="Times New Roman"/>
              </a:rPr>
              <a:t>50.000 TL </a:t>
            </a:r>
            <a:r>
              <a:rPr lang="tr-TR" sz="2400" dirty="0">
                <a:solidFill>
                  <a:prstClr val="black"/>
                </a:solidFill>
                <a:ea typeface="Calibri"/>
                <a:cs typeface="Times New Roman"/>
              </a:rPr>
              <a:t>+ </a:t>
            </a:r>
            <a:r>
              <a:rPr lang="tr-TR" sz="2400" dirty="0" smtClean="0">
                <a:solidFill>
                  <a:prstClr val="black"/>
                </a:solidFill>
                <a:ea typeface="Calibri"/>
                <a:cs typeface="Times New Roman"/>
              </a:rPr>
              <a:t>50.000 TL) </a:t>
            </a:r>
            <a:r>
              <a:rPr lang="tr-TR" sz="2400" dirty="0">
                <a:solidFill>
                  <a:prstClr val="black"/>
                </a:solidFill>
                <a:ea typeface="Calibri"/>
                <a:cs typeface="Times New Roman"/>
              </a:rPr>
              <a:t>yapılacaktır. </a:t>
            </a:r>
            <a:endParaRPr lang="tr-TR" sz="24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442913" lvl="2" indent="-214313" algn="just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tr-TR" sz="2400" dirty="0" smtClean="0">
                <a:solidFill>
                  <a:srgbClr val="FF0000"/>
                </a:solidFill>
                <a:ea typeface="Calibri"/>
                <a:cs typeface="Times New Roman"/>
              </a:rPr>
              <a:t>Birinci taksitin ödemesi</a:t>
            </a:r>
            <a:r>
              <a:rPr lang="tr-TR" sz="2400" dirty="0" smtClean="0">
                <a:solidFill>
                  <a:prstClr val="black"/>
                </a:solidFill>
                <a:ea typeface="Calibri"/>
                <a:cs typeface="Times New Roman"/>
              </a:rPr>
              <a:t>, MKİ tarafından yeni personelin istihdam edilerek Ödeme Talep Formu doldurulması üzerine yapılacaktır. </a:t>
            </a:r>
          </a:p>
          <a:p>
            <a:pPr marL="442913" lvl="2" indent="-214313" algn="just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tr-TR" sz="2400" dirty="0" smtClean="0">
                <a:solidFill>
                  <a:srgbClr val="FF0000"/>
                </a:solidFill>
                <a:ea typeface="Calibri"/>
                <a:cs typeface="Times New Roman"/>
              </a:rPr>
              <a:t>İkinci </a:t>
            </a:r>
            <a:r>
              <a:rPr lang="tr-TR" sz="2400" dirty="0">
                <a:solidFill>
                  <a:srgbClr val="FF0000"/>
                </a:solidFill>
                <a:ea typeface="Calibri"/>
                <a:cs typeface="Times New Roman"/>
              </a:rPr>
              <a:t>taksitin </a:t>
            </a:r>
            <a:r>
              <a:rPr lang="tr-TR" sz="2400" dirty="0" smtClean="0">
                <a:solidFill>
                  <a:srgbClr val="FF0000"/>
                </a:solidFill>
                <a:ea typeface="Calibri"/>
                <a:cs typeface="Times New Roman"/>
              </a:rPr>
              <a:t>ödemesi</a:t>
            </a:r>
            <a:r>
              <a:rPr lang="tr-TR" sz="2400" dirty="0" smtClean="0">
                <a:solidFill>
                  <a:prstClr val="black"/>
                </a:solidFill>
                <a:ea typeface="Calibri"/>
                <a:cs typeface="Times New Roman"/>
              </a:rPr>
              <a:t>, </a:t>
            </a:r>
            <a:r>
              <a:rPr lang="tr-TR" sz="2400" dirty="0">
                <a:solidFill>
                  <a:prstClr val="black"/>
                </a:solidFill>
                <a:ea typeface="Calibri"/>
                <a:cs typeface="Times New Roman"/>
              </a:rPr>
              <a:t>ilk 6 aylık döneme ilişkin </a:t>
            </a:r>
            <a:r>
              <a:rPr lang="tr-TR" sz="2400" dirty="0" smtClean="0">
                <a:solidFill>
                  <a:prstClr val="black"/>
                </a:solidFill>
                <a:ea typeface="Calibri"/>
                <a:cs typeface="Times New Roman"/>
              </a:rPr>
              <a:t>istihdam </a:t>
            </a:r>
            <a:r>
              <a:rPr lang="tr-TR" sz="2400" dirty="0" smtClean="0">
                <a:solidFill>
                  <a:srgbClr val="FF0000"/>
                </a:solidFill>
                <a:ea typeface="Calibri"/>
                <a:cs typeface="Times New Roman"/>
              </a:rPr>
              <a:t>taahhütlerinin yerine getirilmiş olduğu KOSGEB tarafından kontrol edildikten sonra, </a:t>
            </a:r>
            <a:r>
              <a:rPr lang="tr-TR" sz="2400" dirty="0">
                <a:solidFill>
                  <a:prstClr val="black"/>
                </a:solidFill>
                <a:ea typeface="Calibri"/>
                <a:cs typeface="Times New Roman"/>
              </a:rPr>
              <a:t>MKİ tarafından Ödeme Talep Formu doldurulması üzerine </a:t>
            </a:r>
            <a:r>
              <a:rPr lang="tr-TR" sz="2400" dirty="0" smtClean="0">
                <a:solidFill>
                  <a:prstClr val="black"/>
                </a:solidFill>
                <a:ea typeface="Calibri"/>
                <a:cs typeface="Times New Roman"/>
              </a:rPr>
              <a:t>yapılacaktır.</a:t>
            </a:r>
          </a:p>
          <a:p>
            <a:pPr marL="442913" lvl="2" indent="-214313" algn="just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tr-TR" sz="2400" dirty="0" smtClean="0">
                <a:solidFill>
                  <a:prstClr val="black"/>
                </a:solidFill>
                <a:ea typeface="Calibri"/>
                <a:cs typeface="Times New Roman"/>
              </a:rPr>
              <a:t>Her iki taksit ödemesi de, </a:t>
            </a:r>
            <a:r>
              <a:rPr lang="tr-TR" sz="2400" dirty="0" smtClean="0">
                <a:solidFill>
                  <a:srgbClr val="FF0000"/>
                </a:solidFill>
                <a:ea typeface="Calibri"/>
                <a:cs typeface="Times New Roman"/>
              </a:rPr>
              <a:t>ödeme </a:t>
            </a:r>
            <a:r>
              <a:rPr lang="tr-TR" sz="2400" dirty="0">
                <a:solidFill>
                  <a:srgbClr val="FF0000"/>
                </a:solidFill>
                <a:ea typeface="Calibri"/>
                <a:cs typeface="Times New Roman"/>
              </a:rPr>
              <a:t>ön şartlarının karşılanması halinde</a:t>
            </a:r>
            <a:r>
              <a:rPr lang="tr-TR" sz="24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tr-TR" sz="2400" dirty="0" smtClean="0">
                <a:solidFill>
                  <a:prstClr val="black"/>
                </a:solidFill>
                <a:ea typeface="Calibri"/>
                <a:cs typeface="Times New Roman"/>
              </a:rPr>
              <a:t>yapılacaktır</a:t>
            </a:r>
            <a:r>
              <a:rPr lang="tr-TR" sz="2400" dirty="0">
                <a:solidFill>
                  <a:prstClr val="black"/>
                </a:solidFill>
                <a:ea typeface="Calibri"/>
                <a:cs typeface="Times New Roman"/>
              </a:rPr>
              <a:t>. </a:t>
            </a:r>
            <a:r>
              <a:rPr lang="tr-TR" sz="2400" dirty="0" smtClean="0">
                <a:solidFill>
                  <a:prstClr val="black"/>
                </a:solidFill>
                <a:ea typeface="Calibri"/>
                <a:cs typeface="Times New Roman"/>
              </a:rPr>
              <a:t>Ödeme Talep Formu, başvuru </a:t>
            </a:r>
            <a:r>
              <a:rPr lang="tr-TR" sz="2400" dirty="0">
                <a:solidFill>
                  <a:prstClr val="black"/>
                </a:solidFill>
                <a:ea typeface="Calibri"/>
                <a:cs typeface="Times New Roman"/>
              </a:rPr>
              <a:t>ve uygulama işlemleri takviminde belirtilen </a:t>
            </a:r>
            <a:r>
              <a:rPr lang="tr-TR" sz="2400" dirty="0" smtClean="0">
                <a:solidFill>
                  <a:prstClr val="black"/>
                </a:solidFill>
                <a:ea typeface="Calibri"/>
                <a:cs typeface="Times New Roman"/>
              </a:rPr>
              <a:t>son tarihe kadar </a:t>
            </a:r>
            <a:r>
              <a:rPr lang="tr-TR" sz="2400" dirty="0" smtClean="0">
                <a:solidFill>
                  <a:srgbClr val="FF0000"/>
                </a:solidFill>
                <a:ea typeface="Calibri"/>
                <a:cs typeface="Times New Roman"/>
              </a:rPr>
              <a:t>KOBİ Bilgi Sistemi üzerinden </a:t>
            </a:r>
            <a:r>
              <a:rPr lang="tr-TR" sz="2400" dirty="0" smtClean="0">
                <a:solidFill>
                  <a:prstClr val="black"/>
                </a:solidFill>
                <a:ea typeface="Calibri"/>
                <a:cs typeface="Times New Roman"/>
              </a:rPr>
              <a:t>doldurulmalıdır. </a:t>
            </a:r>
            <a:endParaRPr lang="tr-TR" sz="2400" dirty="0" smtClean="0"/>
          </a:p>
        </p:txBody>
      </p:sp>
      <p:sp>
        <p:nvSpPr>
          <p:cNvPr id="9" name="Dikdörtgen 8"/>
          <p:cNvSpPr/>
          <p:nvPr/>
        </p:nvSpPr>
        <p:spPr>
          <a:xfrm>
            <a:off x="390526" y="5666641"/>
            <a:ext cx="116236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just"/>
            <a:r>
              <a:rPr lang="tr-TR" sz="1600" dirty="0" smtClean="0">
                <a:solidFill>
                  <a:srgbClr val="FF0000"/>
                </a:solidFill>
              </a:rPr>
              <a:t>*  </a:t>
            </a:r>
            <a:r>
              <a:rPr lang="tr-TR" sz="1600" dirty="0">
                <a:solidFill>
                  <a:schemeClr val="dk1"/>
                </a:solidFill>
              </a:rPr>
              <a:t>: İşletme sahibi kadın ise, her bir personel için ilave 10.000 TL ödeme, ilk 6 aylık dönem ödemesinde yapılacaktır.</a:t>
            </a:r>
          </a:p>
          <a:p>
            <a:pPr marL="0" lvl="1" algn="just"/>
            <a:r>
              <a:rPr lang="tr-TR" sz="1600" dirty="0" smtClean="0">
                <a:solidFill>
                  <a:srgbClr val="FF0000"/>
                </a:solidFill>
              </a:rPr>
              <a:t>**</a:t>
            </a:r>
            <a:r>
              <a:rPr lang="tr-TR" sz="1600" dirty="0" smtClean="0">
                <a:solidFill>
                  <a:schemeClr val="dk1"/>
                </a:solidFill>
              </a:rPr>
              <a:t>: </a:t>
            </a:r>
            <a:r>
              <a:rPr lang="tr-TR" sz="1600" dirty="0">
                <a:solidFill>
                  <a:prstClr val="black"/>
                </a:solidFill>
                <a:ea typeface="Calibri"/>
                <a:cs typeface="Times New Roman"/>
              </a:rPr>
              <a:t>İlk 6 ay boyunca ve ikinci taksit döneminde ödeme talebinden önceki aylarda kesintisiz kadın personel çalıştırılmış ise, </a:t>
            </a:r>
            <a:r>
              <a:rPr lang="tr-TR" sz="1600" dirty="0">
                <a:solidFill>
                  <a:srgbClr val="FF0000"/>
                </a:solidFill>
                <a:ea typeface="Calibri"/>
                <a:cs typeface="Times New Roman"/>
              </a:rPr>
              <a:t>her bir kadın personel için ilave 10.000 TL </a:t>
            </a:r>
            <a:r>
              <a:rPr lang="tr-TR" sz="1600" dirty="0">
                <a:solidFill>
                  <a:prstClr val="black"/>
                </a:solidFill>
                <a:ea typeface="Calibri"/>
                <a:cs typeface="Times New Roman"/>
              </a:rPr>
              <a:t>ödeme, </a:t>
            </a:r>
            <a:r>
              <a:rPr lang="tr-TR" sz="1600" dirty="0">
                <a:solidFill>
                  <a:srgbClr val="FF0000"/>
                </a:solidFill>
                <a:ea typeface="Calibri"/>
                <a:cs typeface="Times New Roman"/>
              </a:rPr>
              <a:t>ikinci 6 aylık dönem ödemesinde </a:t>
            </a:r>
            <a:r>
              <a:rPr lang="tr-TR" sz="1600" dirty="0">
                <a:solidFill>
                  <a:prstClr val="black"/>
                </a:solidFill>
                <a:ea typeface="Calibri"/>
                <a:cs typeface="Times New Roman"/>
              </a:rPr>
              <a:t>yapılacaktır. </a:t>
            </a:r>
            <a:r>
              <a:rPr lang="tr-TR" sz="1600" dirty="0" smtClean="0">
                <a:solidFill>
                  <a:schemeClr val="dk1"/>
                </a:solidFill>
              </a:rPr>
              <a:t>   </a:t>
            </a:r>
            <a:endParaRPr lang="tr-TR" sz="1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66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75" y="203200"/>
            <a:ext cx="727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1 Metin kutusu"/>
          <p:cNvSpPr txBox="1">
            <a:spLocks noChangeArrowheads="1"/>
          </p:cNvSpPr>
          <p:nvPr/>
        </p:nvSpPr>
        <p:spPr bwMode="auto">
          <a:xfrm>
            <a:off x="1187449" y="74613"/>
            <a:ext cx="8813801" cy="58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1" tIns="45706" rIns="91411" bIns="45706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3200" b="1" dirty="0" smtClean="0">
                <a:solidFill>
                  <a:srgbClr val="00BAD5"/>
                </a:solidFill>
                <a:latin typeface="Calibri" pitchFamily="34" charset="0"/>
              </a:rPr>
              <a:t>İSTİHDAM EDİLEBİLECEK YENİ PERSONEL</a:t>
            </a:r>
            <a:endParaRPr lang="tr-TR" altLang="en-US" sz="3200" b="1" dirty="0">
              <a:solidFill>
                <a:srgbClr val="00BAD5"/>
              </a:solidFill>
              <a:latin typeface="Calibri" pitchFamily="34" charset="0"/>
            </a:endParaRPr>
          </a:p>
        </p:txBody>
      </p:sp>
      <p:sp>
        <p:nvSpPr>
          <p:cNvPr id="41990" name="Slide Number Placeholder 1"/>
          <p:cNvSpPr txBox="1">
            <a:spLocks noGrp="1"/>
          </p:cNvSpPr>
          <p:nvPr/>
        </p:nvSpPr>
        <p:spPr bwMode="auto">
          <a:xfrm>
            <a:off x="9880600" y="6343650"/>
            <a:ext cx="21336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6587AA03-C33D-461B-B876-273DB8E66922}" type="slidenum">
              <a:rPr lang="en-CA" altLang="en-US" sz="1200">
                <a:solidFill>
                  <a:srgbClr val="898989"/>
                </a:solidFill>
                <a:latin typeface="Calibri" pitchFamily="34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CA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588963" y="979488"/>
            <a:ext cx="10358437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78218" y="599496"/>
            <a:ext cx="12113782" cy="5955292"/>
          </a:xfrm>
          <a:prstGeom prst="rect">
            <a:avLst/>
          </a:prstGeom>
          <a:ln>
            <a:noFill/>
          </a:ln>
        </p:spPr>
        <p:txBody>
          <a:bodyPr lIns="72000" tIns="36000" rIns="72000" bIns="3600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itchFamily="2" charset="2"/>
              <a:buChar char="q"/>
              <a:defRPr/>
            </a:pPr>
            <a:r>
              <a:rPr lang="tr-TR" sz="2400" b="1" dirty="0" smtClean="0">
                <a:solidFill>
                  <a:prstClr val="black"/>
                </a:solidFill>
                <a:ea typeface="Calibri"/>
                <a:cs typeface="Times New Roman"/>
              </a:rPr>
              <a:t> Destek Kapsamında İstihdam Edilecek Yeni Personelde Aranan Şartlar:</a:t>
            </a:r>
          </a:p>
          <a:p>
            <a:pPr marL="457200" lvl="1" indent="0" algn="just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tr-TR" sz="2400" dirty="0">
                <a:solidFill>
                  <a:srgbClr val="FF0000"/>
                </a:solidFill>
                <a:ea typeface="Calibri"/>
                <a:cs typeface="Times New Roman"/>
              </a:rPr>
              <a:t>Üniversite</a:t>
            </a:r>
            <a:r>
              <a:rPr lang="tr-TR" sz="2400" dirty="0">
                <a:solidFill>
                  <a:prstClr val="black"/>
                </a:solidFill>
                <a:ea typeface="Calibri"/>
                <a:cs typeface="Times New Roman"/>
              </a:rPr>
              <a:t> (2 veya daha fazla yıllık) veya </a:t>
            </a:r>
            <a:r>
              <a:rPr lang="tr-TR" sz="2400" dirty="0">
                <a:solidFill>
                  <a:srgbClr val="FF0000"/>
                </a:solidFill>
                <a:ea typeface="Calibri"/>
                <a:cs typeface="Times New Roman"/>
              </a:rPr>
              <a:t>mesleki ve/veya teknik lisesi</a:t>
            </a:r>
            <a:r>
              <a:rPr lang="tr-TR" sz="2400" dirty="0">
                <a:solidFill>
                  <a:prstClr val="black"/>
                </a:solidFill>
                <a:ea typeface="Calibri"/>
                <a:cs typeface="Times New Roman"/>
              </a:rPr>
              <a:t> mezunu olmalı</a:t>
            </a:r>
          </a:p>
          <a:p>
            <a:pPr marL="457200" lvl="1" indent="0" algn="just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tr-TR" sz="24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tr-TR" sz="2400" dirty="0" smtClean="0">
                <a:solidFill>
                  <a:srgbClr val="FF0000"/>
                </a:solidFill>
                <a:ea typeface="Calibri"/>
                <a:cs typeface="Times New Roman"/>
              </a:rPr>
              <a:t>Daha önce hiç çalışmamış </a:t>
            </a:r>
            <a:r>
              <a:rPr lang="tr-TR" sz="2400" dirty="0">
                <a:solidFill>
                  <a:prstClr val="black"/>
                </a:solidFill>
                <a:ea typeface="Calibri"/>
                <a:cs typeface="Times New Roman"/>
              </a:rPr>
              <a:t>olmalı </a:t>
            </a:r>
            <a:r>
              <a:rPr lang="tr-TR" sz="2400" dirty="0" smtClean="0">
                <a:solidFill>
                  <a:prstClr val="black"/>
                </a:solidFill>
                <a:ea typeface="Calibri"/>
                <a:cs typeface="Times New Roman"/>
              </a:rPr>
              <a:t>veya başvurunun </a:t>
            </a:r>
            <a:r>
              <a:rPr lang="tr-TR" sz="2400" dirty="0">
                <a:solidFill>
                  <a:prstClr val="black"/>
                </a:solidFill>
                <a:ea typeface="Calibri"/>
                <a:cs typeface="Times New Roman"/>
              </a:rPr>
              <a:t>ilan edildiği </a:t>
            </a:r>
            <a:r>
              <a:rPr lang="tr-TR" sz="2400" dirty="0" smtClean="0">
                <a:solidFill>
                  <a:prstClr val="black"/>
                </a:solidFill>
                <a:ea typeface="Calibri"/>
                <a:cs typeface="Times New Roman"/>
              </a:rPr>
              <a:t>aydan itibaren </a:t>
            </a:r>
            <a:r>
              <a:rPr lang="tr-TR" sz="2400" dirty="0" smtClean="0">
                <a:solidFill>
                  <a:srgbClr val="FF0000"/>
                </a:solidFill>
                <a:ea typeface="Calibri"/>
                <a:cs typeface="Times New Roman"/>
              </a:rPr>
              <a:t>son 3 yıl içinde 6 aydan fazla çalışmamış </a:t>
            </a:r>
            <a:r>
              <a:rPr lang="tr-TR" sz="2400" dirty="0" smtClean="0">
                <a:solidFill>
                  <a:prstClr val="black"/>
                </a:solidFill>
                <a:ea typeface="Calibri"/>
                <a:cs typeface="Times New Roman"/>
              </a:rPr>
              <a:t>olmalı </a:t>
            </a:r>
          </a:p>
          <a:p>
            <a:pPr marL="457200" lvl="1" indent="0" algn="just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tr-TR" sz="24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tr-TR" sz="2400" dirty="0"/>
              <a:t>Başvurunun ilan edildiği </a:t>
            </a:r>
            <a:r>
              <a:rPr lang="tr-TR" sz="2400" dirty="0" smtClean="0"/>
              <a:t>aydan önceki ayda </a:t>
            </a:r>
            <a:r>
              <a:rPr lang="tr-TR" sz="2400" dirty="0">
                <a:solidFill>
                  <a:srgbClr val="FF0000"/>
                </a:solidFill>
              </a:rPr>
              <a:t>işletmede çalışmıyor </a:t>
            </a:r>
            <a:r>
              <a:rPr lang="tr-TR" sz="2400" dirty="0" smtClean="0">
                <a:solidFill>
                  <a:srgbClr val="FF0000"/>
                </a:solidFill>
              </a:rPr>
              <a:t>olmalı</a:t>
            </a:r>
          </a:p>
          <a:p>
            <a:pPr marL="457200" lvl="1" indent="0" algn="just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tr-TR" sz="2400" dirty="0"/>
              <a:t> </a:t>
            </a:r>
            <a:r>
              <a:rPr lang="tr-TR" sz="2400" dirty="0" smtClean="0">
                <a:solidFill>
                  <a:srgbClr val="FF0000"/>
                </a:solidFill>
              </a:rPr>
              <a:t>1981 ve sonrası </a:t>
            </a:r>
            <a:r>
              <a:rPr lang="tr-TR" sz="2400" dirty="0" smtClean="0"/>
              <a:t>doğumlu olmalı</a:t>
            </a:r>
          </a:p>
          <a:p>
            <a:pPr marL="457200" lvl="1" indent="0" algn="just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tr-TR" sz="2400" dirty="0" smtClean="0"/>
              <a:t> Yabancı uyruklu olmamalı</a:t>
            </a:r>
            <a:endParaRPr lang="tr-TR" sz="2400" dirty="0"/>
          </a:p>
          <a:p>
            <a:pPr marL="0" lvl="1" indent="0" algn="just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None/>
              <a:defRPr/>
            </a:pPr>
            <a:endParaRPr lang="tr-TR" sz="24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lvl="1" algn="just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Char char="§"/>
              <a:defRPr/>
            </a:pPr>
            <a:endParaRPr lang="tr-TR" sz="2400" dirty="0" smtClean="0"/>
          </a:p>
          <a:p>
            <a:pPr algn="just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Char char="q"/>
              <a:defRPr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119300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75" y="203200"/>
            <a:ext cx="727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1 Metin kutusu"/>
          <p:cNvSpPr txBox="1">
            <a:spLocks noChangeArrowheads="1"/>
          </p:cNvSpPr>
          <p:nvPr/>
        </p:nvSpPr>
        <p:spPr bwMode="auto">
          <a:xfrm>
            <a:off x="1187449" y="74613"/>
            <a:ext cx="9318625" cy="58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1" tIns="45706" rIns="91411" bIns="45706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3200" b="1" dirty="0" smtClean="0">
                <a:solidFill>
                  <a:srgbClr val="00BAD5"/>
                </a:solidFill>
                <a:latin typeface="Calibri" pitchFamily="34" charset="0"/>
              </a:rPr>
              <a:t>İSTİHDAM TAAHHÜTLERİNE UYUMUN İZLENMESİ</a:t>
            </a:r>
            <a:endParaRPr lang="tr-TR" altLang="en-US" sz="3200" b="1" dirty="0">
              <a:solidFill>
                <a:srgbClr val="00BAD5"/>
              </a:solidFill>
              <a:latin typeface="Calibri" pitchFamily="34" charset="0"/>
            </a:endParaRPr>
          </a:p>
        </p:txBody>
      </p:sp>
      <p:sp>
        <p:nvSpPr>
          <p:cNvPr id="41990" name="Slide Number Placeholder 1"/>
          <p:cNvSpPr txBox="1">
            <a:spLocks noGrp="1"/>
          </p:cNvSpPr>
          <p:nvPr/>
        </p:nvSpPr>
        <p:spPr bwMode="auto">
          <a:xfrm>
            <a:off x="9880600" y="6343650"/>
            <a:ext cx="21336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6587AA03-C33D-461B-B876-273DB8E66922}" type="slidenum">
              <a:rPr lang="en-CA" altLang="en-US" sz="1200">
                <a:solidFill>
                  <a:srgbClr val="898989"/>
                </a:solidFill>
                <a:latin typeface="Calibri" pitchFamily="34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CA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78218" y="618546"/>
            <a:ext cx="12113782" cy="5840633"/>
          </a:xfrm>
          <a:prstGeom prst="rect">
            <a:avLst/>
          </a:prstGeom>
          <a:ln>
            <a:noFill/>
          </a:ln>
        </p:spPr>
        <p:txBody>
          <a:bodyPr lIns="72000" tIns="36000" rIns="72000" bIns="3600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itchFamily="2" charset="2"/>
              <a:buChar char="q"/>
              <a:defRPr/>
            </a:pPr>
            <a:r>
              <a:rPr lang="tr-TR" sz="2400" b="1" dirty="0" smtClean="0">
                <a:solidFill>
                  <a:prstClr val="black"/>
                </a:solidFill>
                <a:ea typeface="Calibri"/>
                <a:cs typeface="Times New Roman"/>
              </a:rPr>
              <a:t> İzleme ve Taahhüt Eksiklerinin Tamamlaması İçin Tanınacak Süreler   </a:t>
            </a:r>
          </a:p>
          <a:p>
            <a:pPr marL="444500" indent="-182563" algn="just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/>
            </a:pPr>
            <a:r>
              <a:rPr lang="tr-TR" sz="2400" dirty="0" smtClean="0">
                <a:solidFill>
                  <a:prstClr val="black"/>
                </a:solidFill>
                <a:ea typeface="Calibri"/>
                <a:cs typeface="Times New Roman"/>
              </a:rPr>
              <a:t>«Yeni istihdam» ve «geçmiş dönem ortalama istihdamının korunması» şartlarına uyum, SGK kayıtları ve işletme bildirimlerine göre izlenecek ve işletmeye uyarı yapılacaktır.   </a:t>
            </a:r>
          </a:p>
          <a:p>
            <a:pPr marL="444500" indent="-182563" algn="just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/>
            </a:pPr>
            <a:r>
              <a:rPr lang="tr-TR" sz="2400" dirty="0" smtClean="0">
                <a:solidFill>
                  <a:prstClr val="black"/>
                </a:solidFill>
                <a:ea typeface="Calibri"/>
                <a:cs typeface="Times New Roman"/>
              </a:rPr>
              <a:t>İşletme, personelin işten ayrılması halinde şartları karşılayan başka bir personeli istihdam edebilecektir. </a:t>
            </a:r>
            <a:r>
              <a:rPr lang="tr-TR" sz="2400" dirty="0" smtClean="0">
                <a:ea typeface="Calibri"/>
                <a:cs typeface="Times New Roman"/>
              </a:rPr>
              <a:t>Yeni personelin ay içinde en az 10 SGK prim günü bulunması şarttır. </a:t>
            </a:r>
          </a:p>
          <a:p>
            <a:pPr marL="444500" indent="-182563" algn="just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/>
            </a:pPr>
            <a:r>
              <a:rPr lang="tr-TR" sz="2400" dirty="0" smtClean="0">
                <a:ea typeface="Calibri"/>
                <a:cs typeface="Times New Roman"/>
              </a:rPr>
              <a:t>İki istihdam taahhüdüne uyumda </a:t>
            </a:r>
            <a:r>
              <a:rPr lang="tr-TR" sz="2400" dirty="0" smtClean="0">
                <a:solidFill>
                  <a:srgbClr val="FF0000"/>
                </a:solidFill>
                <a:ea typeface="Calibri"/>
                <a:cs typeface="Times New Roman"/>
              </a:rPr>
              <a:t>6 ay süreklilik sağlanmaması </a:t>
            </a:r>
            <a:r>
              <a:rPr lang="tr-TR" sz="2400" dirty="0" smtClean="0">
                <a:ea typeface="Calibri"/>
                <a:cs typeface="Times New Roman"/>
              </a:rPr>
              <a:t>durumunda yapılacaklar: </a:t>
            </a:r>
          </a:p>
          <a:p>
            <a:pPr marL="812800" lvl="1" indent="0" algn="just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None/>
              <a:tabLst>
                <a:tab pos="723900" algn="l"/>
              </a:tabLst>
              <a:defRPr/>
            </a:pPr>
            <a:r>
              <a:rPr lang="tr-TR" sz="2400" dirty="0" smtClean="0">
                <a:ea typeface="Calibri"/>
                <a:cs typeface="Times New Roman"/>
              </a:rPr>
              <a:t>Eksiklerin tamamlanması için 3 ay ek süre verilecektir.  Ek </a:t>
            </a:r>
            <a:r>
              <a:rPr lang="tr-TR" sz="2400" dirty="0" smtClean="0">
                <a:solidFill>
                  <a:prstClr val="black"/>
                </a:solidFill>
                <a:ea typeface="Calibri"/>
                <a:cs typeface="Times New Roman"/>
              </a:rPr>
              <a:t>süre ile birlikte toplam 9 ayda işletme;</a:t>
            </a:r>
          </a:p>
          <a:p>
            <a:pPr marL="987425" lvl="1" indent="-176213" algn="just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 typeface="Calibri" panose="020F0502020204030204" pitchFamily="34" charset="0"/>
              <a:buChar char="‒"/>
              <a:tabLst>
                <a:tab pos="723900" algn="l"/>
              </a:tabLst>
              <a:defRPr/>
            </a:pPr>
            <a:r>
              <a:rPr lang="tr-TR" sz="2400" dirty="0" smtClean="0">
                <a:solidFill>
                  <a:prstClr val="black"/>
                </a:solidFill>
                <a:ea typeface="Calibri"/>
                <a:cs typeface="Times New Roman"/>
              </a:rPr>
              <a:t>Toplamda 6 ay şartlara uygun personeli istihdam etmişse,</a:t>
            </a:r>
          </a:p>
          <a:p>
            <a:pPr marL="987425" lvl="1" indent="-176213" algn="just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 typeface="Calibri" panose="020F0502020204030204" pitchFamily="34" charset="0"/>
              <a:buChar char="‒"/>
              <a:tabLst>
                <a:tab pos="723900" algn="l"/>
              </a:tabLst>
              <a:defRPr/>
            </a:pPr>
            <a:r>
              <a:rPr lang="tr-TR" sz="2400" dirty="0" smtClean="0">
                <a:solidFill>
                  <a:prstClr val="black"/>
                </a:solidFill>
                <a:ea typeface="Calibri"/>
                <a:cs typeface="Times New Roman"/>
              </a:rPr>
              <a:t>Toplamda 6 ay istihdamı koruma şartını korumuşsa, </a:t>
            </a:r>
          </a:p>
          <a:p>
            <a:pPr marL="811212" lvl="1" indent="0" algn="just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None/>
              <a:tabLst>
                <a:tab pos="723900" algn="l"/>
              </a:tabLst>
              <a:defRPr/>
            </a:pPr>
            <a:r>
              <a:rPr lang="tr-TR" sz="2400" dirty="0" smtClean="0">
                <a:solidFill>
                  <a:prstClr val="black"/>
                </a:solidFill>
                <a:ea typeface="Calibri"/>
                <a:cs typeface="Times New Roman"/>
              </a:rPr>
              <a:t>varsa, ikinci 6 aylık döneme ilişkin destek ödemesi onaylanacaktır. Aksi halde ödeme, desteğin ödenme tarihinden işleyecek faiz ile birlikte destek iade alınacaktır. </a:t>
            </a:r>
          </a:p>
          <a:p>
            <a:pPr marL="990600" lvl="1" indent="-180975" algn="just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Tx/>
              <a:buChar char="‒"/>
              <a:tabLst>
                <a:tab pos="723900" algn="l"/>
              </a:tabLst>
              <a:defRPr/>
            </a:pPr>
            <a:r>
              <a:rPr lang="tr-TR" sz="2400" dirty="0" smtClean="0">
                <a:solidFill>
                  <a:prstClr val="black"/>
                </a:solidFill>
                <a:ea typeface="Calibri"/>
                <a:cs typeface="Times New Roman"/>
              </a:rPr>
              <a:t>İkinci 6 aylık döneme ilişkin istihdam taahhütleri de aynı şekilde izlenecek ve eksikler için aynı ek süreler verilecektir. </a:t>
            </a:r>
          </a:p>
        </p:txBody>
      </p:sp>
    </p:spTree>
    <p:extLst>
      <p:ext uri="{BB962C8B-B14F-4D97-AF65-F5344CB8AC3E}">
        <p14:creationId xmlns:p14="http://schemas.microsoft.com/office/powerpoint/2010/main" val="195963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75" y="203200"/>
            <a:ext cx="727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1 Metin kutusu"/>
          <p:cNvSpPr txBox="1">
            <a:spLocks noChangeArrowheads="1"/>
          </p:cNvSpPr>
          <p:nvPr/>
        </p:nvSpPr>
        <p:spPr bwMode="auto">
          <a:xfrm>
            <a:off x="1187449" y="74613"/>
            <a:ext cx="8310511" cy="58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1" tIns="45706" rIns="91411" bIns="45706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3200" b="1" dirty="0" smtClean="0">
                <a:solidFill>
                  <a:srgbClr val="00BAD5"/>
                </a:solidFill>
                <a:latin typeface="Calibri" pitchFamily="34" charset="0"/>
              </a:rPr>
              <a:t>DESTEK KAPSAMINDAKİ UYGUN GİDERLER</a:t>
            </a:r>
            <a:endParaRPr lang="tr-TR" altLang="en-US" sz="3200" b="1" dirty="0">
              <a:solidFill>
                <a:srgbClr val="00BAD5"/>
              </a:solidFill>
              <a:latin typeface="Calibri" pitchFamily="34" charset="0"/>
            </a:endParaRPr>
          </a:p>
        </p:txBody>
      </p:sp>
      <p:sp>
        <p:nvSpPr>
          <p:cNvPr id="41990" name="Slide Number Placeholder 1"/>
          <p:cNvSpPr txBox="1">
            <a:spLocks noGrp="1"/>
          </p:cNvSpPr>
          <p:nvPr/>
        </p:nvSpPr>
        <p:spPr bwMode="auto">
          <a:xfrm>
            <a:off x="9880600" y="6343650"/>
            <a:ext cx="21336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6587AA03-C33D-461B-B876-273DB8E66922}" type="slidenum">
              <a:rPr lang="en-CA" altLang="en-US" sz="1200">
                <a:solidFill>
                  <a:srgbClr val="898989"/>
                </a:solidFill>
                <a:latin typeface="Calibri" pitchFamily="34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CA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588963" y="979488"/>
            <a:ext cx="10358437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74219" y="521456"/>
            <a:ext cx="11936806" cy="5410439"/>
          </a:xfrm>
          <a:prstGeom prst="rect">
            <a:avLst/>
          </a:prstGeom>
          <a:ln>
            <a:noFill/>
          </a:ln>
        </p:spPr>
        <p:txBody>
          <a:bodyPr lIns="72000" tIns="36000" rIns="72000" bIns="3600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itchFamily="2" charset="2"/>
              <a:buChar char="q"/>
              <a:defRPr/>
            </a:pPr>
            <a:r>
              <a:rPr lang="tr-TR" sz="2400" b="1" dirty="0" smtClean="0">
                <a:solidFill>
                  <a:prstClr val="black"/>
                </a:solidFill>
                <a:cs typeface="Times New Roman"/>
              </a:rPr>
              <a:t> </a:t>
            </a:r>
            <a:r>
              <a:rPr lang="tr-TR" sz="2400" b="1" dirty="0" smtClean="0"/>
              <a:t>Uygun Giderler: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400" dirty="0" smtClean="0">
                <a:solidFill>
                  <a:prstClr val="black"/>
                </a:solidFill>
                <a:ea typeface="Calibri"/>
                <a:cs typeface="Times New Roman"/>
              </a:rPr>
              <a:t>İşletmenin </a:t>
            </a:r>
            <a:r>
              <a:rPr lang="tr-TR" sz="2400" dirty="0">
                <a:solidFill>
                  <a:prstClr val="black"/>
                </a:solidFill>
                <a:ea typeface="Calibri"/>
                <a:cs typeface="Times New Roman"/>
              </a:rPr>
              <a:t>harcama bilgisi,  başvuruda ve ödeme aşamasında «</a:t>
            </a:r>
            <a:r>
              <a:rPr lang="tr-TR" sz="2400" dirty="0">
                <a:solidFill>
                  <a:srgbClr val="FF0000"/>
                </a:solidFill>
                <a:ea typeface="Calibri"/>
                <a:cs typeface="Times New Roman"/>
              </a:rPr>
              <a:t>beyan</a:t>
            </a:r>
            <a:r>
              <a:rPr lang="tr-TR" sz="2400" dirty="0">
                <a:solidFill>
                  <a:prstClr val="black"/>
                </a:solidFill>
                <a:ea typeface="Calibri"/>
                <a:cs typeface="Times New Roman"/>
              </a:rPr>
              <a:t>» usulü ile alınacak ve gerektiğinde ödeme sonrasında «</a:t>
            </a:r>
            <a:r>
              <a:rPr lang="tr-TR" sz="2400" dirty="0">
                <a:solidFill>
                  <a:srgbClr val="FF0000"/>
                </a:solidFill>
                <a:ea typeface="Calibri"/>
                <a:cs typeface="Times New Roman"/>
              </a:rPr>
              <a:t>örnekleme usulü ile kontrol</a:t>
            </a:r>
            <a:r>
              <a:rPr lang="tr-TR" sz="2400" dirty="0">
                <a:solidFill>
                  <a:prstClr val="black"/>
                </a:solidFill>
                <a:ea typeface="Calibri"/>
                <a:cs typeface="Times New Roman"/>
              </a:rPr>
              <a:t>»</a:t>
            </a:r>
            <a:r>
              <a:rPr lang="tr-TR" sz="2400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tr-TR" sz="2400" dirty="0">
                <a:solidFill>
                  <a:prstClr val="black"/>
                </a:solidFill>
                <a:ea typeface="Calibri"/>
                <a:cs typeface="Times New Roman"/>
              </a:rPr>
              <a:t>edilecektir. </a:t>
            </a:r>
            <a:endParaRPr lang="tr-TR" sz="24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457200" lvl="2" indent="0">
              <a:buNone/>
            </a:pPr>
            <a:endParaRPr lang="tr-TR" sz="700" dirty="0" smtClean="0"/>
          </a:p>
          <a:p>
            <a:pPr marL="457200" lvl="2" indent="0">
              <a:buNone/>
            </a:pPr>
            <a:r>
              <a:rPr lang="tr-TR" sz="2400" dirty="0" smtClean="0"/>
              <a:t>Destek </a:t>
            </a:r>
            <a:r>
              <a:rPr lang="tr-TR" sz="2400" dirty="0"/>
              <a:t>ödeme talebinden önceki aydan başlamak üzere 12 aylık süre içinde gerçekleşmesi </a:t>
            </a:r>
            <a:r>
              <a:rPr lang="tr-TR" sz="2400" u="sng" dirty="0" smtClean="0"/>
              <a:t>öngörülen ;</a:t>
            </a:r>
          </a:p>
          <a:p>
            <a:pPr marL="457200" lvl="2" indent="0">
              <a:buNone/>
            </a:pPr>
            <a:endParaRPr lang="tr-TR" sz="800" u="sng" dirty="0" smtClean="0"/>
          </a:p>
          <a:p>
            <a:pPr marL="457200" lvl="2" indent="0">
              <a:buNone/>
            </a:pPr>
            <a:r>
              <a:rPr lang="tr-TR" sz="2400" b="1" dirty="0" smtClean="0">
                <a:solidFill>
                  <a:srgbClr val="558ED5"/>
                </a:solidFill>
              </a:rPr>
              <a:t>1</a:t>
            </a:r>
            <a:r>
              <a:rPr lang="tr-TR" sz="2400" b="1" dirty="0">
                <a:solidFill>
                  <a:srgbClr val="558ED5"/>
                </a:solidFill>
              </a:rPr>
              <a:t>)</a:t>
            </a:r>
            <a:r>
              <a:rPr lang="tr-TR" sz="2400" dirty="0">
                <a:solidFill>
                  <a:srgbClr val="558ED5"/>
                </a:solidFill>
              </a:rPr>
              <a:t> </a:t>
            </a:r>
            <a:r>
              <a:rPr lang="tr-TR" sz="2400" dirty="0"/>
              <a:t>Personel giderleri</a:t>
            </a:r>
          </a:p>
          <a:p>
            <a:pPr marL="457200" lvl="2" indent="0">
              <a:buNone/>
            </a:pPr>
            <a:r>
              <a:rPr lang="tr-TR" sz="2400" b="1" dirty="0">
                <a:solidFill>
                  <a:srgbClr val="558ED5"/>
                </a:solidFill>
              </a:rPr>
              <a:t>2) </a:t>
            </a:r>
            <a:r>
              <a:rPr lang="tr-TR" sz="2400" dirty="0"/>
              <a:t>İşyeri kirası </a:t>
            </a:r>
          </a:p>
          <a:p>
            <a:pPr marL="457200" lvl="2" indent="0">
              <a:buNone/>
            </a:pPr>
            <a:r>
              <a:rPr lang="tr-TR" sz="2400" b="1" dirty="0">
                <a:solidFill>
                  <a:srgbClr val="558ED5"/>
                </a:solidFill>
              </a:rPr>
              <a:t>3)</a:t>
            </a:r>
            <a:r>
              <a:rPr lang="tr-TR" sz="2400" dirty="0" smtClean="0"/>
              <a:t> Düzenli </a:t>
            </a:r>
            <a:r>
              <a:rPr lang="tr-TR" sz="2400" dirty="0"/>
              <a:t>işletim </a:t>
            </a:r>
            <a:r>
              <a:rPr lang="tr-TR" sz="2400" dirty="0" smtClean="0"/>
              <a:t>giderleri (</a:t>
            </a:r>
            <a:r>
              <a:rPr lang="tr-TR" sz="2400" dirty="0"/>
              <a:t>elektrik, ürün / hizmet üretimi ve tesis işletimine ilişkin doğal gaz gideri, su gideri, iletişim giderleri, sanayi bölgesi / sitelerine ödenen atık toplama giderleri</a:t>
            </a:r>
            <a:r>
              <a:rPr lang="tr-TR" sz="2400" dirty="0" smtClean="0"/>
              <a:t>)</a:t>
            </a:r>
            <a:endParaRPr lang="tr-TR" sz="2400" dirty="0"/>
          </a:p>
          <a:p>
            <a:pPr marL="457200" lvl="2" indent="0">
              <a:buNone/>
            </a:pPr>
            <a:r>
              <a:rPr lang="tr-TR" sz="2400" b="1" dirty="0">
                <a:solidFill>
                  <a:srgbClr val="558ED5"/>
                </a:solidFill>
              </a:rPr>
              <a:t>4)</a:t>
            </a:r>
            <a:r>
              <a:rPr lang="tr-TR" sz="2400" dirty="0"/>
              <a:t> Malzeme giderleri (Destek başvurusundan önce üretim için tedarikçilerle siparişe bağlanmış hammadde veya sarf niteliğindeki üretim malzemesi giderleri</a:t>
            </a:r>
            <a:r>
              <a:rPr lang="tr-TR" sz="2400" dirty="0" smtClean="0"/>
              <a:t>)</a:t>
            </a:r>
          </a:p>
          <a:p>
            <a:pPr marL="457200" lvl="2" indent="0">
              <a:buNone/>
            </a:pPr>
            <a:endParaRPr lang="tr-TR" sz="800" dirty="0" smtClean="0"/>
          </a:p>
          <a:p>
            <a:pPr marL="457200" lvl="2" indent="0">
              <a:buNone/>
            </a:pPr>
            <a:r>
              <a:rPr lang="tr-TR" sz="2400" u="sng" dirty="0" smtClean="0"/>
              <a:t>Sadece Bileşen 2 için: </a:t>
            </a:r>
          </a:p>
          <a:p>
            <a:pPr marL="457200" lvl="2" indent="0">
              <a:buNone/>
            </a:pPr>
            <a:r>
              <a:rPr lang="tr-TR" sz="2400" b="1" dirty="0">
                <a:solidFill>
                  <a:srgbClr val="558ED5"/>
                </a:solidFill>
              </a:rPr>
              <a:t>5) </a:t>
            </a:r>
            <a:r>
              <a:rPr lang="tr-TR" sz="2400" dirty="0"/>
              <a:t>Te</a:t>
            </a:r>
            <a:r>
              <a:rPr lang="tr-TR" sz="2400" dirty="0" smtClean="0"/>
              <a:t>knolojik </a:t>
            </a:r>
            <a:r>
              <a:rPr lang="tr-TR" sz="2400" dirty="0"/>
              <a:t>faaliyet giderleri (patent, telif, teknoloji lisanslama, test ve belgelendirme giderleri)</a:t>
            </a:r>
            <a:endParaRPr lang="tr-TR" sz="2400" b="1" dirty="0" smtClean="0"/>
          </a:p>
          <a:p>
            <a:pPr marL="204788" indent="0" algn="just" fontAlgn="auto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None/>
              <a:defRPr/>
            </a:pPr>
            <a:endParaRPr lang="tr-TR" b="1" dirty="0" smtClean="0"/>
          </a:p>
          <a:p>
            <a:pPr marL="204788" indent="0" algn="just" fontAlgn="auto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None/>
              <a:defRPr/>
            </a:pPr>
            <a:endParaRPr lang="tr-TR" sz="22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260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75" y="203200"/>
            <a:ext cx="727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1 Metin kutusu"/>
          <p:cNvSpPr txBox="1">
            <a:spLocks noChangeArrowheads="1"/>
          </p:cNvSpPr>
          <p:nvPr/>
        </p:nvSpPr>
        <p:spPr bwMode="auto">
          <a:xfrm>
            <a:off x="1187449" y="74613"/>
            <a:ext cx="9130257" cy="58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1" tIns="45706" rIns="91411" bIns="45706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3200" b="1" dirty="0" smtClean="0">
                <a:solidFill>
                  <a:srgbClr val="00BAD5"/>
                </a:solidFill>
                <a:latin typeface="Calibri" pitchFamily="34" charset="0"/>
              </a:rPr>
              <a:t>GERİ ÖDEME SÜRESİ VE ÖDEME TAKSİTLERİ</a:t>
            </a:r>
            <a:endParaRPr lang="tr-TR" altLang="en-US" sz="3200" b="1" dirty="0">
              <a:solidFill>
                <a:srgbClr val="00BAD5"/>
              </a:solidFill>
              <a:latin typeface="Calibri" pitchFamily="34" charset="0"/>
            </a:endParaRPr>
          </a:p>
        </p:txBody>
      </p:sp>
      <p:sp>
        <p:nvSpPr>
          <p:cNvPr id="41990" name="Slide Number Placeholder 1"/>
          <p:cNvSpPr txBox="1">
            <a:spLocks noGrp="1"/>
          </p:cNvSpPr>
          <p:nvPr/>
        </p:nvSpPr>
        <p:spPr bwMode="auto">
          <a:xfrm>
            <a:off x="9880600" y="6343650"/>
            <a:ext cx="21336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6587AA03-C33D-461B-B876-273DB8E66922}" type="slidenum">
              <a:rPr lang="en-CA" altLang="en-US" sz="1200">
                <a:solidFill>
                  <a:srgbClr val="898989"/>
                </a:solidFill>
                <a:latin typeface="Calibri" pitchFamily="34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CA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588963" y="979488"/>
            <a:ext cx="10358437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76546" y="524586"/>
            <a:ext cx="11934479" cy="5159375"/>
          </a:xfrm>
          <a:prstGeom prst="rect">
            <a:avLst/>
          </a:prstGeom>
          <a:ln>
            <a:noFill/>
          </a:ln>
        </p:spPr>
        <p:txBody>
          <a:bodyPr lIns="72000" tIns="36000" rIns="72000" bIns="3600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itchFamily="2" charset="2"/>
              <a:buChar char="q"/>
              <a:defRPr/>
            </a:pPr>
            <a:r>
              <a:rPr lang="tr-TR" sz="2400" b="1" dirty="0" smtClean="0">
                <a:solidFill>
                  <a:prstClr val="black"/>
                </a:solidFill>
                <a:cs typeface="Times New Roman"/>
              </a:rPr>
              <a:t> </a:t>
            </a:r>
            <a:r>
              <a:rPr lang="tr-TR" sz="2400" dirty="0" smtClean="0">
                <a:solidFill>
                  <a:prstClr val="black"/>
                </a:solidFill>
                <a:cs typeface="Times New Roman"/>
              </a:rPr>
              <a:t>Başvuru ve Uygulama İşlemleri Takviminde belirtilen  son ödeme talep ayından itibaren 24 ay ödemesiz</a:t>
            </a:r>
            <a:endParaRPr lang="tr-TR" sz="24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 fontAlgn="auto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itchFamily="2" charset="2"/>
              <a:buChar char="q"/>
              <a:defRPr/>
            </a:pPr>
            <a:r>
              <a:rPr lang="tr-TR" sz="24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tr-TR" sz="2400" dirty="0" smtClean="0">
                <a:solidFill>
                  <a:prstClr val="black"/>
                </a:solidFill>
                <a:ea typeface="Calibri"/>
                <a:cs typeface="Times New Roman"/>
              </a:rPr>
              <a:t>İzleyen dönemde 4’er aylık dönemlerde 6 taksitte faizsiz geri ödeme </a:t>
            </a:r>
            <a:endParaRPr lang="tr-TR" sz="2400" b="1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28600" lvl="1" indent="0" algn="just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1F497D">
                  <a:lumMod val="60000"/>
                  <a:lumOff val="40000"/>
                </a:srgbClr>
              </a:buClr>
              <a:buNone/>
              <a:defRPr/>
            </a:pPr>
            <a:endParaRPr lang="tr-TR" sz="2200" dirty="0" smtClean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004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2CBAD0"/>
              </a:clrFrom>
              <a:clrTo>
                <a:srgbClr val="2CBAD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41" b="26583"/>
          <a:stretch/>
        </p:blipFill>
        <p:spPr bwMode="auto">
          <a:xfrm>
            <a:off x="0" y="-83124"/>
            <a:ext cx="12192000" cy="694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5 Metin kutusu"/>
          <p:cNvSpPr txBox="1"/>
          <p:nvPr/>
        </p:nvSpPr>
        <p:spPr bwMode="auto">
          <a:xfrm>
            <a:off x="1310577" y="1052770"/>
            <a:ext cx="1007517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200000"/>
              </a:lnSpc>
              <a:defRPr/>
            </a:pPr>
            <a:r>
              <a:rPr lang="tr-TR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BAŞVURU İŞLEMLERİ </a:t>
            </a:r>
          </a:p>
          <a:p>
            <a:pPr algn="ctr">
              <a:lnSpc>
                <a:spcPct val="200000"/>
              </a:lnSpc>
              <a:defRPr/>
            </a:pPr>
            <a:r>
              <a:rPr lang="tr-TR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 </a:t>
            </a:r>
          </a:p>
          <a:p>
            <a:pPr algn="ctr">
              <a:lnSpc>
                <a:spcPct val="200000"/>
              </a:lnSpc>
              <a:defRPr/>
            </a:pPr>
            <a:r>
              <a:rPr lang="tr-TR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UYGULAMA İŞ AKIŞI  </a:t>
            </a:r>
          </a:p>
        </p:txBody>
      </p:sp>
      <p:pic>
        <p:nvPicPr>
          <p:cNvPr id="1127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75" y="203200"/>
            <a:ext cx="727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Slide Number Placeholder 1"/>
          <p:cNvSpPr txBox="1">
            <a:spLocks noGrp="1"/>
          </p:cNvSpPr>
          <p:nvPr/>
        </p:nvSpPr>
        <p:spPr bwMode="auto">
          <a:xfrm>
            <a:off x="9880600" y="6343650"/>
            <a:ext cx="21336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01655BA1-FB37-45A2-B667-4394B10FFEC3}" type="slidenum">
              <a:rPr lang="en-CA" altLang="en-US" sz="1200">
                <a:solidFill>
                  <a:srgbClr val="898989"/>
                </a:solidFill>
                <a:latin typeface="Calibri" pitchFamily="34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CA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09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75" y="203200"/>
            <a:ext cx="727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1 Metin kutusu"/>
          <p:cNvSpPr txBox="1">
            <a:spLocks noChangeArrowheads="1"/>
          </p:cNvSpPr>
          <p:nvPr/>
        </p:nvSpPr>
        <p:spPr bwMode="auto">
          <a:xfrm>
            <a:off x="1199516" y="74616"/>
            <a:ext cx="9130257" cy="58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1" tIns="45706" rIns="91411" bIns="45706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3200" b="1" dirty="0" smtClean="0">
                <a:solidFill>
                  <a:srgbClr val="00BAD5"/>
                </a:solidFill>
                <a:latin typeface="Calibri" pitchFamily="34" charset="0"/>
              </a:rPr>
              <a:t>BAŞVURU İŞLEMLERİ TAKVİMİ</a:t>
            </a:r>
            <a:endParaRPr lang="tr-TR" altLang="en-US" sz="3200" b="1" dirty="0">
              <a:solidFill>
                <a:srgbClr val="00BAD5"/>
              </a:solidFill>
              <a:latin typeface="Calibri" pitchFamily="34" charset="0"/>
            </a:endParaRPr>
          </a:p>
        </p:txBody>
      </p:sp>
      <p:sp>
        <p:nvSpPr>
          <p:cNvPr id="41990" name="Slide Number Placeholder 1"/>
          <p:cNvSpPr txBox="1">
            <a:spLocks noGrp="1"/>
          </p:cNvSpPr>
          <p:nvPr/>
        </p:nvSpPr>
        <p:spPr bwMode="auto">
          <a:xfrm>
            <a:off x="9880600" y="6343650"/>
            <a:ext cx="21336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6587AA03-C33D-461B-B876-273DB8E66922}" type="slidenum">
              <a:rPr lang="en-CA" altLang="en-US" sz="1200">
                <a:solidFill>
                  <a:srgbClr val="898989"/>
                </a:solidFill>
                <a:latin typeface="Calibri" pitchFamily="34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CA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588963" y="979488"/>
            <a:ext cx="10358437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058761"/>
              </p:ext>
            </p:extLst>
          </p:nvPr>
        </p:nvGraphicFramePr>
        <p:xfrm>
          <a:off x="588963" y="774700"/>
          <a:ext cx="11603037" cy="5961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6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6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400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İşlem adımı</a:t>
                      </a:r>
                      <a:endParaRPr lang="tr-TR" sz="2400" dirty="0">
                        <a:solidFill>
                          <a:srgbClr val="FFFF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2400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Tarih aralığı</a:t>
                      </a:r>
                      <a:endParaRPr lang="tr-TR" sz="2400" dirty="0">
                        <a:solidFill>
                          <a:srgbClr val="FFFF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İşletme başvurusu:</a:t>
                      </a:r>
                      <a:endParaRPr lang="tr-TR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 Aralık – 31 Mart 2022</a:t>
                      </a:r>
                      <a:endParaRPr lang="tr-TR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1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KOSGEB </a:t>
                      </a:r>
                      <a:r>
                        <a:rPr lang="tr-TR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geçici onayı: </a:t>
                      </a:r>
                      <a:endParaRPr lang="tr-TR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Başvuruyu</a:t>
                      </a:r>
                      <a:r>
                        <a:rPr lang="tr-TR" sz="2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takiben, bütçenin %30 artırımlı hacmi kapsamında</a:t>
                      </a:r>
                    </a:p>
                    <a:p>
                      <a:pPr marL="447675" indent="0" algn="l">
                        <a:spcAft>
                          <a:spcPts val="0"/>
                        </a:spcAft>
                      </a:pPr>
                      <a:r>
                        <a:rPr lang="tr-TR" sz="2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Sıralama: </a:t>
                      </a:r>
                      <a:r>
                        <a:rPr lang="tr-TR" sz="2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Başvuru tarihine </a:t>
                      </a:r>
                      <a:r>
                        <a:rPr lang="tr-TR" sz="2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göre</a:t>
                      </a:r>
                      <a:endParaRPr lang="tr-TR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KOSGEB kesin onayı: </a:t>
                      </a:r>
                      <a:endParaRPr lang="tr-TR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2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Personel istihdam edilerek ödeme talep edilmesini takiben, bütçe kapsamında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Personel istihdam edilip ödeme talep edilmesi için son tarih: 25 Mayıs 2022</a:t>
                      </a:r>
                      <a:r>
                        <a:rPr lang="tr-TR" sz="2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*</a:t>
                      </a:r>
                      <a:r>
                        <a:rPr lang="tr-TR" sz="2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tr-TR" sz="24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tr-TR" sz="2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Sıralama: </a:t>
                      </a:r>
                      <a:r>
                        <a:rPr lang="tr-TR" sz="2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Ödeme talep tarihine </a:t>
                      </a:r>
                      <a:r>
                        <a:rPr lang="tr-TR" sz="2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göre </a:t>
                      </a:r>
                    </a:p>
                    <a:p>
                      <a:pPr marL="16129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Not: Personeller farklı tarihte işe alınabilir ve farklı tarihte ödeme talep edilebilir. Her personel için kesin onay, bütçe müsaitse verilir.   </a:t>
                      </a:r>
                    </a:p>
                    <a:p>
                      <a:pPr marL="1612900" lvl="1" indent="0" algn="l">
                        <a:spcAft>
                          <a:spcPts val="0"/>
                        </a:spcAft>
                      </a:pPr>
                      <a:r>
                        <a:rPr lang="tr-TR" sz="2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Not: Son tarihe kadar ödeme talep eden </a:t>
                      </a:r>
                      <a:r>
                        <a:rPr lang="tr-TR" sz="24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inovatif</a:t>
                      </a:r>
                      <a:r>
                        <a:rPr lang="tr-TR" sz="2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genç işletmeler ve sahibi kadın olan işletmelerin tümünün başvuruları onaylanacaktır.</a:t>
                      </a:r>
                    </a:p>
                    <a:p>
                      <a:pPr marL="444500" lvl="1" indent="0" algn="l">
                        <a:spcAft>
                          <a:spcPts val="0"/>
                        </a:spcAft>
                      </a:pPr>
                      <a:r>
                        <a:rPr lang="tr-TR" sz="20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*</a:t>
                      </a:r>
                      <a:r>
                        <a:rPr lang="tr-TR" sz="2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Bütçe imkanları dahilinde başvuru dönemi tekrarlanacaktır.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3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75" y="203200"/>
            <a:ext cx="727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Slide Number Placeholder 1"/>
          <p:cNvSpPr txBox="1">
            <a:spLocks noGrp="1"/>
          </p:cNvSpPr>
          <p:nvPr/>
        </p:nvSpPr>
        <p:spPr bwMode="auto">
          <a:xfrm>
            <a:off x="9880600" y="6343650"/>
            <a:ext cx="21336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6587AA03-C33D-461B-B876-273DB8E66922}" type="slidenum">
              <a:rPr lang="en-CA" altLang="en-US" sz="1200">
                <a:solidFill>
                  <a:srgbClr val="898989"/>
                </a:solidFill>
                <a:latin typeface="Calibri" pitchFamily="34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CA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588963" y="979488"/>
            <a:ext cx="10358437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329134" y="5567006"/>
            <a:ext cx="2056927" cy="10874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Program bilgilendirme sayfası ve mevzuata erişim</a:t>
            </a:r>
            <a:endParaRPr lang="tr-TR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Metin kutusu"/>
          <p:cNvSpPr txBox="1"/>
          <p:nvPr/>
        </p:nvSpPr>
        <p:spPr>
          <a:xfrm>
            <a:off x="1583370" y="1358991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u="sng" dirty="0" smtClean="0">
                <a:solidFill>
                  <a:srgbClr val="C00000"/>
                </a:solidFill>
              </a:rPr>
              <a:t>www.kosgeb.gov.tr</a:t>
            </a:r>
          </a:p>
        </p:txBody>
      </p:sp>
      <p:sp>
        <p:nvSpPr>
          <p:cNvPr id="11" name="Oval 10"/>
          <p:cNvSpPr/>
          <p:nvPr/>
        </p:nvSpPr>
        <p:spPr>
          <a:xfrm>
            <a:off x="8583240" y="958600"/>
            <a:ext cx="179760" cy="133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Yuvarlatılmış Dikdörtgen 11"/>
          <p:cNvSpPr/>
          <p:nvPr/>
        </p:nvSpPr>
        <p:spPr>
          <a:xfrm>
            <a:off x="2101163" y="5692772"/>
            <a:ext cx="1192831" cy="660267"/>
          </a:xfrm>
          <a:prstGeom prst="roundRect">
            <a:avLst/>
          </a:prstGeom>
          <a:solidFill>
            <a:schemeClr val="bg1"/>
          </a:solidFill>
          <a:ln>
            <a:solidFill>
              <a:srgbClr val="00BA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tr-TR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Destekler Menüsü</a:t>
            </a:r>
            <a:endParaRPr lang="tr-TR" sz="16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4117809" y="5745290"/>
            <a:ext cx="4643799" cy="660267"/>
          </a:xfrm>
          <a:prstGeom prst="roundRect">
            <a:avLst/>
          </a:prstGeom>
          <a:solidFill>
            <a:schemeClr val="bg1"/>
          </a:solidFill>
          <a:ln>
            <a:solidFill>
              <a:srgbClr val="00BA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Mikro ve Küçük İşletmelere Hızlı Destek </a:t>
            </a:r>
            <a:r>
              <a:rPr lang="tr-TR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Programı Alt Menüsü</a:t>
            </a:r>
            <a:endParaRPr lang="tr-TR" sz="16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Köşeli Çift Ayraç 15"/>
          <p:cNvSpPr/>
          <p:nvPr/>
        </p:nvSpPr>
        <p:spPr>
          <a:xfrm>
            <a:off x="3585985" y="5931056"/>
            <a:ext cx="169605" cy="159111"/>
          </a:xfrm>
          <a:prstGeom prst="chevron">
            <a:avLst>
              <a:gd name="adj" fmla="val 40174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4" rIns="91430" bIns="45714" rtlCol="0" anchor="ctr"/>
          <a:lstStyle/>
          <a:p>
            <a:pPr algn="ctr"/>
            <a:endParaRPr lang="tr-TR" dirty="0">
              <a:noFill/>
            </a:endParaRPr>
          </a:p>
        </p:txBody>
      </p:sp>
      <p:sp>
        <p:nvSpPr>
          <p:cNvPr id="19" name="Yuvarlatılmış Dikdörtgen 18"/>
          <p:cNvSpPr/>
          <p:nvPr/>
        </p:nvSpPr>
        <p:spPr>
          <a:xfrm>
            <a:off x="-637939" y="2357872"/>
            <a:ext cx="1624879" cy="6602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Başvuru</a:t>
            </a:r>
            <a:endParaRPr lang="tr-TR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Yuvarlatılmış Dikdörtgen 19"/>
          <p:cNvSpPr/>
          <p:nvPr/>
        </p:nvSpPr>
        <p:spPr>
          <a:xfrm>
            <a:off x="986940" y="2370067"/>
            <a:ext cx="1542774" cy="660267"/>
          </a:xfrm>
          <a:prstGeom prst="roundRect">
            <a:avLst/>
          </a:prstGeom>
          <a:solidFill>
            <a:schemeClr val="bg1"/>
          </a:solidFill>
          <a:ln>
            <a:solidFill>
              <a:srgbClr val="00BA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tr-TR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E-Hizmetler Menüsü</a:t>
            </a:r>
            <a:endParaRPr lang="tr-TR" sz="16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Köşeli Çift Ayraç 20"/>
          <p:cNvSpPr/>
          <p:nvPr/>
        </p:nvSpPr>
        <p:spPr>
          <a:xfrm>
            <a:off x="2816599" y="2552873"/>
            <a:ext cx="186565" cy="159111"/>
          </a:xfrm>
          <a:prstGeom prst="chevron">
            <a:avLst>
              <a:gd name="adj" fmla="val 40174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4" rIns="91430" bIns="45714" rtlCol="0" anchor="ctr"/>
          <a:lstStyle/>
          <a:p>
            <a:pPr algn="ctr"/>
            <a:endParaRPr lang="tr-TR">
              <a:noFill/>
            </a:endParaRPr>
          </a:p>
        </p:txBody>
      </p:sp>
      <p:sp>
        <p:nvSpPr>
          <p:cNvPr id="22" name="Yuvarlatılmış Dikdörtgen 21"/>
          <p:cNvSpPr/>
          <p:nvPr/>
        </p:nvSpPr>
        <p:spPr>
          <a:xfrm>
            <a:off x="3256970" y="2323459"/>
            <a:ext cx="2559630" cy="660267"/>
          </a:xfrm>
          <a:prstGeom prst="roundRect">
            <a:avLst/>
          </a:prstGeom>
          <a:solidFill>
            <a:schemeClr val="bg1"/>
          </a:solidFill>
          <a:ln>
            <a:solidFill>
              <a:srgbClr val="00BA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tr-TR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Mikro ve Küçük İşletmelere Hızlı Destek Programı Başvuru Menüsü</a:t>
            </a:r>
            <a:endParaRPr lang="tr-TR" sz="16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İçerik Yer Tutucusu 2"/>
          <p:cNvSpPr txBox="1">
            <a:spLocks/>
          </p:cNvSpPr>
          <p:nvPr/>
        </p:nvSpPr>
        <p:spPr>
          <a:xfrm>
            <a:off x="143221" y="829386"/>
            <a:ext cx="11918950" cy="645453"/>
          </a:xfrm>
          <a:prstGeom prst="rect">
            <a:avLst/>
          </a:prstGeom>
          <a:ln>
            <a:noFill/>
          </a:ln>
        </p:spPr>
        <p:txBody>
          <a:bodyPr lIns="72000" tIns="36000" rIns="72000" bIns="3600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itchFamily="2" charset="2"/>
              <a:buChar char="q"/>
              <a:defRPr/>
            </a:pPr>
            <a:r>
              <a:rPr lang="tr-TR" sz="2400" dirty="0" smtClean="0">
                <a:solidFill>
                  <a:prstClr val="black"/>
                </a:solidFill>
                <a:ea typeface="Calibri"/>
                <a:cs typeface="Times New Roman"/>
              </a:rPr>
              <a:t> Online </a:t>
            </a:r>
            <a:r>
              <a:rPr lang="tr-TR" sz="2400" dirty="0">
                <a:solidFill>
                  <a:prstClr val="black"/>
                </a:solidFill>
                <a:ea typeface="Calibri"/>
                <a:cs typeface="Times New Roman"/>
              </a:rPr>
              <a:t>– KOSGEB KOBİ Bilgi Sistemi </a:t>
            </a:r>
            <a:r>
              <a:rPr lang="tr-TR" sz="2400" dirty="0" smtClean="0">
                <a:solidFill>
                  <a:prstClr val="black"/>
                </a:solidFill>
                <a:ea typeface="Calibri"/>
                <a:cs typeface="Times New Roman"/>
              </a:rPr>
              <a:t>üzerinden</a:t>
            </a:r>
            <a:endParaRPr lang="tr-TR" sz="2200" dirty="0" smtClean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7" name="Köşeli Çift Ayraç 36"/>
          <p:cNvSpPr/>
          <p:nvPr/>
        </p:nvSpPr>
        <p:spPr>
          <a:xfrm>
            <a:off x="8965295" y="6010611"/>
            <a:ext cx="186565" cy="159111"/>
          </a:xfrm>
          <a:prstGeom prst="chevron">
            <a:avLst>
              <a:gd name="adj" fmla="val 40174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4" rIns="91430" bIns="45714" rtlCol="0" anchor="ctr"/>
          <a:lstStyle/>
          <a:p>
            <a:pPr algn="ctr"/>
            <a:endParaRPr lang="tr-TR">
              <a:noFill/>
            </a:endParaRPr>
          </a:p>
        </p:txBody>
      </p:sp>
      <p:sp>
        <p:nvSpPr>
          <p:cNvPr id="39" name="Yuvarlatılmış Dikdörtgen 38"/>
          <p:cNvSpPr/>
          <p:nvPr/>
        </p:nvSpPr>
        <p:spPr>
          <a:xfrm>
            <a:off x="9299155" y="5699975"/>
            <a:ext cx="2114546" cy="660267"/>
          </a:xfrm>
          <a:prstGeom prst="roundRect">
            <a:avLst/>
          </a:prstGeom>
          <a:solidFill>
            <a:schemeClr val="bg1"/>
          </a:solidFill>
          <a:ln>
            <a:solidFill>
              <a:srgbClr val="00BA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Proje Bilgilendirme Sayfası s</a:t>
            </a:r>
            <a:r>
              <a:rPr lang="tr-TR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ekmesi</a:t>
            </a:r>
            <a:endParaRPr lang="tr-TR" sz="16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Yuvarlatılmış Dikdörtgen 39"/>
          <p:cNvSpPr/>
          <p:nvPr/>
        </p:nvSpPr>
        <p:spPr>
          <a:xfrm>
            <a:off x="6620112" y="6465278"/>
            <a:ext cx="2114546" cy="277629"/>
          </a:xfrm>
          <a:prstGeom prst="roundRect">
            <a:avLst/>
          </a:prstGeom>
          <a:solidFill>
            <a:schemeClr val="bg1"/>
          </a:solidFill>
          <a:ln>
            <a:solidFill>
              <a:srgbClr val="00BA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Mevzuat sekmeleri</a:t>
            </a:r>
          </a:p>
        </p:txBody>
      </p:sp>
      <p:sp>
        <p:nvSpPr>
          <p:cNvPr id="44" name="1 Metin kutusu"/>
          <p:cNvSpPr txBox="1">
            <a:spLocks noChangeArrowheads="1"/>
          </p:cNvSpPr>
          <p:nvPr/>
        </p:nvSpPr>
        <p:spPr bwMode="auto">
          <a:xfrm>
            <a:off x="1199516" y="74616"/>
            <a:ext cx="9130257" cy="58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1" tIns="45706" rIns="91411" bIns="45706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3200" b="1" dirty="0" smtClean="0">
                <a:solidFill>
                  <a:srgbClr val="00BAD5"/>
                </a:solidFill>
                <a:latin typeface="Calibri" pitchFamily="34" charset="0"/>
              </a:rPr>
              <a:t>BAŞVURU YERİ VE İŞ AKIŞI</a:t>
            </a:r>
            <a:endParaRPr lang="tr-TR" altLang="en-US" sz="3200" b="1" dirty="0">
              <a:solidFill>
                <a:srgbClr val="00BAD5"/>
              </a:solidFill>
              <a:latin typeface="Calibri" pitchFamily="34" charset="0"/>
            </a:endParaRPr>
          </a:p>
        </p:txBody>
      </p:sp>
      <p:sp>
        <p:nvSpPr>
          <p:cNvPr id="25" name="Köşeli Çift Ayraç 24"/>
          <p:cNvSpPr/>
          <p:nvPr/>
        </p:nvSpPr>
        <p:spPr>
          <a:xfrm>
            <a:off x="6007829" y="2519146"/>
            <a:ext cx="186565" cy="159111"/>
          </a:xfrm>
          <a:prstGeom prst="chevron">
            <a:avLst>
              <a:gd name="adj" fmla="val 40174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4" rIns="91430" bIns="45714" rtlCol="0" anchor="ctr"/>
          <a:lstStyle/>
          <a:p>
            <a:pPr algn="ctr"/>
            <a:endParaRPr lang="tr-TR">
              <a:noFill/>
            </a:endParaRPr>
          </a:p>
        </p:txBody>
      </p:sp>
      <p:sp>
        <p:nvSpPr>
          <p:cNvPr id="26" name="Yuvarlatılmış Dikdörtgen 25"/>
          <p:cNvSpPr/>
          <p:nvPr/>
        </p:nvSpPr>
        <p:spPr>
          <a:xfrm>
            <a:off x="6342270" y="2323459"/>
            <a:ext cx="1277730" cy="660267"/>
          </a:xfrm>
          <a:prstGeom prst="roundRect">
            <a:avLst/>
          </a:prstGeom>
          <a:solidFill>
            <a:srgbClr val="558ED5"/>
          </a:solidFill>
          <a:ln>
            <a:solidFill>
              <a:srgbClr val="00BA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tr-TR" sz="16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KOSGEB geçici onay</a:t>
            </a:r>
            <a:endParaRPr lang="tr-TR" sz="16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Yuvarlatılmış Dikdörtgen 26"/>
          <p:cNvSpPr/>
          <p:nvPr/>
        </p:nvSpPr>
        <p:spPr>
          <a:xfrm>
            <a:off x="8121442" y="2268567"/>
            <a:ext cx="1759157" cy="660267"/>
          </a:xfrm>
          <a:prstGeom prst="roundRect">
            <a:avLst/>
          </a:prstGeom>
          <a:solidFill>
            <a:schemeClr val="bg1"/>
          </a:solidFill>
          <a:ln>
            <a:solidFill>
              <a:srgbClr val="00BA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tr-TR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İşletmenin yeni personeli işe alması </a:t>
            </a:r>
            <a:endParaRPr lang="tr-TR" sz="16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Köşeli Çift Ayraç 27"/>
          <p:cNvSpPr/>
          <p:nvPr/>
        </p:nvSpPr>
        <p:spPr>
          <a:xfrm>
            <a:off x="7777439" y="2546795"/>
            <a:ext cx="186565" cy="159111"/>
          </a:xfrm>
          <a:prstGeom prst="chevron">
            <a:avLst>
              <a:gd name="adj" fmla="val 40174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4" rIns="91430" bIns="45714" rtlCol="0" anchor="ctr"/>
          <a:lstStyle/>
          <a:p>
            <a:pPr algn="ctr"/>
            <a:endParaRPr lang="tr-TR">
              <a:noFill/>
            </a:endParaRPr>
          </a:p>
        </p:txBody>
      </p:sp>
      <p:sp>
        <p:nvSpPr>
          <p:cNvPr id="29" name="Yuvarlatılmış Dikdörtgen 28"/>
          <p:cNvSpPr/>
          <p:nvPr/>
        </p:nvSpPr>
        <p:spPr>
          <a:xfrm>
            <a:off x="10329773" y="2244670"/>
            <a:ext cx="1759157" cy="660267"/>
          </a:xfrm>
          <a:prstGeom prst="roundRect">
            <a:avLst/>
          </a:prstGeom>
          <a:solidFill>
            <a:srgbClr val="558ED5"/>
          </a:solidFill>
          <a:ln>
            <a:solidFill>
              <a:srgbClr val="00BA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tr-TR" sz="16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KOSGEB kesin onay</a:t>
            </a:r>
          </a:p>
        </p:txBody>
      </p:sp>
      <p:sp>
        <p:nvSpPr>
          <p:cNvPr id="30" name="Köşeli Çift Ayraç 29"/>
          <p:cNvSpPr/>
          <p:nvPr/>
        </p:nvSpPr>
        <p:spPr>
          <a:xfrm>
            <a:off x="10029272" y="2546795"/>
            <a:ext cx="186565" cy="159111"/>
          </a:xfrm>
          <a:prstGeom prst="chevron">
            <a:avLst>
              <a:gd name="adj" fmla="val 40174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4" rIns="91430" bIns="45714" rtlCol="0" anchor="ctr"/>
          <a:lstStyle/>
          <a:p>
            <a:pPr algn="ctr"/>
            <a:endParaRPr lang="tr-TR">
              <a:noFill/>
            </a:endParaRPr>
          </a:p>
        </p:txBody>
      </p:sp>
      <p:sp>
        <p:nvSpPr>
          <p:cNvPr id="32" name="Yuvarlatılmış Dikdörtgen 31"/>
          <p:cNvSpPr/>
          <p:nvPr/>
        </p:nvSpPr>
        <p:spPr>
          <a:xfrm>
            <a:off x="7949285" y="3439305"/>
            <a:ext cx="2009715" cy="660267"/>
          </a:xfrm>
          <a:prstGeom prst="roundRect">
            <a:avLst/>
          </a:prstGeom>
          <a:solidFill>
            <a:schemeClr val="bg1"/>
          </a:solidFill>
          <a:ln>
            <a:solidFill>
              <a:srgbClr val="00BA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tr-TR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İşletmenin varsa taahhüt eksiğini 3  ay içinde tamamlaması</a:t>
            </a:r>
            <a:endParaRPr lang="tr-TR" sz="16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Köşeli Çift Ayraç 32"/>
          <p:cNvSpPr/>
          <p:nvPr/>
        </p:nvSpPr>
        <p:spPr>
          <a:xfrm rot="5400000">
            <a:off x="11162660" y="3099805"/>
            <a:ext cx="186565" cy="159111"/>
          </a:xfrm>
          <a:prstGeom prst="chevron">
            <a:avLst>
              <a:gd name="adj" fmla="val 40174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4" rIns="91430" bIns="45714" rtlCol="0" anchor="ctr"/>
          <a:lstStyle/>
          <a:p>
            <a:pPr algn="ctr"/>
            <a:endParaRPr lang="tr-TR">
              <a:noFill/>
            </a:endParaRPr>
          </a:p>
        </p:txBody>
      </p:sp>
      <p:sp>
        <p:nvSpPr>
          <p:cNvPr id="34" name="Yuvarlatılmış Dikdörtgen 33"/>
          <p:cNvSpPr/>
          <p:nvPr/>
        </p:nvSpPr>
        <p:spPr>
          <a:xfrm>
            <a:off x="10369128" y="3458243"/>
            <a:ext cx="1759157" cy="660267"/>
          </a:xfrm>
          <a:prstGeom prst="roundRect">
            <a:avLst/>
          </a:prstGeom>
          <a:solidFill>
            <a:schemeClr val="bg1"/>
          </a:solidFill>
          <a:ln>
            <a:solidFill>
              <a:srgbClr val="00BA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tr-TR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KOSGEB desteği 6 aylık </a:t>
            </a:r>
            <a:r>
              <a:rPr lang="tr-TR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ilk taksit </a:t>
            </a:r>
            <a:r>
              <a:rPr lang="tr-TR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ödemesi</a:t>
            </a:r>
            <a:endParaRPr lang="tr-TR" sz="16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Köşeli Çift Ayraç 34"/>
          <p:cNvSpPr/>
          <p:nvPr/>
        </p:nvSpPr>
        <p:spPr>
          <a:xfrm rot="10800000">
            <a:off x="10059054" y="3701103"/>
            <a:ext cx="186565" cy="159111"/>
          </a:xfrm>
          <a:prstGeom prst="chevron">
            <a:avLst>
              <a:gd name="adj" fmla="val 40174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4" rIns="91430" bIns="45714" rtlCol="0" anchor="ctr"/>
          <a:lstStyle/>
          <a:p>
            <a:pPr algn="ctr"/>
            <a:endParaRPr lang="tr-TR">
              <a:noFill/>
            </a:endParaRPr>
          </a:p>
        </p:txBody>
      </p:sp>
      <p:sp>
        <p:nvSpPr>
          <p:cNvPr id="36" name="Yuvarlatılmış Dikdörtgen 35"/>
          <p:cNvSpPr/>
          <p:nvPr/>
        </p:nvSpPr>
        <p:spPr>
          <a:xfrm>
            <a:off x="5428814" y="3435972"/>
            <a:ext cx="1569902" cy="698017"/>
          </a:xfrm>
          <a:prstGeom prst="roundRect">
            <a:avLst/>
          </a:prstGeom>
          <a:solidFill>
            <a:schemeClr val="bg1"/>
          </a:solidFill>
          <a:ln>
            <a:solidFill>
              <a:srgbClr val="00BA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tr-TR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KOSGEB desteği 6 aylık </a:t>
            </a:r>
            <a:r>
              <a:rPr lang="tr-TR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ikinci taksit </a:t>
            </a:r>
            <a:r>
              <a:rPr lang="tr-TR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ödemesi</a:t>
            </a:r>
            <a:endParaRPr lang="tr-TR" sz="16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Köşeli Çift Ayraç 45"/>
          <p:cNvSpPr/>
          <p:nvPr/>
        </p:nvSpPr>
        <p:spPr>
          <a:xfrm rot="5400000">
            <a:off x="8813036" y="4237627"/>
            <a:ext cx="186565" cy="159111"/>
          </a:xfrm>
          <a:prstGeom prst="chevron">
            <a:avLst>
              <a:gd name="adj" fmla="val 40174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4" rIns="91430" bIns="45714" rtlCol="0" anchor="ctr"/>
          <a:lstStyle/>
          <a:p>
            <a:pPr algn="ctr"/>
            <a:endParaRPr lang="tr-TR">
              <a:noFill/>
            </a:endParaRPr>
          </a:p>
        </p:txBody>
      </p:sp>
      <p:sp>
        <p:nvSpPr>
          <p:cNvPr id="47" name="Yuvarlatılmış Dikdörtgen 46"/>
          <p:cNvSpPr/>
          <p:nvPr/>
        </p:nvSpPr>
        <p:spPr>
          <a:xfrm>
            <a:off x="6439708" y="3016343"/>
            <a:ext cx="1860785" cy="6602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Tamamlanmışsa</a:t>
            </a:r>
            <a:endParaRPr lang="tr-TR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Yuvarlatılmış Dikdörtgen 47"/>
          <p:cNvSpPr/>
          <p:nvPr/>
        </p:nvSpPr>
        <p:spPr>
          <a:xfrm>
            <a:off x="8866077" y="4031389"/>
            <a:ext cx="2185792" cy="6602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Tamamlanmamışsa</a:t>
            </a:r>
            <a:endParaRPr lang="tr-TR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9" name="Yuvarlatılmış Dikdörtgen 48"/>
          <p:cNvSpPr/>
          <p:nvPr/>
        </p:nvSpPr>
        <p:spPr>
          <a:xfrm>
            <a:off x="8351646" y="4544793"/>
            <a:ext cx="1544361" cy="660267"/>
          </a:xfrm>
          <a:prstGeom prst="roundRect">
            <a:avLst/>
          </a:prstGeom>
          <a:solidFill>
            <a:schemeClr val="bg1"/>
          </a:solidFill>
          <a:ln>
            <a:solidFill>
              <a:srgbClr val="00BA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tr-TR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Desteğin faiziyle iadesi</a:t>
            </a:r>
            <a:endParaRPr lang="tr-TR" sz="16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Dirsek Bağlayıcısı 2"/>
          <p:cNvCxnSpPr>
            <a:stCxn id="13" idx="2"/>
            <a:endCxn id="40" idx="1"/>
          </p:cNvCxnSpPr>
          <p:nvPr/>
        </p:nvCxnSpPr>
        <p:spPr>
          <a:xfrm rot="16200000" flipH="1">
            <a:off x="6430642" y="6414623"/>
            <a:ext cx="198536" cy="180403"/>
          </a:xfrm>
          <a:prstGeom prst="bentConnector2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50" name="Yuvarlatılmış Dikdörtgen 49"/>
          <p:cNvSpPr/>
          <p:nvPr/>
        </p:nvSpPr>
        <p:spPr>
          <a:xfrm>
            <a:off x="2930578" y="3449057"/>
            <a:ext cx="2016815" cy="660267"/>
          </a:xfrm>
          <a:prstGeom prst="roundRect">
            <a:avLst/>
          </a:prstGeom>
          <a:solidFill>
            <a:schemeClr val="bg1"/>
          </a:solidFill>
          <a:ln>
            <a:solidFill>
              <a:srgbClr val="00BA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tr-TR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İşletmenin varsa taahhüt eksiğini 3  ay içinde tamamlaması</a:t>
            </a:r>
            <a:endParaRPr lang="tr-TR" sz="16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3" name="Köşeli Çift Ayraç 52"/>
          <p:cNvSpPr/>
          <p:nvPr/>
        </p:nvSpPr>
        <p:spPr>
          <a:xfrm rot="10800000">
            <a:off x="5081433" y="3701102"/>
            <a:ext cx="186565" cy="159111"/>
          </a:xfrm>
          <a:prstGeom prst="chevron">
            <a:avLst>
              <a:gd name="adj" fmla="val 40174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4" rIns="91430" bIns="45714" rtlCol="0" anchor="ctr"/>
          <a:lstStyle/>
          <a:p>
            <a:pPr algn="ctr"/>
            <a:endParaRPr lang="tr-TR">
              <a:noFill/>
            </a:endParaRPr>
          </a:p>
        </p:txBody>
      </p:sp>
      <p:sp>
        <p:nvSpPr>
          <p:cNvPr id="55" name="Yuvarlatılmış Dikdörtgen 54"/>
          <p:cNvSpPr/>
          <p:nvPr/>
        </p:nvSpPr>
        <p:spPr>
          <a:xfrm>
            <a:off x="2221998" y="3017386"/>
            <a:ext cx="1860785" cy="6602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Tamamlanmışsa</a:t>
            </a:r>
            <a:endParaRPr lang="tr-TR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6" name="Yuvarlatılmış Dikdörtgen 55"/>
          <p:cNvSpPr/>
          <p:nvPr/>
        </p:nvSpPr>
        <p:spPr>
          <a:xfrm>
            <a:off x="38356" y="3175737"/>
            <a:ext cx="2362376" cy="2089835"/>
          </a:xfrm>
          <a:prstGeom prst="roundRect">
            <a:avLst/>
          </a:prstGeom>
          <a:solidFill>
            <a:schemeClr val="bg1"/>
          </a:solidFill>
          <a:ln>
            <a:solidFill>
              <a:srgbClr val="00BA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tr-TR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İlk taksit dönemi ödemesinin talep edilebileceği son aydan 24 ay sonra başlayarak 4’er aylık 6 taksitte desteğin faizsiz olarak KOSGEB’e geri ödenmesi</a:t>
            </a:r>
            <a:endParaRPr lang="tr-TR" sz="16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Köşeli Çift Ayraç 56"/>
          <p:cNvSpPr/>
          <p:nvPr/>
        </p:nvSpPr>
        <p:spPr>
          <a:xfrm rot="10800000">
            <a:off x="7351175" y="3701103"/>
            <a:ext cx="186565" cy="159111"/>
          </a:xfrm>
          <a:prstGeom prst="chevron">
            <a:avLst>
              <a:gd name="adj" fmla="val 40174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4" rIns="91430" bIns="45714" rtlCol="0" anchor="ctr"/>
          <a:lstStyle/>
          <a:p>
            <a:pPr algn="ctr"/>
            <a:endParaRPr lang="tr-TR">
              <a:noFill/>
            </a:endParaRPr>
          </a:p>
        </p:txBody>
      </p:sp>
      <p:sp>
        <p:nvSpPr>
          <p:cNvPr id="58" name="Köşeli Çift Ayraç 57"/>
          <p:cNvSpPr/>
          <p:nvPr/>
        </p:nvSpPr>
        <p:spPr>
          <a:xfrm rot="10800000">
            <a:off x="2459581" y="3701102"/>
            <a:ext cx="186565" cy="159111"/>
          </a:xfrm>
          <a:prstGeom prst="chevron">
            <a:avLst>
              <a:gd name="adj" fmla="val 40174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4" rIns="91430" bIns="45714" rtlCol="0" anchor="ctr"/>
          <a:lstStyle/>
          <a:p>
            <a:pPr algn="ctr"/>
            <a:endParaRPr lang="tr-TR">
              <a:noFill/>
            </a:endParaRPr>
          </a:p>
        </p:txBody>
      </p:sp>
      <p:cxnSp>
        <p:nvCxnSpPr>
          <p:cNvPr id="18" name="Düz Bağlayıcı 17"/>
          <p:cNvCxnSpPr/>
          <p:nvPr/>
        </p:nvCxnSpPr>
        <p:spPr>
          <a:xfrm>
            <a:off x="2563861" y="3435972"/>
            <a:ext cx="0" cy="216000"/>
          </a:xfrm>
          <a:prstGeom prst="line">
            <a:avLst/>
          </a:prstGeom>
          <a:ln w="28575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Düz Bağlayıcı 60"/>
          <p:cNvCxnSpPr/>
          <p:nvPr/>
        </p:nvCxnSpPr>
        <p:spPr>
          <a:xfrm>
            <a:off x="7453361" y="3448672"/>
            <a:ext cx="0" cy="216000"/>
          </a:xfrm>
          <a:prstGeom prst="line">
            <a:avLst/>
          </a:prstGeom>
          <a:ln w="28575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Düz Bağlayıcı 61"/>
          <p:cNvCxnSpPr/>
          <p:nvPr/>
        </p:nvCxnSpPr>
        <p:spPr>
          <a:xfrm rot="16200000">
            <a:off x="9113861" y="4302772"/>
            <a:ext cx="0" cy="108000"/>
          </a:xfrm>
          <a:prstGeom prst="line">
            <a:avLst/>
          </a:prstGeom>
          <a:ln w="28575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Köşeli Çift Ayraç 62"/>
          <p:cNvSpPr/>
          <p:nvPr/>
        </p:nvSpPr>
        <p:spPr>
          <a:xfrm rot="5400000">
            <a:off x="3733036" y="4212227"/>
            <a:ext cx="186565" cy="159111"/>
          </a:xfrm>
          <a:prstGeom prst="chevron">
            <a:avLst>
              <a:gd name="adj" fmla="val 40174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4" rIns="91430" bIns="45714" rtlCol="0" anchor="ctr"/>
          <a:lstStyle/>
          <a:p>
            <a:pPr algn="ctr"/>
            <a:endParaRPr lang="tr-TR">
              <a:noFill/>
            </a:endParaRPr>
          </a:p>
        </p:txBody>
      </p:sp>
      <p:sp>
        <p:nvSpPr>
          <p:cNvPr id="64" name="Yuvarlatılmış Dikdörtgen 63"/>
          <p:cNvSpPr/>
          <p:nvPr/>
        </p:nvSpPr>
        <p:spPr>
          <a:xfrm>
            <a:off x="3786077" y="4005989"/>
            <a:ext cx="2185792" cy="6602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Tamamlanmamışsa</a:t>
            </a:r>
            <a:endParaRPr lang="tr-TR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5" name="Yuvarlatılmış Dikdörtgen 64"/>
          <p:cNvSpPr/>
          <p:nvPr/>
        </p:nvSpPr>
        <p:spPr>
          <a:xfrm>
            <a:off x="3233546" y="4481293"/>
            <a:ext cx="1544361" cy="660267"/>
          </a:xfrm>
          <a:prstGeom prst="roundRect">
            <a:avLst/>
          </a:prstGeom>
          <a:solidFill>
            <a:schemeClr val="bg1"/>
          </a:solidFill>
          <a:ln>
            <a:solidFill>
              <a:srgbClr val="00BA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tr-TR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Desteğin faiziyle iadesi</a:t>
            </a:r>
            <a:endParaRPr lang="tr-TR" sz="16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Düz Bağlayıcı 65"/>
          <p:cNvCxnSpPr/>
          <p:nvPr/>
        </p:nvCxnSpPr>
        <p:spPr>
          <a:xfrm rot="16200000">
            <a:off x="4033861" y="4277372"/>
            <a:ext cx="0" cy="108000"/>
          </a:xfrm>
          <a:prstGeom prst="line">
            <a:avLst/>
          </a:prstGeom>
          <a:ln w="28575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Düz Bağlayıcı 59"/>
          <p:cNvCxnSpPr/>
          <p:nvPr/>
        </p:nvCxnSpPr>
        <p:spPr>
          <a:xfrm>
            <a:off x="593456" y="5457871"/>
            <a:ext cx="10312903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11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" t="5875" r="28265" b="22168"/>
          <a:stretch>
            <a:fillRect/>
          </a:stretch>
        </p:blipFill>
        <p:spPr bwMode="auto">
          <a:xfrm>
            <a:off x="0" y="-95250"/>
            <a:ext cx="12203113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7"/>
          <p:cNvCxnSpPr/>
          <p:nvPr/>
        </p:nvCxnSpPr>
        <p:spPr>
          <a:xfrm>
            <a:off x="630238" y="6303169"/>
            <a:ext cx="11125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9333" name="Picture 13" descr="C:\Users\oguzhan.er\AppData\Local\Microsoft\Windows\Temporary Internet Files\Content.Outlook\FEQD95TH\KOSGEB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13" y="744538"/>
            <a:ext cx="3097212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75" y="203200"/>
            <a:ext cx="727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492076"/>
            <a:ext cx="4095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13 Metin kutusu"/>
          <p:cNvSpPr txBox="1">
            <a:spLocks noChangeArrowheads="1"/>
          </p:cNvSpPr>
          <p:nvPr/>
        </p:nvSpPr>
        <p:spPr bwMode="auto">
          <a:xfrm>
            <a:off x="889000" y="476424"/>
            <a:ext cx="11303000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tr-TR" altLang="en-US" sz="1900" b="1" dirty="0" smtClean="0">
                <a:solidFill>
                  <a:schemeClr val="tx1"/>
                </a:solidFill>
                <a:latin typeface="Calibri" pitchFamily="34" charset="0"/>
              </a:rPr>
              <a:t>Amaç: </a:t>
            </a:r>
            <a:r>
              <a:rPr lang="tr-TR" altLang="en-US" sz="1900" dirty="0">
                <a:solidFill>
                  <a:schemeClr val="tx1"/>
                </a:solidFill>
                <a:latin typeface="Calibri" pitchFamily="34" charset="0"/>
              </a:rPr>
              <a:t>C</a:t>
            </a:r>
            <a:r>
              <a:rPr lang="tr-TR" altLang="en-US" sz="1900" dirty="0" smtClean="0">
                <a:solidFill>
                  <a:schemeClr val="tx1"/>
                </a:solidFill>
                <a:latin typeface="Calibri" pitchFamily="34" charset="0"/>
              </a:rPr>
              <a:t>ovid-19 salgınından etkilenen mikro ve küçük ölçekli işletmelerin (</a:t>
            </a:r>
            <a:r>
              <a:rPr lang="tr-TR" altLang="en-US" sz="1900" dirty="0" smtClean="0">
                <a:solidFill>
                  <a:srgbClr val="FF0000"/>
                </a:solidFill>
                <a:latin typeface="Calibri" pitchFamily="34" charset="0"/>
              </a:rPr>
              <a:t>MKİ</a:t>
            </a:r>
            <a:r>
              <a:rPr lang="tr-TR" altLang="en-US" sz="1900" dirty="0" smtClean="0">
                <a:solidFill>
                  <a:schemeClr val="tx1"/>
                </a:solidFill>
                <a:latin typeface="Calibri" pitchFamily="34" charset="0"/>
              </a:rPr>
              <a:t>); </a:t>
            </a:r>
          </a:p>
          <a:p>
            <a:pPr lvl="1" indent="-300038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tr-TR" altLang="en-US" sz="1900" dirty="0" smtClean="0">
                <a:solidFill>
                  <a:schemeClr val="tx1"/>
                </a:solidFill>
                <a:latin typeface="Calibri" pitchFamily="34" charset="0"/>
              </a:rPr>
              <a:t>Faaliyetlerini sürdürmelerini, </a:t>
            </a:r>
          </a:p>
          <a:p>
            <a:pPr marL="450850" lvl="1" indent="6350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tr-TR" altLang="en-US" sz="1900" dirty="0" smtClean="0">
                <a:solidFill>
                  <a:schemeClr val="tx1"/>
                </a:solidFill>
                <a:latin typeface="Calibri" pitchFamily="34" charset="0"/>
              </a:rPr>
              <a:t>İstihdam seviyelerini muhafaza etmelerini ve yeni istihdam oluşturmalarını sağlamak. </a:t>
            </a:r>
            <a:endParaRPr lang="tr-TR" altLang="en-US" sz="19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329" name="20 Metin kutusu"/>
          <p:cNvSpPr txBox="1">
            <a:spLocks noChangeArrowheads="1"/>
          </p:cNvSpPr>
          <p:nvPr/>
        </p:nvSpPr>
        <p:spPr bwMode="auto">
          <a:xfrm>
            <a:off x="889000" y="5622729"/>
            <a:ext cx="11416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2000" b="1" dirty="0" smtClean="0">
                <a:solidFill>
                  <a:schemeClr val="tx1"/>
                </a:solidFill>
                <a:latin typeface="Calibri" pitchFamily="34" charset="0"/>
              </a:rPr>
              <a:t>Süreler:</a:t>
            </a: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02" y="6287718"/>
            <a:ext cx="2190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20 Metin kutusu"/>
          <p:cNvSpPr txBox="1">
            <a:spLocks noChangeArrowheads="1"/>
          </p:cNvSpPr>
          <p:nvPr/>
        </p:nvSpPr>
        <p:spPr bwMode="auto">
          <a:xfrm>
            <a:off x="918129" y="2905892"/>
            <a:ext cx="11300730" cy="303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tr-TR" altLang="en-US" sz="2000" b="1" dirty="0" smtClean="0">
                <a:solidFill>
                  <a:schemeClr val="tx1"/>
                </a:solidFill>
                <a:latin typeface="Calibri" pitchFamily="34" charset="0"/>
              </a:rPr>
              <a:t>Proje Kapsamındaki Destek Türü: </a:t>
            </a:r>
            <a:r>
              <a:rPr lang="tr-TR" altLang="en-US" sz="2000" dirty="0" smtClean="0">
                <a:solidFill>
                  <a:srgbClr val="FF0000"/>
                </a:solidFill>
                <a:latin typeface="Calibri" pitchFamily="34" charset="0"/>
              </a:rPr>
              <a:t>İşletme sermayesi </a:t>
            </a:r>
            <a:r>
              <a:rPr lang="tr-TR" altLang="en-US" sz="2000" dirty="0" smtClean="0">
                <a:solidFill>
                  <a:schemeClr val="tx1"/>
                </a:solidFill>
                <a:latin typeface="Calibri" pitchFamily="34" charset="0"/>
              </a:rPr>
              <a:t>niteliğinde </a:t>
            </a:r>
            <a:r>
              <a:rPr lang="tr-TR" altLang="en-US" sz="2000" dirty="0" smtClean="0">
                <a:solidFill>
                  <a:srgbClr val="FF0000"/>
                </a:solidFill>
                <a:latin typeface="Calibri" pitchFamily="34" charset="0"/>
              </a:rPr>
              <a:t>teminatsız</a:t>
            </a:r>
            <a:r>
              <a:rPr lang="tr-TR" altLang="en-US" sz="2000" dirty="0" smtClean="0">
                <a:solidFill>
                  <a:schemeClr val="tx1"/>
                </a:solidFill>
                <a:latin typeface="Calibri" pitchFamily="34" charset="0"/>
              </a:rPr>
              <a:t> ve </a:t>
            </a:r>
            <a:r>
              <a:rPr lang="tr-TR" altLang="en-US" sz="2000" dirty="0" smtClean="0">
                <a:solidFill>
                  <a:srgbClr val="FF0000"/>
                </a:solidFill>
                <a:latin typeface="Calibri" pitchFamily="34" charset="0"/>
              </a:rPr>
              <a:t>faizsiz</a:t>
            </a:r>
            <a:r>
              <a:rPr lang="tr-TR" altLang="en-US" sz="2000" dirty="0" smtClean="0">
                <a:solidFill>
                  <a:schemeClr val="tx1"/>
                </a:solidFill>
                <a:latin typeface="Calibri" pitchFamily="34" charset="0"/>
              </a:rPr>
              <a:t> geri ödemeli destek.</a:t>
            </a:r>
          </a:p>
          <a:p>
            <a:pPr marL="3090863" indent="-2678113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tr-TR" altLang="en-US" sz="2000" b="1" dirty="0" smtClean="0">
                <a:solidFill>
                  <a:schemeClr val="tx1"/>
                </a:solidFill>
                <a:latin typeface="Calibri" pitchFamily="34" charset="0"/>
              </a:rPr>
              <a:t>Destek ödeme ön şartı: </a:t>
            </a:r>
            <a:r>
              <a:rPr lang="tr-TR" altLang="en-US" sz="2000" b="1" dirty="0" smtClean="0">
                <a:solidFill>
                  <a:srgbClr val="558ED5"/>
                </a:solidFill>
                <a:latin typeface="Calibri" pitchFamily="34" charset="0"/>
              </a:rPr>
              <a:t>-</a:t>
            </a:r>
            <a:r>
              <a:rPr lang="tr-TR" altLang="en-US" sz="20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tr-TR" altLang="en-US" sz="2000" dirty="0" smtClean="0">
                <a:solidFill>
                  <a:schemeClr val="tx1"/>
                </a:solidFill>
                <a:latin typeface="Calibri" pitchFamily="34" charset="0"/>
              </a:rPr>
              <a:t>Başvuru ilanından önceki 12 aylık ortalama istihdam seviyesinin muhafaza edilmesi.</a:t>
            </a:r>
          </a:p>
          <a:p>
            <a:pPr marL="3044825" indent="-2632075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tr-TR" altLang="en-US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tr-TR" altLang="en-US" sz="2000" dirty="0" smtClean="0">
                <a:solidFill>
                  <a:schemeClr val="tx1"/>
                </a:solidFill>
                <a:latin typeface="Calibri" pitchFamily="34" charset="0"/>
              </a:rPr>
              <a:t>                                           </a:t>
            </a:r>
            <a:r>
              <a:rPr lang="tr-TR" altLang="en-US" sz="2000" b="1" dirty="0" smtClean="0">
                <a:solidFill>
                  <a:srgbClr val="558ED5"/>
                </a:solidFill>
                <a:latin typeface="Calibri" pitchFamily="34" charset="0"/>
              </a:rPr>
              <a:t>-</a:t>
            </a:r>
            <a:r>
              <a:rPr lang="tr-TR" altLang="en-US" sz="2000" dirty="0" smtClean="0">
                <a:solidFill>
                  <a:schemeClr val="tx1"/>
                </a:solidFill>
                <a:latin typeface="Calibri" pitchFamily="34" charset="0"/>
              </a:rPr>
              <a:t> Daha önce çalışmamış veya son 3 yılda 6 aydan fazla çalışmamış bir personelin 12 ay istihdam taahhüdü ile işe alınması. </a:t>
            </a:r>
          </a:p>
          <a:p>
            <a:pPr marL="41275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tr-TR" altLang="en-US" sz="2000" dirty="0" smtClean="0">
                <a:solidFill>
                  <a:schemeClr val="tx1"/>
                </a:solidFill>
                <a:latin typeface="Calibri" pitchFamily="34" charset="0"/>
              </a:rPr>
              <a:t>			    </a:t>
            </a:r>
            <a:r>
              <a:rPr lang="tr-TR" altLang="en-US" sz="2000" b="1" dirty="0" smtClean="0">
                <a:solidFill>
                  <a:srgbClr val="558ED5"/>
                </a:solidFill>
                <a:latin typeface="Calibri" pitchFamily="34" charset="0"/>
              </a:rPr>
              <a:t>-</a:t>
            </a:r>
            <a:r>
              <a:rPr lang="tr-TR" altLang="en-US" sz="2000" dirty="0" smtClean="0">
                <a:solidFill>
                  <a:schemeClr val="tx1"/>
                </a:solidFill>
                <a:latin typeface="Calibri" pitchFamily="34" charset="0"/>
              </a:rPr>
              <a:t> Yasal sınırların üzerinde vadesi geçmiş  vergi/SGK borcu olmaması.</a:t>
            </a:r>
          </a:p>
          <a:p>
            <a:pPr marL="3044825" indent="-2632075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tr-TR" altLang="en-US" sz="6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044825" indent="-2632075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tr-TR" altLang="en-US" sz="2000" b="1" dirty="0" smtClean="0">
                <a:solidFill>
                  <a:schemeClr val="tx1"/>
                </a:solidFill>
                <a:latin typeface="Calibri" pitchFamily="34" charset="0"/>
              </a:rPr>
              <a:t>Destek tutarı                  : </a:t>
            </a:r>
            <a:r>
              <a:rPr lang="tr-TR" altLang="en-US" sz="2000" b="1" dirty="0">
                <a:solidFill>
                  <a:srgbClr val="558ED5"/>
                </a:solidFill>
                <a:latin typeface="Calibri" pitchFamily="34" charset="0"/>
              </a:rPr>
              <a:t>- </a:t>
            </a:r>
            <a:r>
              <a:rPr lang="tr-TR" altLang="en-US" sz="2000" dirty="0" smtClean="0">
                <a:solidFill>
                  <a:schemeClr val="tx1"/>
                </a:solidFill>
                <a:latin typeface="Calibri" pitchFamily="34" charset="0"/>
              </a:rPr>
              <a:t>İşe yeni alınan personel başına </a:t>
            </a:r>
            <a:r>
              <a:rPr lang="tr-TR" altLang="en-US" sz="2000" dirty="0" smtClean="0">
                <a:solidFill>
                  <a:srgbClr val="FF0000"/>
                </a:solidFill>
                <a:latin typeface="Calibri" pitchFamily="34" charset="0"/>
              </a:rPr>
              <a:t>100 Bin TL </a:t>
            </a:r>
            <a:r>
              <a:rPr lang="tr-TR" altLang="en-US" sz="2000" dirty="0" smtClean="0">
                <a:solidFill>
                  <a:schemeClr val="tx1"/>
                </a:solidFill>
                <a:latin typeface="Calibri" pitchFamily="34" charset="0"/>
              </a:rPr>
              <a:t>(işletme sahibi kadınsa veya işe         alınan kadınsa</a:t>
            </a:r>
            <a:r>
              <a:rPr lang="tr-TR" altLang="en-US" sz="2000" dirty="0" smtClean="0">
                <a:solidFill>
                  <a:srgbClr val="FF0000"/>
                </a:solidFill>
                <a:latin typeface="Calibri" pitchFamily="34" charset="0"/>
              </a:rPr>
              <a:t> 110 Bin TL</a:t>
            </a:r>
            <a:r>
              <a:rPr lang="tr-TR" altLang="en-US" sz="2000" dirty="0" smtClean="0">
                <a:solidFill>
                  <a:schemeClr val="tx1"/>
                </a:solidFill>
                <a:latin typeface="Calibri" pitchFamily="34" charset="0"/>
              </a:rPr>
              <a:t>)   </a:t>
            </a:r>
          </a:p>
          <a:p>
            <a:pPr marL="41275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tr-TR" altLang="en-US" sz="2000" dirty="0" smtClean="0">
                <a:solidFill>
                  <a:srgbClr val="FF0000"/>
                </a:solidFill>
                <a:latin typeface="Calibri" pitchFamily="34" charset="0"/>
              </a:rPr>
              <a:t>                                            </a:t>
            </a:r>
            <a:r>
              <a:rPr lang="tr-TR" altLang="en-US" sz="2000" b="1" dirty="0" smtClean="0">
                <a:solidFill>
                  <a:srgbClr val="558ED5"/>
                </a:solidFill>
                <a:latin typeface="Calibri" pitchFamily="34" charset="0"/>
              </a:rPr>
              <a:t>- </a:t>
            </a:r>
            <a:r>
              <a:rPr lang="tr-TR" altLang="en-US" sz="2000" dirty="0" smtClean="0">
                <a:solidFill>
                  <a:srgbClr val="FF0000"/>
                </a:solidFill>
                <a:latin typeface="Calibri" pitchFamily="34" charset="0"/>
              </a:rPr>
              <a:t>Mikro </a:t>
            </a:r>
            <a:r>
              <a:rPr lang="tr-TR" altLang="en-US" sz="2000" dirty="0" smtClean="0">
                <a:solidFill>
                  <a:schemeClr val="tx1"/>
                </a:solidFill>
                <a:latin typeface="Calibri" pitchFamily="34" charset="0"/>
              </a:rPr>
              <a:t>işletmeler için azami </a:t>
            </a:r>
            <a:r>
              <a:rPr lang="tr-TR" altLang="en-US" sz="2000" dirty="0" smtClean="0">
                <a:solidFill>
                  <a:srgbClr val="FF0000"/>
                </a:solidFill>
                <a:latin typeface="Calibri" pitchFamily="34" charset="0"/>
              </a:rPr>
              <a:t>2 personel, küçük </a:t>
            </a:r>
            <a:r>
              <a:rPr lang="tr-TR" altLang="en-US" sz="2000" dirty="0" smtClean="0">
                <a:solidFill>
                  <a:schemeClr val="tx1"/>
                </a:solidFill>
                <a:latin typeface="Calibri" pitchFamily="34" charset="0"/>
              </a:rPr>
              <a:t>işletmeler için azami </a:t>
            </a:r>
            <a:r>
              <a:rPr lang="tr-TR" altLang="en-US" sz="2000" dirty="0" smtClean="0">
                <a:solidFill>
                  <a:srgbClr val="FF0000"/>
                </a:solidFill>
                <a:latin typeface="Calibri" pitchFamily="34" charset="0"/>
              </a:rPr>
              <a:t>5 personel</a:t>
            </a:r>
            <a:endParaRPr lang="tr-TR" altLang="en-US" sz="20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36" y="5569509"/>
            <a:ext cx="500370" cy="512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56" y="2954592"/>
            <a:ext cx="4288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Slide Number Placeholder 1"/>
          <p:cNvSpPr txBox="1">
            <a:spLocks noGrp="1"/>
          </p:cNvSpPr>
          <p:nvPr/>
        </p:nvSpPr>
        <p:spPr bwMode="auto">
          <a:xfrm>
            <a:off x="9880600" y="6839491"/>
            <a:ext cx="21336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6587AA03-C33D-461B-B876-273DB8E66922}" type="slidenum">
              <a:rPr lang="en-CA" altLang="en-US" sz="1200">
                <a:solidFill>
                  <a:srgbClr val="898989"/>
                </a:solidFill>
                <a:latin typeface="Calibri" pitchFamily="34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CA" altLang="en-US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44" y="904466"/>
            <a:ext cx="2190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83" y="1278085"/>
            <a:ext cx="2190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31" y="1481116"/>
            <a:ext cx="4095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13 Metin kutusu"/>
          <p:cNvSpPr txBox="1">
            <a:spLocks noChangeArrowheads="1"/>
          </p:cNvSpPr>
          <p:nvPr/>
        </p:nvSpPr>
        <p:spPr bwMode="auto">
          <a:xfrm>
            <a:off x="879167" y="1492474"/>
            <a:ext cx="11312831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tr-TR" altLang="en-US" sz="1900" b="1" dirty="0" smtClean="0">
                <a:solidFill>
                  <a:schemeClr val="tx1"/>
                </a:solidFill>
                <a:latin typeface="Calibri" pitchFamily="34" charset="0"/>
              </a:rPr>
              <a:t>Yararlanıcılar:</a:t>
            </a:r>
            <a:endParaRPr lang="tr-TR" altLang="en-US" sz="19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442913" lvl="1" indent="0" algn="just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tr-TR" sz="1900" dirty="0" smtClean="0">
                <a:solidFill>
                  <a:srgbClr val="FF0000"/>
                </a:solidFill>
                <a:latin typeface="Calibri" pitchFamily="34" charset="0"/>
              </a:rPr>
              <a:t>İmalat</a:t>
            </a:r>
            <a:r>
              <a:rPr lang="tr-TR" sz="19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rPr>
              <a:t>,</a:t>
            </a:r>
            <a:r>
              <a:rPr lang="tr-TR" sz="1900" dirty="0" smtClean="0">
                <a:solidFill>
                  <a:srgbClr val="FF0000"/>
                </a:solidFill>
                <a:latin typeface="Calibri" pitchFamily="34" charset="0"/>
              </a:rPr>
              <a:t> bilgisayar programlama</a:t>
            </a:r>
            <a:r>
              <a:rPr lang="tr-TR" sz="19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rPr>
              <a:t>,</a:t>
            </a:r>
            <a:r>
              <a:rPr lang="tr-TR" sz="1900" dirty="0" smtClean="0">
                <a:solidFill>
                  <a:srgbClr val="FF0000"/>
                </a:solidFill>
                <a:latin typeface="Calibri" pitchFamily="34" charset="0"/>
              </a:rPr>
              <a:t> bilimsel Ar-Ge </a:t>
            </a:r>
            <a:r>
              <a:rPr lang="tr-TR" sz="1900" dirty="0" smtClean="0">
                <a:ln w="0"/>
                <a:solidFill>
                  <a:schemeClr val="tx1"/>
                </a:solidFill>
                <a:latin typeface="Calibri" pitchFamily="34" charset="0"/>
              </a:rPr>
              <a:t>ve</a:t>
            </a:r>
            <a:r>
              <a:rPr lang="tr-TR" sz="1900" dirty="0" smtClean="0">
                <a:solidFill>
                  <a:srgbClr val="FF0000"/>
                </a:solidFill>
                <a:latin typeface="Calibri" pitchFamily="34" charset="0"/>
              </a:rPr>
              <a:t> bazı hizmet – ticaret sektörlerinde </a:t>
            </a:r>
            <a:r>
              <a:rPr lang="tr-TR" altLang="en-US" sz="1900" dirty="0" smtClean="0">
                <a:solidFill>
                  <a:schemeClr val="tx1"/>
                </a:solidFill>
                <a:latin typeface="Calibri" pitchFamily="34" charset="0"/>
              </a:rPr>
              <a:t>faaliyet gösteren, </a:t>
            </a:r>
            <a:r>
              <a:rPr lang="tr-TR" altLang="en-US" sz="1900" dirty="0" smtClean="0">
                <a:solidFill>
                  <a:srgbClr val="FF0000"/>
                </a:solidFill>
                <a:latin typeface="Calibri" pitchFamily="34" charset="0"/>
              </a:rPr>
              <a:t>2019’da en az 75 Bin TL gelir hacmi</a:t>
            </a:r>
            <a:r>
              <a:rPr lang="tr-TR" altLang="en-US" sz="1900" dirty="0" smtClean="0">
                <a:solidFill>
                  <a:schemeClr val="tx1"/>
                </a:solidFill>
                <a:latin typeface="Calibri" pitchFamily="34" charset="0"/>
              </a:rPr>
              <a:t>ne ulaşmış olan mikro </a:t>
            </a:r>
            <a:r>
              <a:rPr lang="tr-TR" altLang="en-US" sz="1900" dirty="0">
                <a:solidFill>
                  <a:schemeClr val="tx1"/>
                </a:solidFill>
                <a:latin typeface="Calibri" pitchFamily="34" charset="0"/>
              </a:rPr>
              <a:t>ve küçük </a:t>
            </a:r>
            <a:r>
              <a:rPr lang="tr-TR" altLang="en-US" sz="1900" dirty="0" smtClean="0">
                <a:solidFill>
                  <a:schemeClr val="tx1"/>
                </a:solidFill>
                <a:latin typeface="Calibri" pitchFamily="34" charset="0"/>
              </a:rPr>
              <a:t>işletmeler. </a:t>
            </a:r>
          </a:p>
          <a:p>
            <a:pPr marL="442913" lvl="1" indent="0" algn="just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tr-TR" altLang="en-US" sz="1900" dirty="0" smtClean="0">
                <a:solidFill>
                  <a:schemeClr val="tx1"/>
                </a:solidFill>
                <a:latin typeface="Calibri" pitchFamily="34" charset="0"/>
              </a:rPr>
              <a:t>Aynı sektörlerde faaliyet gösteren, </a:t>
            </a:r>
            <a:r>
              <a:rPr lang="tr-TR" altLang="en-US" sz="1900" dirty="0" smtClean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tr-TR" sz="1900" dirty="0" smtClean="0">
                <a:solidFill>
                  <a:srgbClr val="FF0000"/>
                </a:solidFill>
                <a:latin typeface="Calibri" pitchFamily="34" charset="0"/>
              </a:rPr>
              <a:t>017 </a:t>
            </a:r>
            <a:r>
              <a:rPr lang="tr-TR" sz="1900" dirty="0">
                <a:solidFill>
                  <a:schemeClr val="tx1"/>
                </a:solidFill>
                <a:latin typeface="Calibri" pitchFamily="34" charset="0"/>
              </a:rPr>
              <a:t>ve sonrasında kurulmuş </a:t>
            </a:r>
            <a:r>
              <a:rPr lang="tr-TR" sz="1900" dirty="0" smtClean="0">
                <a:solidFill>
                  <a:srgbClr val="FF0000"/>
                </a:solidFill>
                <a:latin typeface="Calibri" pitchFamily="34" charset="0"/>
              </a:rPr>
              <a:t>yenilikçi </a:t>
            </a:r>
            <a:r>
              <a:rPr lang="tr-TR" sz="1900" dirty="0">
                <a:solidFill>
                  <a:srgbClr val="FF0000"/>
                </a:solidFill>
                <a:latin typeface="Calibri" pitchFamily="34" charset="0"/>
              </a:rPr>
              <a:t>genç</a:t>
            </a:r>
            <a:r>
              <a:rPr lang="tr-TR" sz="1900" dirty="0">
                <a:solidFill>
                  <a:schemeClr val="tx1"/>
                </a:solidFill>
                <a:latin typeface="Calibri" pitchFamily="34" charset="0"/>
              </a:rPr>
              <a:t> mikro ve küçük </a:t>
            </a:r>
            <a:r>
              <a:rPr lang="tr-TR" sz="1900" dirty="0" smtClean="0">
                <a:solidFill>
                  <a:schemeClr val="tx1"/>
                </a:solidFill>
                <a:latin typeface="Calibri" pitchFamily="34" charset="0"/>
              </a:rPr>
              <a:t>işletmeler.</a:t>
            </a:r>
            <a:endParaRPr lang="tr-TR" altLang="en-US" sz="19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64" y="1983605"/>
            <a:ext cx="2190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82" y="2563721"/>
            <a:ext cx="2190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01" y="3384561"/>
            <a:ext cx="2190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47" y="5976226"/>
            <a:ext cx="2190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18 Metin kutusu"/>
          <p:cNvSpPr txBox="1">
            <a:spLocks noChangeArrowheads="1"/>
          </p:cNvSpPr>
          <p:nvPr/>
        </p:nvSpPr>
        <p:spPr bwMode="auto">
          <a:xfrm>
            <a:off x="1306206" y="5892698"/>
            <a:ext cx="1091265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marL="4572000" indent="-4572000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2000" b="1" dirty="0" smtClean="0">
                <a:solidFill>
                  <a:schemeClr val="tx1"/>
                </a:solidFill>
                <a:latin typeface="Calibri" pitchFamily="34" charset="0"/>
              </a:rPr>
              <a:t>Başvuru dönemi              : </a:t>
            </a:r>
            <a:r>
              <a:rPr lang="tr-TR" altLang="en-US" sz="2000" dirty="0" smtClean="0">
                <a:solidFill>
                  <a:schemeClr val="tx1"/>
                </a:solidFill>
                <a:latin typeface="Calibri" pitchFamily="34" charset="0"/>
              </a:rPr>
              <a:t>2021 Aralık - 2022</a:t>
            </a:r>
            <a:r>
              <a:rPr lang="tr-TR" altLang="en-US" sz="20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tr-TR" altLang="en-US" sz="2000" dirty="0" smtClean="0">
                <a:solidFill>
                  <a:srgbClr val="FF0000"/>
                </a:solidFill>
                <a:latin typeface="Calibri" pitchFamily="34" charset="0"/>
              </a:rPr>
              <a:t>Mart </a:t>
            </a:r>
            <a:r>
              <a:rPr lang="tr-TR" altLang="en-US" sz="2000" dirty="0" smtClean="0">
                <a:solidFill>
                  <a:schemeClr val="tx1"/>
                </a:solidFill>
                <a:latin typeface="Calibri" pitchFamily="34" charset="0"/>
              </a:rPr>
              <a:t>sonu (bütçe imkanlarına göre tekrarlanacak)</a:t>
            </a:r>
          </a:p>
          <a:p>
            <a:pPr marL="4572000" indent="-4572000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2000" b="1" dirty="0" smtClean="0">
                <a:solidFill>
                  <a:schemeClr val="tx1"/>
                </a:solidFill>
                <a:latin typeface="Calibri" pitchFamily="34" charset="0"/>
              </a:rPr>
              <a:t>Destek ödeme dönemi   : </a:t>
            </a:r>
            <a:r>
              <a:rPr lang="tr-TR" altLang="en-US" sz="2000" dirty="0" smtClean="0">
                <a:solidFill>
                  <a:schemeClr val="tx1"/>
                </a:solidFill>
                <a:latin typeface="Calibri" pitchFamily="34" charset="0"/>
              </a:rPr>
              <a:t>2022 Ocak’tan itibaren, 6 + 6 ay istihdam karşılığında iki taksitte</a:t>
            </a:r>
          </a:p>
          <a:p>
            <a:pPr marL="3052763" indent="-3052763">
              <a:spcBef>
                <a:spcPct val="0"/>
              </a:spcBef>
              <a:buClrTx/>
              <a:buSzTx/>
              <a:buNone/>
            </a:pPr>
            <a:r>
              <a:rPr lang="tr-TR" altLang="en-US" sz="2000" b="1" dirty="0">
                <a:solidFill>
                  <a:schemeClr val="tx1"/>
                </a:solidFill>
                <a:latin typeface="Calibri" pitchFamily="34" charset="0"/>
              </a:rPr>
              <a:t>MKİ </a:t>
            </a:r>
            <a:r>
              <a:rPr lang="tr-TR" altLang="en-US" sz="2000" b="1" dirty="0" smtClean="0">
                <a:solidFill>
                  <a:schemeClr val="tx1"/>
                </a:solidFill>
                <a:latin typeface="Calibri" pitchFamily="34" charset="0"/>
              </a:rPr>
              <a:t>geri ödeme dönemi : </a:t>
            </a:r>
            <a:r>
              <a:rPr lang="tr-TR" altLang="en-US" sz="2000" dirty="0" smtClean="0">
                <a:solidFill>
                  <a:srgbClr val="FF0000"/>
                </a:solidFill>
                <a:latin typeface="Calibri" pitchFamily="34" charset="0"/>
              </a:rPr>
              <a:t>2 yıl ödemesiz</a:t>
            </a:r>
            <a:r>
              <a:rPr lang="tr-TR" altLang="en-US" sz="2000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tr-TR" altLang="en-US" sz="2000" dirty="0" smtClean="0">
                <a:solidFill>
                  <a:schemeClr val="tx1"/>
                </a:solidFill>
                <a:latin typeface="Calibri" pitchFamily="34" charset="0"/>
              </a:rPr>
              <a:t>ardından </a:t>
            </a:r>
            <a:r>
              <a:rPr lang="tr-TR" altLang="en-US" sz="2000" dirty="0" smtClean="0">
                <a:solidFill>
                  <a:srgbClr val="FF0000"/>
                </a:solidFill>
                <a:latin typeface="Calibri" pitchFamily="34" charset="0"/>
              </a:rPr>
              <a:t>dörder </a:t>
            </a:r>
            <a:r>
              <a:rPr lang="tr-TR" altLang="en-US" sz="2000" dirty="0">
                <a:solidFill>
                  <a:srgbClr val="FF0000"/>
                </a:solidFill>
                <a:latin typeface="Calibri" pitchFamily="34" charset="0"/>
              </a:rPr>
              <a:t>aylık dönemler halinde 6 taksitte </a:t>
            </a:r>
            <a:r>
              <a:rPr lang="tr-TR" altLang="en-US" sz="2000" dirty="0">
                <a:solidFill>
                  <a:schemeClr val="tx1"/>
                </a:solidFill>
                <a:latin typeface="Calibri" pitchFamily="34" charset="0"/>
              </a:rPr>
              <a:t>geri </a:t>
            </a:r>
            <a:r>
              <a:rPr lang="tr-TR" altLang="en-US" sz="2000" dirty="0" smtClean="0">
                <a:solidFill>
                  <a:schemeClr val="tx1"/>
                </a:solidFill>
                <a:latin typeface="Calibri" pitchFamily="34" charset="0"/>
              </a:rPr>
              <a:t>ödeme</a:t>
            </a:r>
            <a:endParaRPr lang="tr-TR" altLang="en-US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45" y="6581252"/>
            <a:ext cx="2190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1 Metin kutusu"/>
          <p:cNvSpPr txBox="1">
            <a:spLocks noChangeArrowheads="1"/>
          </p:cNvSpPr>
          <p:nvPr/>
        </p:nvSpPr>
        <p:spPr bwMode="auto">
          <a:xfrm>
            <a:off x="1187450" y="-45133"/>
            <a:ext cx="7227888" cy="58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3200" b="1" dirty="0" smtClean="0">
                <a:solidFill>
                  <a:srgbClr val="00BAD5"/>
                </a:solidFill>
                <a:latin typeface="Calibri" pitchFamily="34" charset="0"/>
              </a:rPr>
              <a:t>PROGRAM KÜNYESİ</a:t>
            </a:r>
            <a:endParaRPr lang="tr-TR" altLang="en-US" sz="3200" b="1" dirty="0">
              <a:solidFill>
                <a:srgbClr val="00BAD5"/>
              </a:solidFill>
              <a:latin typeface="Calibri" pitchFamily="34" charset="0"/>
            </a:endParaRPr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43" y="4942632"/>
            <a:ext cx="2190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75" y="203200"/>
            <a:ext cx="727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Slide Number Placeholder 1"/>
          <p:cNvSpPr txBox="1">
            <a:spLocks noGrp="1"/>
          </p:cNvSpPr>
          <p:nvPr/>
        </p:nvSpPr>
        <p:spPr bwMode="auto">
          <a:xfrm>
            <a:off x="9880600" y="6343650"/>
            <a:ext cx="21336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87AA03-C33D-461B-B876-273DB8E66922}" type="slidenum">
              <a:rPr kumimoji="0" lang="en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588963" y="979488"/>
            <a:ext cx="10358437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143220" y="589911"/>
            <a:ext cx="12048779" cy="5159375"/>
          </a:xfrm>
          <a:prstGeom prst="rect">
            <a:avLst/>
          </a:prstGeom>
          <a:ln>
            <a:noFill/>
          </a:ln>
        </p:spPr>
        <p:txBody>
          <a:bodyPr lIns="72000" tIns="36000" rIns="72000" bIns="3600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prstClr val="white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 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 süresi 30 Haziran 2023 tarihine kadar 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uzatılmıştır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prstClr val="white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2-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azı 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hizmet ve ticaret sektörleri 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projenin 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hedef 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kitlesine eklenmiştir.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prstClr val="white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Hedef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kitleye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eklenen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hizmet ve ticaret sektörlerinin belirlenmesinde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esas alınan kriterler: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6700" marR="0" lvl="0" indent="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prstClr val="white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Sektörün, KOSGEB yasal hedef kitlesi içinde bulunması </a:t>
            </a:r>
          </a:p>
          <a:p>
            <a:pPr marL="266700" marR="0" lvl="0" indent="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prstClr val="white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yılında 2019’a göre net satışı azalan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MKİ’lerin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sayısının sektördeki toplam MKİ sayısına oranının %55 ve üstünde olması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veya sektörün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OECD’nin “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pandemiden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en fazla etkilenen sektörler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listesi”nde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bulunması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6700" marR="0" lvl="1" indent="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prstClr val="white"/>
              </a:buClr>
              <a:buSzTx/>
              <a:buFont typeface="Wingdings" pitchFamily="2" charset="2"/>
              <a:buNone/>
              <a:tabLst/>
              <a:defRPr/>
            </a:pPr>
            <a:endParaRPr kumimoji="0" lang="tr-TR" sz="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6700" marR="0" lvl="1" indent="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prstClr val="white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İstisnalar: Aşağıdaki sektörler Dünya Bankası </a:t>
            </a: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çevre – sosyal </a:t>
            </a: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risk kategorisini olumsuz etkileyeceği için hariç tutulmuştur: </a:t>
            </a:r>
          </a:p>
          <a:p>
            <a:pPr marL="1152525" marR="0" lvl="1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prstClr val="white"/>
              </a:buClr>
              <a:buSzTx/>
              <a:buFont typeface="Calibri" panose="020F0502020204030204" pitchFamily="34" charset="0"/>
              <a:buChar char="‒"/>
              <a:tabLst>
                <a:tab pos="987425" algn="l"/>
              </a:tabLst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NACE </a:t>
            </a: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Kısım - B madencilik </a:t>
            </a:r>
          </a:p>
          <a:p>
            <a:pPr marL="1152525" marR="0" lvl="1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prstClr val="white"/>
              </a:buClr>
              <a:buSzTx/>
              <a:buFont typeface="Calibri" panose="020F0502020204030204" pitchFamily="34" charset="0"/>
              <a:buChar char="‒"/>
              <a:tabLst>
                <a:tab pos="987425" algn="l"/>
              </a:tabLst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NACE Kısım - F inşaat </a:t>
            </a:r>
          </a:p>
          <a:p>
            <a:pPr marL="1152525" marR="0" lvl="1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prstClr val="white"/>
              </a:buClr>
              <a:buSzTx/>
              <a:buFont typeface="Calibri" panose="020F0502020204030204" pitchFamily="34" charset="0"/>
              <a:buChar char="‒"/>
              <a:tabLst>
                <a:tab pos="987425" algn="l"/>
              </a:tabLst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NACE Bölüm - 12 tütün ürünleri imalatı, Bölüm- 19 kok kömürü ve rafine petrol ürünleri imalatı </a:t>
            </a:r>
          </a:p>
          <a:p>
            <a:pPr marL="1152525" marR="0" lvl="1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prstClr val="white"/>
              </a:buClr>
              <a:buSzTx/>
              <a:buFont typeface="Calibri" panose="020F0502020204030204" pitchFamily="34" charset="0"/>
              <a:buChar char="‒"/>
              <a:tabLst>
                <a:tab pos="987425" algn="l"/>
              </a:tabLst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NACE Bölüm - 50 su yolu taşımacılığı, NACE Bölüm 51 hava yolu taşımacılığı </a:t>
            </a:r>
          </a:p>
          <a:p>
            <a:pPr marL="6096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prstClr val="white"/>
              </a:buClr>
              <a:buSzTx/>
              <a:buFont typeface="Calibri" panose="020F0502020204030204" pitchFamily="34" charset="0"/>
              <a:buChar char="₋"/>
              <a:tabLst>
                <a:tab pos="987425" algn="l"/>
              </a:tabLst>
              <a:defRPr/>
            </a:pP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1 Metin kutusu"/>
          <p:cNvSpPr txBox="1">
            <a:spLocks noChangeArrowheads="1"/>
          </p:cNvSpPr>
          <p:nvPr/>
        </p:nvSpPr>
        <p:spPr bwMode="auto">
          <a:xfrm>
            <a:off x="1187448" y="-58119"/>
            <a:ext cx="9130257" cy="58474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11" tIns="45706" rIns="91411" bIns="45706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PROJE REVİZYON ÖZETİ</a:t>
            </a:r>
            <a:endParaRPr kumimoji="0" lang="tr-TR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44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75" y="203200"/>
            <a:ext cx="727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1 Metin kutusu"/>
          <p:cNvSpPr txBox="1">
            <a:spLocks noChangeArrowheads="1"/>
          </p:cNvSpPr>
          <p:nvPr/>
        </p:nvSpPr>
        <p:spPr bwMode="auto">
          <a:xfrm>
            <a:off x="1187448" y="-58119"/>
            <a:ext cx="9130257" cy="58474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11" tIns="45706" rIns="91411" bIns="45706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PROJE REVİZYON ÖZETİ</a:t>
            </a:r>
            <a:endParaRPr kumimoji="0" lang="tr-TR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41990" name="Slide Number Placeholder 1"/>
          <p:cNvSpPr txBox="1">
            <a:spLocks noGrp="1"/>
          </p:cNvSpPr>
          <p:nvPr/>
        </p:nvSpPr>
        <p:spPr bwMode="auto">
          <a:xfrm>
            <a:off x="9880600" y="6343650"/>
            <a:ext cx="21336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87AA03-C33D-461B-B876-273DB8E66922}" type="slidenum">
              <a:rPr kumimoji="0" lang="en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588963" y="979488"/>
            <a:ext cx="10358437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143220" y="415593"/>
            <a:ext cx="12048779" cy="6448194"/>
          </a:xfrm>
          <a:prstGeom prst="rect">
            <a:avLst/>
          </a:prstGeom>
          <a:ln>
            <a:noFill/>
          </a:ln>
        </p:spPr>
        <p:txBody>
          <a:bodyPr lIns="72000" tIns="36000" rIns="72000" bIns="3600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prstClr val="white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3-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 tasarımı ve uygulamasında 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değişiklikler yapılmıştır. 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6700" marR="0" lvl="0" indent="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prstClr val="white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Projenin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birinci bileşeninde “işletme bazında” aranan “2020’de 2019’a göre gelir kaybına uğrama” veya “nakit akışı bozulması” kriteri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kaldırılmıştır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266700" indent="0">
              <a:buClr>
                <a:prstClr val="white"/>
              </a:buClr>
              <a:buFont typeface="Wingdings" pitchFamily="2" charset="2"/>
              <a:buChar char="§"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tr-TR" sz="2400" dirty="0">
                <a:solidFill>
                  <a:prstClr val="white"/>
                </a:solidFill>
              </a:rPr>
              <a:t>2020 yılında üç kamu bankası tarafından uygulanan “İşe Devam Kredisi” yararlananlarla ilgili kısıtlama kaldırılmıştır. </a:t>
            </a:r>
          </a:p>
          <a:p>
            <a:pPr marL="266700" marR="0" lvl="0" indent="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prstClr val="white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Daha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önce hiç çalışmamış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veya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son üç yılda 6 aydan fazla çalışmamış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üniversite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meslek lisesi mezunu personelin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 ay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(6 + 6 )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boyunca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çalışmak üzere istihdam edilmesi taahhüdü ve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başvuru ilanından önceki 12 aylık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ortalama istihdamın korunması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şartı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ile destek verilecektir.</a:t>
            </a:r>
          </a:p>
          <a:p>
            <a:pPr marL="266700" marR="0" lvl="0" indent="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prstClr val="white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Destek tutarı arttırılmıştır. </a:t>
            </a:r>
          </a:p>
          <a:p>
            <a:pPr marL="987425" marR="0" lvl="1" indent="-1778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prstClr val="white"/>
              </a:buClr>
              <a:buSzTx/>
              <a:buFontTx/>
              <a:buChar char="‒"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İstihdam edilecek personel başına </a:t>
            </a: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100.000 TL </a:t>
            </a: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destek verilecektir. </a:t>
            </a:r>
          </a:p>
          <a:p>
            <a:pPr marL="987425" marR="0" lvl="1" indent="-1778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prstClr val="white"/>
              </a:buClr>
              <a:buSzTx/>
              <a:buFontTx/>
              <a:buChar char="‒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İşletme </a:t>
            </a: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sahibi kadın ise veya işe alınan personel kadın ise, </a:t>
            </a: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personel </a:t>
            </a: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başına </a:t>
            </a: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110.000 TL </a:t>
            </a: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destek verilecektir.</a:t>
            </a: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87425" marR="0" lvl="1" indent="-1778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prstClr val="white"/>
              </a:buClr>
              <a:buSzTx/>
              <a:buFontTx/>
              <a:buChar char="‒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Mikro </a:t>
            </a: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işletmeler </a:t>
            </a: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küçük işletmeler </a:t>
            </a: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personele kadar destek alabilecektir. </a:t>
            </a:r>
          </a:p>
          <a:p>
            <a:pPr marL="266700" marR="0" lvl="0" indent="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prstClr val="white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Desteklenecek işletmeler, bütçe kapsamında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başvuru sırasına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göre belirlenecektir.  </a:t>
            </a:r>
          </a:p>
          <a:p>
            <a:pPr marL="266700" marR="0" lvl="0" indent="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prstClr val="white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Destek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 ay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geri ödemesiz, izleyen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 aylık dönemde 4’er aylık 6 eşit taksitte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faizsiz ve teminatsız olarak kullandırılacaktır. </a:t>
            </a:r>
          </a:p>
          <a:p>
            <a:pPr marL="266700" marR="0" lvl="0" indent="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prstClr val="white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164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75" y="203200"/>
            <a:ext cx="727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1 Metin kutusu"/>
          <p:cNvSpPr txBox="1">
            <a:spLocks noChangeArrowheads="1"/>
          </p:cNvSpPr>
          <p:nvPr/>
        </p:nvSpPr>
        <p:spPr bwMode="auto">
          <a:xfrm>
            <a:off x="-12699" y="36513"/>
            <a:ext cx="11328400" cy="156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1" tIns="45706" rIns="91411" bIns="45706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3200" b="1" dirty="0">
                <a:solidFill>
                  <a:srgbClr val="00BAD5"/>
                </a:solidFill>
                <a:latin typeface="Calibri" pitchFamily="34" charset="0"/>
              </a:rPr>
              <a:t>DÜNYA BANKASI FİNANSMANLI PROJELERDE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3200" b="1" dirty="0">
                <a:solidFill>
                  <a:srgbClr val="00BAD5"/>
                </a:solidFill>
                <a:latin typeface="Calibri" pitchFamily="34" charset="0"/>
              </a:rPr>
              <a:t>UYGUN BULUNMAYAN SEKTÖR ve FAALİYETLER TABLOSU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en-US" sz="3200" b="1" dirty="0">
              <a:solidFill>
                <a:srgbClr val="00BAD5"/>
              </a:solidFill>
              <a:latin typeface="Calibri" pitchFamily="34" charset="0"/>
            </a:endParaRPr>
          </a:p>
        </p:txBody>
      </p:sp>
      <p:sp>
        <p:nvSpPr>
          <p:cNvPr id="41990" name="Slide Number Placeholder 1"/>
          <p:cNvSpPr txBox="1">
            <a:spLocks noGrp="1"/>
          </p:cNvSpPr>
          <p:nvPr/>
        </p:nvSpPr>
        <p:spPr bwMode="auto">
          <a:xfrm>
            <a:off x="9880600" y="6343650"/>
            <a:ext cx="21336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6587AA03-C33D-461B-B876-273DB8E66922}" type="slidenum">
              <a:rPr lang="en-CA" altLang="en-US" sz="1200">
                <a:solidFill>
                  <a:srgbClr val="898989"/>
                </a:solidFill>
                <a:latin typeface="Calibri" pitchFamily="34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CA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588963" y="979488"/>
            <a:ext cx="10358437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738132"/>
              </p:ext>
            </p:extLst>
          </p:nvPr>
        </p:nvGraphicFramePr>
        <p:xfrm>
          <a:off x="116681" y="4277321"/>
          <a:ext cx="11643519" cy="23929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43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5103">
                <a:tc>
                  <a:txBody>
                    <a:bodyPr/>
                    <a:lstStyle/>
                    <a:p>
                      <a:pPr marL="457200" marR="19050" algn="ctr">
                        <a:spcAft>
                          <a:spcPts val="0"/>
                        </a:spcAft>
                        <a:tabLst>
                          <a:tab pos="-90170" algn="l"/>
                          <a:tab pos="116840" algn="l"/>
                        </a:tabLst>
                      </a:pPr>
                      <a:r>
                        <a:rPr lang="tr-TR" sz="1100" b="1" dirty="0">
                          <a:effectLst/>
                          <a:latin typeface="+mn-lt"/>
                        </a:rPr>
                        <a:t>AŞAĞIDAKİ FAALİYETLERDE BULUNANLAR </a:t>
                      </a:r>
                      <a:r>
                        <a:rPr lang="tr-TR" sz="1100" b="1" dirty="0" smtClean="0">
                          <a:effectLst/>
                          <a:latin typeface="+mn-lt"/>
                        </a:rPr>
                        <a:t>BAŞVURAMAZ (</a:t>
                      </a:r>
                      <a:r>
                        <a:rPr lang="tr-TR" sz="1100" b="1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İŞLETME  BEYANI ALINIR</a:t>
                      </a:r>
                      <a:r>
                        <a:rPr lang="tr-TR" sz="1100" b="1" dirty="0" smtClean="0">
                          <a:effectLst/>
                          <a:latin typeface="+mn-lt"/>
                        </a:rPr>
                        <a:t>)</a:t>
                      </a:r>
                      <a:r>
                        <a:rPr lang="tr-TR" sz="1100" b="1" dirty="0">
                          <a:effectLst/>
                          <a:latin typeface="+mn-lt"/>
                        </a:rPr>
                        <a:t> </a:t>
                      </a:r>
                      <a:endParaRPr lang="tr-TR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6583" marR="6658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685">
                <a:tc>
                  <a:txBody>
                    <a:bodyPr/>
                    <a:lstStyle/>
                    <a:p>
                      <a:pPr marL="88900" marR="19050" lvl="0" indent="-88900"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"/>
                        <a:tabLst>
                          <a:tab pos="-90170" algn="l"/>
                          <a:tab pos="116840" algn="l"/>
                        </a:tabLst>
                      </a:pPr>
                      <a:r>
                        <a:rPr lang="tr-TR" sz="11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Türkiye yasalarına veya yönetmeliklerine veya uluslararası sözleşme ve anlaşmalara uygun olarak yasa dışı sayılan veya uluslararası yasaklara tabi olan ürünlerin imalatı ticareti veya faaliyetlerin uygulanması (örneğin </a:t>
                      </a:r>
                      <a:r>
                        <a:rPr lang="tr-TR" sz="1100" b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farmasötik</a:t>
                      </a:r>
                      <a:r>
                        <a:rPr lang="tr-TR" sz="11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ürünler, ozon tabakasına zarar veren maddeler, </a:t>
                      </a:r>
                      <a:r>
                        <a:rPr lang="tr-TR" sz="1100" b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PCB'ler</a:t>
                      </a:r>
                      <a:r>
                        <a:rPr lang="tr-TR" sz="11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 CITES (Nesli Tehlike Altındaki Yabani Hayvan ve Bitki Türlerinin Uluslararası Ticaretine İlişkin Sözleşme) kapsamında düzenlenen vahşi oyun veya ürünler)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471">
                <a:tc>
                  <a:txBody>
                    <a:bodyPr/>
                    <a:lstStyle/>
                    <a:p>
                      <a:pPr marL="88900" marR="19050" lvl="0" indent="-88900"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"/>
                        <a:tabLst>
                          <a:tab pos="-90170" algn="l"/>
                          <a:tab pos="116840" algn="l"/>
                        </a:tabLst>
                      </a:pPr>
                      <a:r>
                        <a:rPr lang="tr-TR" sz="11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Alkollü içeceklerin ticareti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471">
                <a:tc>
                  <a:txBody>
                    <a:bodyPr/>
                    <a:lstStyle/>
                    <a:p>
                      <a:pPr marL="88900" marR="19050" lvl="0" indent="-88900"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"/>
                        <a:tabLst>
                          <a:tab pos="-90170" algn="l"/>
                          <a:tab pos="116840" algn="l"/>
                        </a:tabLst>
                      </a:pPr>
                      <a:r>
                        <a:rPr lang="tr-TR" sz="11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Kumar, kumarhaneler ve eşdeğer girişimler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510">
                <a:tc>
                  <a:txBody>
                    <a:bodyPr/>
                    <a:lstStyle/>
                    <a:p>
                      <a:pPr marL="88900" marR="19050" lvl="0" indent="-88900"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"/>
                        <a:tabLst>
                          <a:tab pos="-90170" algn="l"/>
                          <a:tab pos="116840" algn="l"/>
                        </a:tabLst>
                      </a:pPr>
                      <a:r>
                        <a:rPr lang="tr-TR" sz="11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Radyoaktif malzemelerin üretimi ve ticareti (Bu, tıbbi ekipman, kalite kontrol ekipmanı (ölçümler) veya radyoaktif kaynağın önemsiz ve/veya uygun şekilde korunduğunun düşünüldüğü herhangi bir ekipmanın tedariki ile ilgili değildir.)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471">
                <a:tc>
                  <a:txBody>
                    <a:bodyPr/>
                    <a:lstStyle/>
                    <a:p>
                      <a:pPr marL="88900" marR="19050" lvl="0" indent="-88900"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"/>
                        <a:tabLst>
                          <a:tab pos="-90170" algn="l"/>
                          <a:tab pos="116840" algn="l"/>
                        </a:tabLst>
                      </a:pPr>
                      <a:r>
                        <a:rPr lang="tr-TR" sz="11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Bağlanmamış </a:t>
                      </a:r>
                      <a:r>
                        <a:rPr lang="tr-TR" sz="11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asbest liflerinin üretimi ve ticareti (Bu, asbest içeriğinin %20'nin altında olduğu kaplanmış asbestli çimento tabakasının tedariki ve kullanımı ile ilgili değildir)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054">
                <a:tc>
                  <a:txBody>
                    <a:bodyPr/>
                    <a:lstStyle/>
                    <a:p>
                      <a:pPr marL="88900" lvl="0" indent="-88900" algn="just"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"/>
                        <a:tabLst>
                          <a:tab pos="116840" algn="l"/>
                        </a:tabLst>
                      </a:pPr>
                      <a:r>
                        <a:rPr lang="tr-TR" sz="11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2,5 </a:t>
                      </a:r>
                      <a:r>
                        <a:rPr lang="tr-TR" sz="11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kilometreyi aşan ağların kullanıldığı deniz ortamında ağlarla balık tutma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471">
                <a:tc>
                  <a:txBody>
                    <a:bodyPr/>
                    <a:lstStyle/>
                    <a:p>
                      <a:pPr marL="88900" lvl="0" indent="-88900" algn="just"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"/>
                        <a:tabLst>
                          <a:tab pos="116840" algn="l"/>
                        </a:tabLst>
                      </a:pPr>
                      <a:r>
                        <a:rPr lang="tr-TR" sz="11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Zorla </a:t>
                      </a:r>
                      <a:r>
                        <a:rPr lang="tr-TR" sz="11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çalıştırmanın/ zararlı çocuk işçiliğinin, zararlı veya sömürücü biçimlerini içeren üretim veya faaliyetler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471">
                <a:tc>
                  <a:txBody>
                    <a:bodyPr/>
                    <a:lstStyle/>
                    <a:p>
                      <a:pPr marL="88900" lvl="0" indent="-88900" algn="just"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"/>
                        <a:tabLst>
                          <a:tab pos="116840" algn="l"/>
                        </a:tabLst>
                      </a:pPr>
                      <a:r>
                        <a:rPr lang="tr-TR" sz="11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Birincil </a:t>
                      </a:r>
                      <a:r>
                        <a:rPr lang="tr-TR" sz="11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tropikal nemli ormanda kullanım için ticari ağaç kesimi işlemleri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471">
                <a:tc>
                  <a:txBody>
                    <a:bodyPr/>
                    <a:lstStyle/>
                    <a:p>
                      <a:pPr marL="88900" lvl="0" indent="-88900" algn="just">
                        <a:spcAft>
                          <a:spcPts val="0"/>
                        </a:spcAft>
                        <a:buSzPts val="1200"/>
                        <a:buFont typeface="Wingdings" panose="05000000000000000000" pitchFamily="2" charset="2"/>
                        <a:buChar char=""/>
                        <a:tabLst>
                          <a:tab pos="116840" algn="l"/>
                        </a:tabLst>
                      </a:pPr>
                      <a:r>
                        <a:rPr lang="tr-TR" sz="11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Sürdürülebilir şekilde yönetilen ormanlar dışındaki odun veya diğer ormancılık ürünlerinin üretimi veya ticareti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Sağ Ok 5">
            <a:hlinkClick r:id="rId4" action="ppaction://hlinksldjump"/>
          </p:cNvPr>
          <p:cNvSpPr/>
          <p:nvPr/>
        </p:nvSpPr>
        <p:spPr>
          <a:xfrm rot="10800000">
            <a:off x="11830050" y="6197600"/>
            <a:ext cx="292100" cy="32781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374654"/>
              </p:ext>
            </p:extLst>
          </p:nvPr>
        </p:nvGraphicFramePr>
        <p:xfrm>
          <a:off x="139700" y="1017000"/>
          <a:ext cx="11620500" cy="31194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2300">
                  <a:extLst>
                    <a:ext uri="{9D8B030D-6E8A-4147-A177-3AD203B41FA5}">
                      <a16:colId xmlns:a16="http://schemas.microsoft.com/office/drawing/2014/main" val="2236572473"/>
                    </a:ext>
                  </a:extLst>
                </a:gridCol>
                <a:gridCol w="8089900">
                  <a:extLst>
                    <a:ext uri="{9D8B030D-6E8A-4147-A177-3AD203B41FA5}">
                      <a16:colId xmlns:a16="http://schemas.microsoft.com/office/drawing/2014/main" val="3724283279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919266180"/>
                    </a:ext>
                  </a:extLst>
                </a:gridCol>
              </a:tblGrid>
              <a:tr h="279399">
                <a:tc gridSpan="3">
                  <a:txBody>
                    <a:bodyPr/>
                    <a:lstStyle/>
                    <a:p>
                      <a:pPr marL="457200" marR="190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0170" algn="l"/>
                          <a:tab pos="116840" algn="l"/>
                        </a:tabLst>
                      </a:pPr>
                      <a:r>
                        <a:rPr lang="tr-TR" sz="1100" u="sng" dirty="0">
                          <a:effectLst/>
                        </a:rPr>
                        <a:t>ANA FAALİYET KODU</a:t>
                      </a:r>
                      <a:r>
                        <a:rPr lang="tr-TR" sz="1100" dirty="0">
                          <a:effectLst/>
                        </a:rPr>
                        <a:t> AŞAĞIDA BELİRTİLEN KODLAR ARASINDA YER ALAN İŞLETMELERİ BAŞVURAMAZ</a:t>
                      </a:r>
                      <a:r>
                        <a:rPr lang="tr-TR" sz="1100" dirty="0" smtClean="0">
                          <a:effectLst/>
                        </a:rPr>
                        <a:t>:</a:t>
                      </a:r>
                    </a:p>
                    <a:p>
                      <a:pPr marL="457200" marR="1905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90170" algn="l"/>
                          <a:tab pos="116840" algn="l"/>
                        </a:tabLst>
                        <a:defRPr/>
                      </a:pPr>
                      <a:r>
                        <a:rPr lang="tr-TR" sz="1100" dirty="0" smtClean="0">
                          <a:effectLst/>
                        </a:rPr>
                        <a:t>(</a:t>
                      </a:r>
                      <a:r>
                        <a:rPr lang="tr-TR" sz="1100" dirty="0" smtClean="0">
                          <a:solidFill>
                            <a:srgbClr val="FFFF00"/>
                          </a:solidFill>
                          <a:effectLst/>
                        </a:rPr>
                        <a:t>KBS OTO KONTROL</a:t>
                      </a:r>
                      <a:r>
                        <a:rPr lang="tr-TR" sz="1100" dirty="0" smtClean="0">
                          <a:effectLst/>
                        </a:rPr>
                        <a:t>)</a:t>
                      </a:r>
                    </a:p>
                  </a:txBody>
                  <a:tcPr marL="17499" marR="17499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731069"/>
                  </a:ext>
                </a:extLst>
              </a:tr>
              <a:tr h="93329">
                <a:tc>
                  <a:txBody>
                    <a:bodyPr/>
                    <a:lstStyle/>
                    <a:p>
                      <a:pPr marL="0" marR="19050" indent="0" algn="l">
                        <a:spcAft>
                          <a:spcPts val="0"/>
                        </a:spcAft>
                        <a:tabLst>
                          <a:tab pos="-88900" algn="l"/>
                        </a:tabLst>
                      </a:pPr>
                      <a:r>
                        <a:rPr lang="tr-TR" sz="1100" dirty="0">
                          <a:effectLst/>
                        </a:rPr>
                        <a:t>Sektörler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499" marR="17499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NACE REV2 KODU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499" marR="17499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246168"/>
                  </a:ext>
                </a:extLst>
              </a:tr>
              <a:tr h="205866">
                <a:tc rowSpan="4">
                  <a:txBody>
                    <a:bodyPr/>
                    <a:lstStyle/>
                    <a:p>
                      <a:pPr marL="63500" indent="-12700" algn="l">
                        <a:spcAft>
                          <a:spcPts val="0"/>
                        </a:spcAft>
                        <a:tabLst>
                          <a:tab pos="-90170" algn="l"/>
                          <a:tab pos="137795" algn="l"/>
                        </a:tabLst>
                      </a:pPr>
                      <a:r>
                        <a:rPr lang="tr-TR" sz="1100" dirty="0">
                          <a:effectLst/>
                        </a:rPr>
                        <a:t>C - İmalat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499" marR="17499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tr-TR" sz="1100" dirty="0">
                          <a:effectLst/>
                        </a:rPr>
                        <a:t>Pestisit ve herbisit imalatı</a:t>
                      </a:r>
                      <a:endParaRPr lang="tr-T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7499" marR="174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20.20.11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499" marR="17499" marT="0" marB="0"/>
                </a:tc>
                <a:extLst>
                  <a:ext uri="{0D108BD9-81ED-4DB2-BD59-A6C34878D82A}">
                    <a16:rowId xmlns:a16="http://schemas.microsoft.com/office/drawing/2014/main" val="448365680"/>
                  </a:ext>
                </a:extLst>
              </a:tr>
              <a:tr h="23332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tr-TR" sz="1100" dirty="0">
                          <a:effectLst/>
                        </a:rPr>
                        <a:t>Silah ve mühimmat imalatı</a:t>
                      </a:r>
                      <a:endParaRPr lang="tr-T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7499" marR="174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25.40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499" marR="17499" marT="0" marB="0"/>
                </a:tc>
                <a:extLst>
                  <a:ext uri="{0D108BD9-81ED-4DB2-BD59-A6C34878D82A}">
                    <a16:rowId xmlns:a16="http://schemas.microsoft.com/office/drawing/2014/main" val="3018140403"/>
                  </a:ext>
                </a:extLst>
              </a:tr>
              <a:tr h="51497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tr-TR" sz="1100" dirty="0">
                          <a:effectLst/>
                        </a:rPr>
                        <a:t>Alkollü içeceklerin imalatı</a:t>
                      </a:r>
                      <a:endParaRPr lang="tr-T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7499" marR="174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</a:rPr>
                        <a:t>11.01      11.02</a:t>
                      </a:r>
                      <a:endParaRPr lang="tr-TR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</a:rPr>
                        <a:t>11.03      11.04</a:t>
                      </a:r>
                      <a:endParaRPr lang="tr-TR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</a:rPr>
                        <a:t>11.05       11.06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499" marR="17499" marT="0" marB="0"/>
                </a:tc>
                <a:extLst>
                  <a:ext uri="{0D108BD9-81ED-4DB2-BD59-A6C34878D82A}">
                    <a16:rowId xmlns:a16="http://schemas.microsoft.com/office/drawing/2014/main" val="1363548276"/>
                  </a:ext>
                </a:extLst>
              </a:tr>
              <a:tr h="23332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tr-TR" sz="1100" dirty="0">
                          <a:effectLst/>
                        </a:rPr>
                        <a:t>Tütün ürünlerinin imalatı</a:t>
                      </a:r>
                      <a:endParaRPr lang="tr-T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7499" marR="174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12.00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499" marR="17499" marT="0" marB="0"/>
                </a:tc>
                <a:extLst>
                  <a:ext uri="{0D108BD9-81ED-4DB2-BD59-A6C34878D82A}">
                    <a16:rowId xmlns:a16="http://schemas.microsoft.com/office/drawing/2014/main" val="3633805715"/>
                  </a:ext>
                </a:extLst>
              </a:tr>
              <a:tr h="223237">
                <a:tc rowSpan="6">
                  <a:txBody>
                    <a:bodyPr/>
                    <a:lstStyle/>
                    <a:p>
                      <a:pPr marL="38100" indent="0" algn="l">
                        <a:spcAft>
                          <a:spcPts val="0"/>
                        </a:spcAft>
                        <a:tabLst>
                          <a:tab pos="-90170" algn="l"/>
                          <a:tab pos="137795" algn="l"/>
                        </a:tabLst>
                      </a:pPr>
                      <a:r>
                        <a:rPr lang="tr-TR" sz="1100" dirty="0">
                          <a:effectLst/>
                        </a:rPr>
                        <a:t>G - Toptan ve Perakende Ticaret; Motorlu Kara Taşıtlarının ve Motosikletlerin Onarımı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499" marR="17499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tr-TR" sz="1100" dirty="0">
                          <a:effectLst/>
                        </a:rPr>
                        <a:t>Tütün ve tütün ürünlerinin bir ücret veya sözleşmeye dayalı olarak toptan satışını yapan aracılar (aracı üretici birlikleri dahil)</a:t>
                      </a:r>
                      <a:endParaRPr lang="tr-T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7499" marR="174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46.17.03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499" marR="17499" marT="0" marB="0"/>
                </a:tc>
                <a:extLst>
                  <a:ext uri="{0D108BD9-81ED-4DB2-BD59-A6C34878D82A}">
                    <a16:rowId xmlns:a16="http://schemas.microsoft.com/office/drawing/2014/main" val="3826890140"/>
                  </a:ext>
                </a:extLst>
              </a:tr>
              <a:tr h="16099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tr-TR" sz="1100" dirty="0">
                          <a:effectLst/>
                        </a:rPr>
                        <a:t>İşlenmemiş tütün toptan ticareti</a:t>
                      </a:r>
                      <a:endParaRPr lang="tr-T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7499" marR="174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46.21.04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499" marR="17499" marT="0" marB="0"/>
                </a:tc>
                <a:extLst>
                  <a:ext uri="{0D108BD9-81ED-4DB2-BD59-A6C34878D82A}">
                    <a16:rowId xmlns:a16="http://schemas.microsoft.com/office/drawing/2014/main" val="3332659407"/>
                  </a:ext>
                </a:extLst>
              </a:tr>
              <a:tr h="23332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tr-TR" sz="1100" dirty="0">
                          <a:effectLst/>
                        </a:rPr>
                        <a:t>Belirli bir mala tahsis edilmiş mağazalardaki tütün ürünlerinin perakende ticareti</a:t>
                      </a:r>
                      <a:endParaRPr lang="tr-T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7499" marR="174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47.26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499" marR="17499" marT="0" marB="0"/>
                </a:tc>
                <a:extLst>
                  <a:ext uri="{0D108BD9-81ED-4DB2-BD59-A6C34878D82A}">
                    <a16:rowId xmlns:a16="http://schemas.microsoft.com/office/drawing/2014/main" val="2120297128"/>
                  </a:ext>
                </a:extLst>
              </a:tr>
              <a:tr h="19847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tr-TR" sz="1100" dirty="0">
                          <a:effectLst/>
                        </a:rPr>
                        <a:t>Alkollü içeceklerin toptan ticareti</a:t>
                      </a:r>
                      <a:endParaRPr lang="tr-T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7499" marR="174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46.34.01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499" marR="17499" marT="0" marB="0"/>
                </a:tc>
                <a:extLst>
                  <a:ext uri="{0D108BD9-81ED-4DB2-BD59-A6C34878D82A}">
                    <a16:rowId xmlns:a16="http://schemas.microsoft.com/office/drawing/2014/main" val="1849931978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tr-TR" sz="1100" dirty="0">
                          <a:effectLst/>
                        </a:rPr>
                        <a:t>Silah ve mühimmat toptan ticareti (tabanca, av tüfeği vb. dahil)</a:t>
                      </a:r>
                      <a:endParaRPr lang="tr-T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7499" marR="174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46.69.05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499" marR="17499" marT="0" marB="0"/>
                </a:tc>
                <a:extLst>
                  <a:ext uri="{0D108BD9-81ED-4DB2-BD59-A6C34878D82A}">
                    <a16:rowId xmlns:a16="http://schemas.microsoft.com/office/drawing/2014/main" val="495852523"/>
                  </a:ext>
                </a:extLst>
              </a:tr>
              <a:tr h="18520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tr-TR" sz="1100" dirty="0">
                          <a:effectLst/>
                        </a:rPr>
                        <a:t>Belirli bir mala tahsis edilmiş mağazalarda silah ve mühimmat perakende ticareti (sportif ve avcılık amaçlı olanlar hariç)</a:t>
                      </a:r>
                      <a:endParaRPr lang="tr-T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7499" marR="174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47.78.05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499" marR="17499" marT="0" marB="0"/>
                </a:tc>
                <a:extLst>
                  <a:ext uri="{0D108BD9-81ED-4DB2-BD59-A6C34878D82A}">
                    <a16:rowId xmlns:a16="http://schemas.microsoft.com/office/drawing/2014/main" val="2504291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56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75" y="203200"/>
            <a:ext cx="727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1 Metin kutusu"/>
          <p:cNvSpPr txBox="1">
            <a:spLocks noChangeArrowheads="1"/>
          </p:cNvSpPr>
          <p:nvPr/>
        </p:nvSpPr>
        <p:spPr bwMode="auto">
          <a:xfrm>
            <a:off x="1187450" y="74613"/>
            <a:ext cx="7227888" cy="58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3200" b="1" dirty="0" smtClean="0">
                <a:solidFill>
                  <a:srgbClr val="00BAD5"/>
                </a:solidFill>
                <a:latin typeface="Calibri" pitchFamily="34" charset="0"/>
              </a:rPr>
              <a:t>PROGRAM </a:t>
            </a:r>
            <a:r>
              <a:rPr lang="tr-TR" altLang="en-US" sz="3200" b="1" dirty="0">
                <a:solidFill>
                  <a:srgbClr val="00BAD5"/>
                </a:solidFill>
                <a:latin typeface="Calibri" pitchFamily="34" charset="0"/>
              </a:rPr>
              <a:t>BİLEŞENLERİ</a:t>
            </a:r>
          </a:p>
        </p:txBody>
      </p:sp>
      <p:sp>
        <p:nvSpPr>
          <p:cNvPr id="41990" name="Slide Number Placeholder 1"/>
          <p:cNvSpPr txBox="1">
            <a:spLocks noGrp="1"/>
          </p:cNvSpPr>
          <p:nvPr/>
        </p:nvSpPr>
        <p:spPr bwMode="auto">
          <a:xfrm>
            <a:off x="9880600" y="6343650"/>
            <a:ext cx="21336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6587AA03-C33D-461B-B876-273DB8E66922}" type="slidenum">
              <a:rPr lang="en-CA" altLang="en-US" sz="1200">
                <a:solidFill>
                  <a:srgbClr val="898989"/>
                </a:solidFill>
                <a:latin typeface="Calibri" pitchFamily="34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CA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588963" y="979488"/>
            <a:ext cx="10358437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endParaRPr lang="tr-TR" dirty="0"/>
          </a:p>
          <a:p>
            <a:pPr marL="342900" indent="-342900">
              <a:buFontTx/>
              <a:buAutoNum type="arabicPeriod"/>
              <a:defRPr/>
            </a:pPr>
            <a:endParaRPr lang="tr-TR" dirty="0"/>
          </a:p>
          <a:p>
            <a:pPr marL="342900" indent="-342900">
              <a:buFontTx/>
              <a:buAutoNum type="arabicPeriod"/>
              <a:defRPr/>
            </a:pPr>
            <a:endParaRPr lang="tr-TR" dirty="0"/>
          </a:p>
          <a:p>
            <a:pPr marL="342900" indent="-342900">
              <a:buFontTx/>
              <a:buAutoNum type="arabicPeriod"/>
              <a:defRPr/>
            </a:pPr>
            <a:endParaRPr lang="tr-TR" dirty="0"/>
          </a:p>
          <a:p>
            <a:pPr marL="342900" indent="-342900">
              <a:buFontTx/>
              <a:buAutoNum type="arabicPeriod"/>
              <a:defRPr/>
            </a:pPr>
            <a:endParaRPr lang="tr-TR" dirty="0"/>
          </a:p>
          <a:p>
            <a:pPr marL="342900" indent="-342900">
              <a:buFontTx/>
              <a:buAutoNum type="arabicPeriod"/>
              <a:defRPr/>
            </a:pPr>
            <a:endParaRPr lang="tr-TR" dirty="0"/>
          </a:p>
          <a:p>
            <a:pPr marL="342900" indent="-342900">
              <a:buFontTx/>
              <a:buAutoNum type="arabicPeriod"/>
              <a:defRPr/>
            </a:pPr>
            <a:endParaRPr lang="tr-TR" dirty="0"/>
          </a:p>
          <a:p>
            <a:pPr marL="342900" indent="-342900">
              <a:buFontTx/>
              <a:buAutoNum type="arabicPeriod"/>
              <a:defRPr/>
            </a:pPr>
            <a:endParaRPr lang="tr-TR" dirty="0"/>
          </a:p>
          <a:p>
            <a:pPr marL="342900" indent="-342900">
              <a:buFontTx/>
              <a:buAutoNum type="arabicPeriod"/>
              <a:defRPr/>
            </a:pPr>
            <a:endParaRPr lang="tr-TR" dirty="0"/>
          </a:p>
          <a:p>
            <a:pPr marL="342900" indent="-342900">
              <a:buFontTx/>
              <a:buAutoNum type="arabicPeriod"/>
              <a:defRPr/>
            </a:pPr>
            <a:endParaRPr lang="tr-TR" dirty="0"/>
          </a:p>
          <a:p>
            <a:pPr>
              <a:defRPr/>
            </a:pPr>
            <a:endParaRPr lang="tr-TR" dirty="0"/>
          </a:p>
          <a:p>
            <a:pPr marL="342900" indent="-342900">
              <a:buFontTx/>
              <a:buAutoNum type="arabicPeriod"/>
              <a:defRPr/>
            </a:pPr>
            <a:endParaRPr lang="tr-TR" dirty="0"/>
          </a:p>
          <a:p>
            <a:pPr marL="342900" indent="-342900">
              <a:buFontTx/>
              <a:buAutoNum type="arabicPeriod"/>
              <a:defRPr/>
            </a:pPr>
            <a:endParaRPr lang="tr-TR" dirty="0"/>
          </a:p>
          <a:p>
            <a:pPr>
              <a:defRPr/>
            </a:pPr>
            <a:endParaRPr lang="en-US" dirty="0"/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1" y="651962"/>
            <a:ext cx="12192000" cy="5284814"/>
          </a:xfrm>
          <a:prstGeom prst="rect">
            <a:avLst/>
          </a:prstGeom>
          <a:ln>
            <a:noFill/>
          </a:ln>
        </p:spPr>
        <p:txBody>
          <a:bodyPr lIns="72000" tIns="36000" rIns="72000" bIns="3600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tr-TR" sz="2400" b="1" dirty="0" smtClean="0">
                <a:solidFill>
                  <a:srgbClr val="2C2C2C"/>
                </a:solidFill>
                <a:latin typeface="Calibri" panose="020F0502020204030204" pitchFamily="34" charset="0"/>
              </a:rPr>
              <a:t> BİLEŞEN 1</a:t>
            </a:r>
          </a:p>
          <a:p>
            <a:pPr marL="571500" lvl="2" indent="-342900" algn="just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İmalat</a:t>
            </a:r>
            <a:r>
              <a:rPr lang="tr-TR" sz="2400" dirty="0">
                <a:ln w="0"/>
                <a:latin typeface="Calibri" pitchFamily="34" charset="0"/>
              </a:rPr>
              <a:t>,</a:t>
            </a: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 bilgisayar programlama</a:t>
            </a:r>
            <a:r>
              <a:rPr lang="tr-TR" sz="2400" dirty="0">
                <a:ln w="0"/>
                <a:latin typeface="Calibri" pitchFamily="34" charset="0"/>
              </a:rPr>
              <a:t>,</a:t>
            </a: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 bilimsel Ar-Ge </a:t>
            </a:r>
            <a:r>
              <a:rPr lang="tr-TR" sz="2400" dirty="0">
                <a:ln w="0"/>
                <a:latin typeface="Calibri" pitchFamily="34" charset="0"/>
              </a:rPr>
              <a:t>ve</a:t>
            </a: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 bazı hizmet – ticaret sektörlerinde</a:t>
            </a:r>
            <a:r>
              <a:rPr lang="tr-TR" sz="2400" dirty="0" smtClean="0">
                <a:latin typeface="Calibri" panose="020F0502020204030204" pitchFamily="34" charset="0"/>
                <a:ea typeface="Calibri"/>
                <a:cs typeface="Times New Roman"/>
              </a:rPr>
              <a:t> faaliyet </a:t>
            </a:r>
            <a:r>
              <a:rPr lang="tr-TR" sz="2400" dirty="0">
                <a:latin typeface="Calibri" panose="020F0502020204030204" pitchFamily="34" charset="0"/>
                <a:ea typeface="Calibri"/>
                <a:cs typeface="Times New Roman"/>
              </a:rPr>
              <a:t>gösteren </a:t>
            </a:r>
            <a:r>
              <a:rPr lang="tr-TR" sz="2400" b="1" dirty="0">
                <a:latin typeface="Calibri" panose="020F0502020204030204" pitchFamily="34" charset="0"/>
                <a:ea typeface="Calibri"/>
                <a:cs typeface="Times New Roman"/>
              </a:rPr>
              <a:t>mikro ve küçük </a:t>
            </a:r>
            <a:r>
              <a:rPr lang="tr-TR" sz="2400" b="1" dirty="0" smtClean="0">
                <a:latin typeface="Calibri" panose="020F0502020204030204" pitchFamily="34" charset="0"/>
                <a:ea typeface="Calibri"/>
                <a:cs typeface="Times New Roman"/>
              </a:rPr>
              <a:t>işletmelere</a:t>
            </a:r>
            <a:r>
              <a:rPr lang="tr-TR" sz="2400" dirty="0" smtClean="0">
                <a:latin typeface="Calibri" panose="020F0502020204030204" pitchFamily="34" charset="0"/>
                <a:ea typeface="Calibri"/>
                <a:cs typeface="Times New Roman"/>
              </a:rPr>
              <a:t>; 12 ay boyunca istihdamın korunması ve en az bir ilave istihdam sağlanması şartına </a:t>
            </a:r>
            <a:r>
              <a:rPr lang="tr-TR" sz="2400" dirty="0">
                <a:latin typeface="Calibri" panose="020F0502020204030204" pitchFamily="34" charset="0"/>
                <a:ea typeface="Calibri"/>
                <a:cs typeface="Times New Roman"/>
              </a:rPr>
              <a:t>dayalı </a:t>
            </a:r>
            <a:r>
              <a:rPr lang="tr-TR" sz="2400" dirty="0" smtClean="0">
                <a:latin typeface="Calibri" panose="020F0502020204030204" pitchFamily="34" charset="0"/>
                <a:ea typeface="Calibri"/>
                <a:cs typeface="Times New Roman"/>
              </a:rPr>
              <a:t>geri ödemeli </a:t>
            </a:r>
            <a:r>
              <a:rPr lang="tr-TR" sz="2400" dirty="0">
                <a:latin typeface="Calibri" panose="020F0502020204030204" pitchFamily="34" charset="0"/>
                <a:ea typeface="Calibri"/>
                <a:cs typeface="Times New Roman"/>
              </a:rPr>
              <a:t>destek </a:t>
            </a:r>
            <a:r>
              <a:rPr lang="tr-TR" sz="2400" dirty="0" smtClean="0">
                <a:latin typeface="Calibri" panose="020F0502020204030204" pitchFamily="34" charset="0"/>
                <a:ea typeface="Calibri"/>
                <a:cs typeface="Times New Roman"/>
              </a:rPr>
              <a:t>sağlanması</a:t>
            </a:r>
            <a:endParaRPr lang="tr-TR" sz="200" i="1" dirty="0" smtClean="0">
              <a:latin typeface="Calibri" panose="020F0502020204030204" pitchFamily="34" charset="0"/>
              <a:ea typeface="Calibri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tr-TR" sz="2400" dirty="0" smtClean="0">
                <a:latin typeface="Calibri" panose="020F0502020204030204" pitchFamily="34" charset="0"/>
                <a:cs typeface="Times New Roman"/>
              </a:rPr>
              <a:t> </a:t>
            </a:r>
            <a:r>
              <a:rPr lang="tr-TR" sz="2400" b="1" dirty="0" smtClean="0">
                <a:solidFill>
                  <a:srgbClr val="2C2C2C"/>
                </a:solidFill>
                <a:latin typeface="Calibri" panose="020F0502020204030204" pitchFamily="34" charset="0"/>
              </a:rPr>
              <a:t>BİLEŞEN 2</a:t>
            </a:r>
          </a:p>
          <a:p>
            <a:pPr marL="571500" lvl="2" indent="-342900" algn="just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tr-TR" sz="2400" dirty="0" smtClean="0">
                <a:solidFill>
                  <a:srgbClr val="FF0000"/>
                </a:solidFill>
                <a:latin typeface="Calibri" pitchFamily="34" charset="0"/>
              </a:rPr>
              <a:t>Aynı sektörlerde</a:t>
            </a:r>
            <a:r>
              <a:rPr lang="tr-TR" sz="2400" dirty="0" smtClean="0">
                <a:latin typeface="Calibri" panose="020F0502020204030204" pitchFamily="34" charset="0"/>
                <a:ea typeface="Calibri"/>
                <a:cs typeface="Times New Roman"/>
              </a:rPr>
              <a:t>, 2017 ve sonrasında kurulan </a:t>
            </a:r>
            <a:r>
              <a:rPr lang="tr-TR" sz="2400" b="1" dirty="0" smtClean="0">
                <a:latin typeface="Calibri" panose="020F0502020204030204" pitchFamily="34" charset="0"/>
                <a:ea typeface="Calibri"/>
                <a:cs typeface="Times New Roman"/>
              </a:rPr>
              <a:t>mikro ve küçük ölçekli yenilikçi genç işletmelere</a:t>
            </a:r>
            <a:r>
              <a:rPr lang="tr-TR" sz="2400" dirty="0">
                <a:latin typeface="Calibri" panose="020F0502020204030204" pitchFamily="34" charset="0"/>
                <a:ea typeface="Calibri"/>
                <a:cs typeface="Times New Roman"/>
              </a:rPr>
              <a:t>; </a:t>
            </a:r>
            <a:r>
              <a:rPr lang="tr-TR" sz="2400" dirty="0" smtClean="0">
                <a:latin typeface="Calibri" panose="020F0502020204030204" pitchFamily="34" charset="0"/>
                <a:ea typeface="Calibri"/>
                <a:cs typeface="Times New Roman"/>
              </a:rPr>
              <a:t>aynı şartlarla geri ödemeli destek sağlanması</a:t>
            </a:r>
          </a:p>
          <a:p>
            <a:pPr marL="984250" lvl="3" indent="-174625" algn="just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Calibri" panose="020F0502020204030204" pitchFamily="34" charset="0"/>
              <a:buChar char="⁻"/>
              <a:defRPr/>
            </a:pPr>
            <a:r>
              <a:rPr lang="tr-TR" altLang="en-US" sz="2400" dirty="0" smtClean="0">
                <a:solidFill>
                  <a:srgbClr val="FF0000"/>
                </a:solidFill>
                <a:latin typeface="Calibri" pitchFamily="34" charset="0"/>
              </a:rPr>
              <a:t>2019’da </a:t>
            </a:r>
            <a:r>
              <a:rPr lang="tr-TR" altLang="en-US" sz="2400" dirty="0">
                <a:solidFill>
                  <a:srgbClr val="FF0000"/>
                </a:solidFill>
                <a:latin typeface="Calibri" pitchFamily="34" charset="0"/>
              </a:rPr>
              <a:t>en az 75 Bin TL gelir </a:t>
            </a:r>
            <a:r>
              <a:rPr lang="tr-TR" altLang="en-US" sz="2400" dirty="0" smtClean="0">
                <a:solidFill>
                  <a:srgbClr val="FF0000"/>
                </a:solidFill>
                <a:latin typeface="Calibri" pitchFamily="34" charset="0"/>
              </a:rPr>
              <a:t>hacmi</a:t>
            </a:r>
            <a:r>
              <a:rPr lang="tr-TR" altLang="en-US" sz="2400" dirty="0" smtClean="0">
                <a:latin typeface="Calibri" pitchFamily="34" charset="0"/>
              </a:rPr>
              <a:t> şartı bu bileşende aranmayacaktır. </a:t>
            </a:r>
          </a:p>
          <a:p>
            <a:pPr marL="984250" lvl="3" indent="-174625" algn="just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Calibri" panose="020F0502020204030204" pitchFamily="34" charset="0"/>
              <a:buChar char="⁻"/>
              <a:defRPr/>
            </a:pPr>
            <a:r>
              <a:rPr lang="tr-TR" altLang="en-US" sz="2400" dirty="0" smtClean="0">
                <a:latin typeface="Calibri" pitchFamily="34" charset="0"/>
              </a:rPr>
              <a:t>Bu bileşenin yararlanıcılarının </a:t>
            </a:r>
            <a:r>
              <a:rPr lang="tr-TR" altLang="en-US" sz="2400" dirty="0" smtClean="0">
                <a:solidFill>
                  <a:srgbClr val="FF0000"/>
                </a:solidFill>
                <a:latin typeface="Calibri" pitchFamily="34" charset="0"/>
              </a:rPr>
              <a:t>teknolojik faaliyet giderleri </a:t>
            </a:r>
            <a:r>
              <a:rPr lang="tr-TR" altLang="en-US" sz="2400" dirty="0" smtClean="0">
                <a:latin typeface="Calibri" pitchFamily="34" charset="0"/>
              </a:rPr>
              <a:t>de uygun gider türlerinden sayılacaktır. </a:t>
            </a:r>
            <a:endParaRPr lang="tr-TR" sz="2400" dirty="0" smtClean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0" lvl="1" indent="0" algn="just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None/>
              <a:defRPr/>
            </a:pPr>
            <a:endParaRPr lang="tr-TR" sz="100" b="1" dirty="0" smtClean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342900" lvl="1" indent="-342900" algn="just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q"/>
              <a:defRPr/>
            </a:pPr>
            <a:r>
              <a:rPr lang="tr-TR" sz="2400" b="1" dirty="0" smtClean="0">
                <a:latin typeface="Calibri" panose="020F0502020204030204" pitchFamily="34" charset="0"/>
                <a:ea typeface="Calibri"/>
                <a:cs typeface="Times New Roman"/>
              </a:rPr>
              <a:t>TOPLAM BÜTÇE ve TAHMİNİ YARARLANICI SAYISI</a:t>
            </a:r>
          </a:p>
          <a:p>
            <a:pPr marL="571500" lvl="2" indent="-342900" algn="just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tr-TR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6 Milyar TL</a:t>
            </a:r>
          </a:p>
          <a:p>
            <a:pPr marL="571500" lvl="2" indent="-342900" algn="just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tr-TR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45.000 </a:t>
            </a:r>
            <a:r>
              <a:rPr lang="tr-TR" sz="2400" dirty="0" smtClean="0">
                <a:latin typeface="Calibri" panose="020F0502020204030204" pitchFamily="34" charset="0"/>
                <a:ea typeface="Calibri"/>
                <a:cs typeface="Times New Roman"/>
              </a:rPr>
              <a:t>mikro ve küçük işletme, </a:t>
            </a:r>
            <a:r>
              <a:rPr lang="tr-TR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60.000</a:t>
            </a:r>
            <a:r>
              <a:rPr lang="tr-TR" sz="2400" dirty="0" smtClean="0">
                <a:latin typeface="Calibri" panose="020F0502020204030204" pitchFamily="34" charset="0"/>
                <a:ea typeface="Calibri"/>
                <a:cs typeface="Times New Roman"/>
              </a:rPr>
              <a:t> istihdam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2CBAD0"/>
              </a:clrFrom>
              <a:clrTo>
                <a:srgbClr val="2CBAD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41" b="26583"/>
          <a:stretch/>
        </p:blipFill>
        <p:spPr bwMode="auto">
          <a:xfrm>
            <a:off x="0" y="-83124"/>
            <a:ext cx="12192000" cy="694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5 Metin kutusu"/>
          <p:cNvSpPr txBox="1"/>
          <p:nvPr/>
        </p:nvSpPr>
        <p:spPr bwMode="auto">
          <a:xfrm>
            <a:off x="1301052" y="1624270"/>
            <a:ext cx="10075178" cy="13628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200000"/>
              </a:lnSpc>
              <a:defRPr/>
            </a:pPr>
            <a:r>
              <a:rPr lang="tr-TR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BAŞVURU ŞARTLARI</a:t>
            </a:r>
          </a:p>
        </p:txBody>
      </p:sp>
      <p:pic>
        <p:nvPicPr>
          <p:cNvPr id="1127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75" y="203200"/>
            <a:ext cx="727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Slide Number Placeholder 1"/>
          <p:cNvSpPr txBox="1">
            <a:spLocks noGrp="1"/>
          </p:cNvSpPr>
          <p:nvPr/>
        </p:nvSpPr>
        <p:spPr bwMode="auto">
          <a:xfrm>
            <a:off x="9880600" y="6343650"/>
            <a:ext cx="21336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01655BA1-FB37-45A2-B667-4394B10FFEC3}" type="slidenum">
              <a:rPr lang="en-CA" altLang="en-US" sz="1200">
                <a:solidFill>
                  <a:srgbClr val="898989"/>
                </a:solidFill>
                <a:latin typeface="Calibri" pitchFamily="34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CA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82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75" y="203200"/>
            <a:ext cx="727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1 Metin kutusu"/>
          <p:cNvSpPr txBox="1">
            <a:spLocks noChangeArrowheads="1"/>
          </p:cNvSpPr>
          <p:nvPr/>
        </p:nvSpPr>
        <p:spPr bwMode="auto">
          <a:xfrm>
            <a:off x="1187450" y="74613"/>
            <a:ext cx="7227888" cy="58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3200" b="1" dirty="0" smtClean="0">
                <a:solidFill>
                  <a:srgbClr val="00BAD5"/>
                </a:solidFill>
                <a:latin typeface="Calibri" pitchFamily="34" charset="0"/>
              </a:rPr>
              <a:t>BAŞVURU ŞARTLARI - I</a:t>
            </a:r>
            <a:endParaRPr lang="tr-TR" altLang="en-US" sz="3200" b="1" dirty="0">
              <a:solidFill>
                <a:srgbClr val="00BAD5"/>
              </a:solidFill>
              <a:latin typeface="Calibri" pitchFamily="34" charset="0"/>
            </a:endParaRPr>
          </a:p>
        </p:txBody>
      </p:sp>
      <p:sp>
        <p:nvSpPr>
          <p:cNvPr id="41990" name="Slide Number Placeholder 1"/>
          <p:cNvSpPr txBox="1">
            <a:spLocks noGrp="1"/>
          </p:cNvSpPr>
          <p:nvPr/>
        </p:nvSpPr>
        <p:spPr bwMode="auto">
          <a:xfrm>
            <a:off x="9880600" y="6343650"/>
            <a:ext cx="21336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6587AA03-C33D-461B-B876-273DB8E66922}" type="slidenum">
              <a:rPr lang="en-CA" altLang="en-US" sz="1200">
                <a:solidFill>
                  <a:srgbClr val="898989"/>
                </a:solidFill>
                <a:latin typeface="Calibri" pitchFamily="34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CA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588963" y="979488"/>
            <a:ext cx="10358437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1" y="553961"/>
            <a:ext cx="11191874" cy="5159375"/>
          </a:xfrm>
          <a:prstGeom prst="rect">
            <a:avLst/>
          </a:prstGeom>
          <a:ln>
            <a:noFill/>
          </a:ln>
        </p:spPr>
        <p:txBody>
          <a:bodyPr lIns="72000" tIns="36000" rIns="72000" bIns="3600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itchFamily="2" charset="2"/>
              <a:buChar char="q"/>
              <a:defRPr/>
            </a:pPr>
            <a:r>
              <a:rPr lang="tr-TR" sz="2400" b="1" dirty="0" smtClean="0">
                <a:solidFill>
                  <a:srgbClr val="2C2C2C"/>
                </a:solidFill>
                <a:latin typeface="+mj-lt"/>
              </a:rPr>
              <a:t> Ölçek </a:t>
            </a:r>
            <a:r>
              <a:rPr lang="tr-TR" sz="2400" b="1" dirty="0">
                <a:solidFill>
                  <a:srgbClr val="2C2C2C"/>
                </a:solidFill>
                <a:latin typeface="+mj-lt"/>
              </a:rPr>
              <a:t>Kriteri: </a:t>
            </a:r>
            <a:r>
              <a:rPr lang="tr-TR" sz="2400" dirty="0" smtClean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İşletmelerin KOBİ beyannameleri esas alındığında mikro veya küçük ölçekli olmaları gerekmektedir.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itchFamily="2" charset="2"/>
              <a:buChar char="q"/>
              <a:defRPr/>
            </a:pPr>
            <a:r>
              <a:rPr lang="tr-TR" sz="2400" b="1" dirty="0" smtClean="0">
                <a:solidFill>
                  <a:prstClr val="black"/>
                </a:solidFill>
                <a:cs typeface="Times New Roman"/>
              </a:rPr>
              <a:t> </a:t>
            </a:r>
            <a:r>
              <a:rPr lang="tr-TR" sz="2400" b="1" dirty="0">
                <a:solidFill>
                  <a:srgbClr val="2C2C2C"/>
                </a:solidFill>
                <a:latin typeface="+mj-lt"/>
              </a:rPr>
              <a:t>Sektör Kriteri</a:t>
            </a:r>
            <a:r>
              <a:rPr lang="tr-TR" sz="24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: </a:t>
            </a:r>
            <a:r>
              <a:rPr lang="tr-TR" sz="2400" dirty="0" smtClean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NACE faaliyet </a:t>
            </a:r>
            <a:r>
              <a:rPr lang="tr-TR" sz="24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kodları içinde hedef  </a:t>
            </a:r>
            <a:r>
              <a:rPr lang="tr-TR" sz="2400" dirty="0" smtClean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sektörlerden biri </a:t>
            </a:r>
            <a:r>
              <a:rPr lang="tr-TR" sz="24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bulunan  ve bu sektörlerden en az birinde faaliyet gösteren </a:t>
            </a:r>
            <a:r>
              <a:rPr lang="tr-TR" sz="2400" dirty="0" smtClean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işletmeler başvurabilecektir. </a:t>
            </a:r>
            <a:endParaRPr lang="tr-TR" sz="2400" dirty="0">
              <a:solidFill>
                <a:prstClr val="black"/>
              </a:solidFill>
              <a:latin typeface="+mj-lt"/>
              <a:ea typeface="Calibri"/>
              <a:cs typeface="Times New Roman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itchFamily="2" charset="2"/>
              <a:buChar char="§"/>
              <a:defRPr/>
            </a:pPr>
            <a:r>
              <a:rPr lang="tr-TR" dirty="0" smtClean="0"/>
              <a:t>NACE faaliyet kodu için, güncel KOBİ beyannamesindeki sektörler esas alınacaktır.</a:t>
            </a:r>
            <a:endParaRPr lang="tr-TR" b="1" dirty="0">
              <a:solidFill>
                <a:srgbClr val="2C2C2C"/>
              </a:solidFill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303635"/>
              </p:ext>
            </p:extLst>
          </p:nvPr>
        </p:nvGraphicFramePr>
        <p:xfrm>
          <a:off x="185628" y="2547260"/>
          <a:ext cx="11902462" cy="4325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2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200" dirty="0" smtClean="0">
                          <a:solidFill>
                            <a:srgbClr val="FFFF00"/>
                          </a:solidFill>
                        </a:rPr>
                        <a:t>BİLEŞEN 1 </a:t>
                      </a:r>
                      <a:r>
                        <a:rPr lang="tr-TR" sz="2200" dirty="0" smtClean="0"/>
                        <a:t>(mikro ve küçük işletmeler)</a:t>
                      </a:r>
                      <a:endParaRPr lang="tr-TR" sz="2200" dirty="0"/>
                    </a:p>
                    <a:p>
                      <a:r>
                        <a:rPr lang="tr-TR" sz="2200" dirty="0" smtClean="0">
                          <a:solidFill>
                            <a:srgbClr val="FFFF00"/>
                          </a:solidFill>
                        </a:rPr>
                        <a:t>BİLEŞEN 2 </a:t>
                      </a:r>
                      <a:r>
                        <a:rPr lang="tr-TR" sz="2200" dirty="0" smtClean="0"/>
                        <a:t>(yenilikçi genç</a:t>
                      </a:r>
                      <a:r>
                        <a:rPr lang="tr-TR" sz="220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tr-TR" sz="2200" dirty="0" smtClean="0"/>
                        <a:t> mikro ve küçük işletmeler)</a:t>
                      </a:r>
                      <a:endParaRPr lang="tr-TR" sz="2200" dirty="0"/>
                    </a:p>
                  </a:txBody>
                  <a:tcPr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0070C0"/>
                        </a:buClr>
                        <a:buFont typeface="Wingdings" pitchFamily="2" charset="2"/>
                        <a:buChar char="§"/>
                      </a:pPr>
                      <a:r>
                        <a:rPr lang="tr-TR" sz="2200" b="1" dirty="0" smtClean="0">
                          <a:solidFill>
                            <a:prstClr val="black"/>
                          </a:solidFill>
                          <a:ea typeface="Calibri"/>
                          <a:cs typeface="Times New Roman"/>
                        </a:rPr>
                        <a:t>İmalat sektörü </a:t>
                      </a:r>
                      <a:r>
                        <a:rPr lang="tr-TR" sz="2200" dirty="0" smtClean="0">
                          <a:solidFill>
                            <a:prstClr val="black"/>
                          </a:solidFill>
                          <a:ea typeface="Calibri"/>
                          <a:cs typeface="Times New Roman"/>
                        </a:rPr>
                        <a:t>(NACE </a:t>
                      </a:r>
                      <a:r>
                        <a:rPr lang="tr-TR" sz="2200" dirty="0" err="1" smtClean="0">
                          <a:solidFill>
                            <a:prstClr val="black"/>
                          </a:solidFill>
                          <a:ea typeface="Calibri"/>
                          <a:cs typeface="Times New Roman"/>
                        </a:rPr>
                        <a:t>Rev</a:t>
                      </a:r>
                      <a:r>
                        <a:rPr lang="tr-TR" sz="2200" dirty="0" smtClean="0">
                          <a:solidFill>
                            <a:prstClr val="black"/>
                          </a:solidFill>
                          <a:ea typeface="Calibri"/>
                          <a:cs typeface="Times New Roman"/>
                        </a:rPr>
                        <a:t> 2 – Kısım C)</a:t>
                      </a:r>
                    </a:p>
                    <a:p>
                      <a:pPr marL="331788" lvl="1" indent="0">
                        <a:buClr>
                          <a:srgbClr val="0070C0"/>
                        </a:buClr>
                        <a:buFont typeface="Wingdings" pitchFamily="2" charset="2"/>
                        <a:buNone/>
                      </a:pP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(Bölüm - 12 tütün ürünleri imalatı, Bölüm - 19 kok kömürü ve rafine petrol ürünleri imalatı hariçtir.)</a:t>
                      </a:r>
                      <a:endParaRPr lang="tr-TR" sz="1800" dirty="0"/>
                    </a:p>
                  </a:txBody>
                  <a:tcPr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820">
                <a:tc>
                  <a:txBody>
                    <a:bodyPr/>
                    <a:lstStyle/>
                    <a:p>
                      <a:pPr marL="342900" marR="0" lvl="2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sz="2200" b="1" dirty="0" smtClean="0">
                          <a:solidFill>
                            <a:prstClr val="black"/>
                          </a:solidFill>
                          <a:ea typeface="Calibri"/>
                          <a:cs typeface="Times New Roman"/>
                        </a:rPr>
                        <a:t>Bilgisayar programlama, danışmanlık ve ilgili faaliyetler sektörü </a:t>
                      </a:r>
                      <a:r>
                        <a:rPr lang="tr-TR" sz="2200" dirty="0" smtClean="0">
                          <a:solidFill>
                            <a:prstClr val="black"/>
                          </a:solidFill>
                          <a:ea typeface="Calibri"/>
                          <a:cs typeface="Times New Roman"/>
                        </a:rPr>
                        <a:t>(NACE </a:t>
                      </a:r>
                      <a:r>
                        <a:rPr lang="tr-TR" sz="2200" dirty="0" err="1" smtClean="0">
                          <a:solidFill>
                            <a:prstClr val="black"/>
                          </a:solidFill>
                          <a:ea typeface="Calibri"/>
                          <a:cs typeface="Times New Roman"/>
                        </a:rPr>
                        <a:t>Rev</a:t>
                      </a:r>
                      <a:r>
                        <a:rPr lang="tr-TR" sz="2200" dirty="0" smtClean="0">
                          <a:solidFill>
                            <a:prstClr val="black"/>
                          </a:solidFill>
                          <a:ea typeface="Calibri"/>
                          <a:cs typeface="Times New Roman"/>
                        </a:rPr>
                        <a:t> 2 – Bölüm 62)</a:t>
                      </a:r>
                    </a:p>
                  </a:txBody>
                  <a:tcPr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0070C0"/>
                        </a:buClr>
                        <a:buFont typeface="Wingdings" pitchFamily="2" charset="2"/>
                        <a:buChar char="§"/>
                      </a:pPr>
                      <a:r>
                        <a:rPr lang="tr-TR" sz="2200" b="1" dirty="0" smtClean="0">
                          <a:solidFill>
                            <a:prstClr val="black"/>
                          </a:solidFill>
                          <a:ea typeface="Calibri"/>
                          <a:cs typeface="Times New Roman"/>
                        </a:rPr>
                        <a:t>Bilimsel araştırma ve geliştirme faaliyetleri sektörü </a:t>
                      </a:r>
                      <a:r>
                        <a:rPr lang="tr-TR" sz="2200" dirty="0" smtClean="0">
                          <a:solidFill>
                            <a:prstClr val="black"/>
                          </a:solidFill>
                          <a:ea typeface="Calibri"/>
                          <a:cs typeface="Times New Roman"/>
                        </a:rPr>
                        <a:t>(NACE </a:t>
                      </a:r>
                      <a:r>
                        <a:rPr lang="tr-TR" sz="2200" dirty="0" err="1" smtClean="0">
                          <a:solidFill>
                            <a:prstClr val="black"/>
                          </a:solidFill>
                          <a:ea typeface="Calibri"/>
                          <a:cs typeface="Times New Roman"/>
                        </a:rPr>
                        <a:t>Rev</a:t>
                      </a:r>
                      <a:r>
                        <a:rPr lang="tr-TR" sz="2200" dirty="0" smtClean="0">
                          <a:solidFill>
                            <a:prstClr val="black"/>
                          </a:solidFill>
                          <a:ea typeface="Calibri"/>
                          <a:cs typeface="Times New Roman"/>
                        </a:rPr>
                        <a:t> 2 – Bölüm 72)</a:t>
                      </a:r>
                      <a:endParaRPr lang="tr-TR" sz="2200" dirty="0"/>
                    </a:p>
                  </a:txBody>
                  <a:tcPr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34963" indent="-334963" algn="just">
                        <a:buClr>
                          <a:srgbClr val="558ED5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tr-TR" sz="2200" b="1" kern="1200" dirty="0" smtClean="0">
                          <a:solidFill>
                            <a:prstClr val="black"/>
                          </a:solidFill>
                          <a:latin typeface="+mn-lt"/>
                          <a:ea typeface="Calibri"/>
                          <a:cs typeface="Times New Roman"/>
                        </a:rPr>
                        <a:t>Seçilen</a:t>
                      </a:r>
                      <a:r>
                        <a:rPr lang="tr-TR" sz="2200" b="1" kern="1200" baseline="0" dirty="0" smtClean="0">
                          <a:solidFill>
                            <a:prstClr val="black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2200" b="1" kern="1200" dirty="0" smtClean="0">
                          <a:solidFill>
                            <a:prstClr val="black"/>
                          </a:solidFill>
                          <a:latin typeface="+mn-lt"/>
                          <a:ea typeface="Calibri"/>
                          <a:cs typeface="Times New Roman"/>
                        </a:rPr>
                        <a:t>bazı</a:t>
                      </a:r>
                      <a:r>
                        <a:rPr lang="tr-TR" sz="2200" b="1" kern="1200" baseline="0" dirty="0" smtClean="0">
                          <a:solidFill>
                            <a:prstClr val="black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2200" b="1" kern="1200" dirty="0" smtClean="0">
                          <a:solidFill>
                            <a:prstClr val="black"/>
                          </a:solidFill>
                          <a:latin typeface="+mn-lt"/>
                          <a:ea typeface="Calibri"/>
                          <a:cs typeface="Times New Roman"/>
                        </a:rPr>
                        <a:t>hizmet ve ticaret sektörleri</a:t>
                      </a:r>
                      <a:endParaRPr lang="tr-TR" sz="2200" b="1" kern="1200" dirty="0">
                        <a:solidFill>
                          <a:prstClr val="black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1" indent="0" algn="just"/>
                      <a:r>
                        <a:rPr lang="tr-TR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2017 ve sonrasında kurulmuş olup aşağıdaki şartlardan</a:t>
                      </a:r>
                      <a:r>
                        <a:rPr lang="tr-TR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herhangi birini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sağlayan mikro ve küçük işletmeler «yenilikçi genç işletme» sayılacaktır:</a:t>
                      </a:r>
                    </a:p>
                    <a:p>
                      <a:pPr marL="355600" lvl="1" indent="0"/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TEKMER / teknopark işletmeleri </a:t>
                      </a:r>
                    </a:p>
                    <a:p>
                      <a:pPr marL="355600" lvl="1" indent="0"/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Kamu kurumları tarafından desteklenen </a:t>
                      </a:r>
                      <a:r>
                        <a:rPr lang="tr-TR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ArGe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projesi başarı ile tamamlanmış veya projesinin süresi devam etmekte olan işletmeler</a:t>
                      </a:r>
                    </a:p>
                    <a:p>
                      <a:pPr marL="355600" lvl="1" indent="0"/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- 2017 ve sonrasında patent belgesi almış olan işletmeler</a:t>
                      </a:r>
                    </a:p>
                    <a:p>
                      <a:pPr marL="355600" lvl="1" indent="0"/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- 2017 ve sonrasında TÜR deneyim belgesi almış olan işletmeler</a:t>
                      </a:r>
                      <a:endParaRPr lang="tr-TR" sz="16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2055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37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75" y="203200"/>
            <a:ext cx="727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1 Metin kutusu"/>
          <p:cNvSpPr txBox="1">
            <a:spLocks noChangeArrowheads="1"/>
          </p:cNvSpPr>
          <p:nvPr/>
        </p:nvSpPr>
        <p:spPr bwMode="auto">
          <a:xfrm>
            <a:off x="1187450" y="74613"/>
            <a:ext cx="7227888" cy="58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3200" b="1" dirty="0" smtClean="0">
                <a:solidFill>
                  <a:srgbClr val="00BAD5"/>
                </a:solidFill>
                <a:latin typeface="Calibri" pitchFamily="34" charset="0"/>
              </a:rPr>
              <a:t>BAŞVURU ŞARTLARI - II</a:t>
            </a:r>
            <a:endParaRPr lang="tr-TR" altLang="en-US" sz="3200" b="1" dirty="0">
              <a:solidFill>
                <a:srgbClr val="00BAD5"/>
              </a:solidFill>
              <a:latin typeface="Calibri" pitchFamily="34" charset="0"/>
            </a:endParaRPr>
          </a:p>
        </p:txBody>
      </p:sp>
      <p:sp>
        <p:nvSpPr>
          <p:cNvPr id="41990" name="Slide Number Placeholder 1"/>
          <p:cNvSpPr txBox="1">
            <a:spLocks noGrp="1"/>
          </p:cNvSpPr>
          <p:nvPr/>
        </p:nvSpPr>
        <p:spPr bwMode="auto">
          <a:xfrm>
            <a:off x="9880600" y="6343650"/>
            <a:ext cx="21336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6587AA03-C33D-461B-B876-273DB8E66922}" type="slidenum">
              <a:rPr lang="en-CA" altLang="en-US" sz="1200">
                <a:solidFill>
                  <a:srgbClr val="898989"/>
                </a:solidFill>
                <a:latin typeface="Calibri" pitchFamily="34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CA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588963" y="979488"/>
            <a:ext cx="10358437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1" y="533641"/>
            <a:ext cx="11191874" cy="5159375"/>
          </a:xfrm>
          <a:prstGeom prst="rect">
            <a:avLst/>
          </a:prstGeom>
          <a:ln>
            <a:noFill/>
          </a:ln>
        </p:spPr>
        <p:txBody>
          <a:bodyPr lIns="72000" tIns="36000" rIns="72000" bIns="3600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itchFamily="2" charset="2"/>
              <a:buChar char="q"/>
              <a:defRPr/>
            </a:pPr>
            <a:r>
              <a:rPr lang="tr-TR" sz="2400" b="1" dirty="0" smtClean="0">
                <a:solidFill>
                  <a:srgbClr val="2C2C2C"/>
                </a:solidFill>
                <a:latin typeface="+mj-lt"/>
              </a:rPr>
              <a:t> Sektör Kriteri (devamı)</a:t>
            </a:r>
            <a:endParaRPr lang="tr-TR" sz="2400" dirty="0">
              <a:solidFill>
                <a:prstClr val="black"/>
              </a:solidFill>
              <a:latin typeface="+mj-lt"/>
              <a:ea typeface="Calibri"/>
              <a:cs typeface="Times New Roman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894093"/>
              </p:ext>
            </p:extLst>
          </p:nvPr>
        </p:nvGraphicFramePr>
        <p:xfrm>
          <a:off x="91440" y="908368"/>
          <a:ext cx="12049760" cy="5917057"/>
        </p:xfrm>
        <a:graphic>
          <a:graphicData uri="http://schemas.openxmlformats.org/drawingml/2006/table">
            <a:tbl>
              <a:tblPr/>
              <a:tblGrid>
                <a:gridCol w="1483360">
                  <a:extLst>
                    <a:ext uri="{9D8B030D-6E8A-4147-A177-3AD203B41FA5}">
                      <a16:colId xmlns:a16="http://schemas.microsoft.com/office/drawing/2014/main" val="2080213245"/>
                    </a:ext>
                  </a:extLst>
                </a:gridCol>
                <a:gridCol w="2865120">
                  <a:extLst>
                    <a:ext uri="{9D8B030D-6E8A-4147-A177-3AD203B41FA5}">
                      <a16:colId xmlns:a16="http://schemas.microsoft.com/office/drawing/2014/main" val="1501750004"/>
                    </a:ext>
                  </a:extLst>
                </a:gridCol>
                <a:gridCol w="1635760">
                  <a:extLst>
                    <a:ext uri="{9D8B030D-6E8A-4147-A177-3AD203B41FA5}">
                      <a16:colId xmlns:a16="http://schemas.microsoft.com/office/drawing/2014/main" val="3523305119"/>
                    </a:ext>
                  </a:extLst>
                </a:gridCol>
                <a:gridCol w="6065520">
                  <a:extLst>
                    <a:ext uri="{9D8B030D-6E8A-4147-A177-3AD203B41FA5}">
                      <a16:colId xmlns:a16="http://schemas.microsoft.com/office/drawing/2014/main" val="893247853"/>
                    </a:ext>
                  </a:extLst>
                </a:gridCol>
              </a:tblGrid>
              <a:tr h="20804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Program kapsamındaki hizmet ve ticaret sektörleri*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 </a:t>
                      </a: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Sadece KOSGEB hedef kitlesinde yer alan alt sektörler desteklenecektir. </a:t>
                      </a:r>
                      <a:endParaRPr kumimoji="0" lang="tr-T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022672"/>
                  </a:ext>
                </a:extLst>
              </a:tr>
              <a:tr h="451263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NACE </a:t>
                      </a:r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Rev2 Kısım </a:t>
                      </a:r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Kodu</a:t>
                      </a: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NACE </a:t>
                      </a:r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Rev2 Kısım </a:t>
                      </a:r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adı</a:t>
                      </a: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NACE </a:t>
                      </a:r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Rev2 Bölüm Kodu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NACE </a:t>
                      </a:r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Rev2 Bölüm </a:t>
                      </a:r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adı</a:t>
                      </a: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5362359"/>
                  </a:ext>
                </a:extLst>
              </a:tr>
              <a:tr h="252476">
                <a:tc rowSpan="3">
                  <a:txBody>
                    <a:bodyPr/>
                    <a:lstStyle/>
                    <a:p>
                      <a:pPr algn="ctr" fontAlgn="t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Toptan ve Perakende </a:t>
                      </a:r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Ticaret, </a:t>
                      </a:r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Motorlu Kara Taşıtlarının ve Motosikletlerin Onarımı</a:t>
                      </a: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Motorlu kara taşıtlarının ve motosikletlerin toptan ve perakende ticareti ile onarımı</a:t>
                      </a: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429326"/>
                  </a:ext>
                </a:extLst>
              </a:tr>
              <a:tr h="252476">
                <a:tc vMerge="1">
                  <a:txBody>
                    <a:bodyPr/>
                    <a:lstStyle/>
                    <a:p>
                      <a:pPr algn="ctr" fontAlgn="t"/>
                      <a:endParaRPr lang="tr-T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tr-T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Toptan ticaret (Motorlu kara taşıtları ve motosikletler hariç)</a:t>
                      </a: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426212"/>
                  </a:ext>
                </a:extLst>
              </a:tr>
              <a:tr h="173205">
                <a:tc vMerge="1">
                  <a:txBody>
                    <a:bodyPr/>
                    <a:lstStyle/>
                    <a:p>
                      <a:pPr algn="ctr" fontAlgn="t"/>
                      <a:endParaRPr lang="tr-T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tr-T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Perakende ticaret (Motorlu kara taşıtları ve motosikletler hariç)</a:t>
                      </a: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110888"/>
                  </a:ext>
                </a:extLst>
              </a:tr>
              <a:tr h="159458">
                <a:tc rowSpan="2">
                  <a:txBody>
                    <a:bodyPr/>
                    <a:lstStyle/>
                    <a:p>
                      <a:pPr algn="ctr" fontAlgn="t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Konaklama ve Yiyecek Hizmeti Faaliyetleri</a:t>
                      </a: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Konaklama</a:t>
                      </a: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223196"/>
                  </a:ext>
                </a:extLst>
              </a:tr>
              <a:tr h="159458">
                <a:tc vMerge="1">
                  <a:txBody>
                    <a:bodyPr/>
                    <a:lstStyle/>
                    <a:p>
                      <a:pPr algn="ctr" fontAlgn="t"/>
                      <a:endParaRPr lang="tr-T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tr-T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Yiyecek ve içecek hizmeti faaliyetleri</a:t>
                      </a: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0976424"/>
                  </a:ext>
                </a:extLst>
              </a:tr>
              <a:tr h="159458">
                <a:tc rowSpan="3">
                  <a:txBody>
                    <a:bodyPr/>
                    <a:lstStyle/>
                    <a:p>
                      <a:pPr algn="ctr" fontAlgn="t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 ve İletişim</a:t>
                      </a: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Yayımcılık faaliyetleri</a:t>
                      </a: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859232"/>
                  </a:ext>
                </a:extLst>
              </a:tr>
              <a:tr h="240517">
                <a:tc vMerge="1">
                  <a:txBody>
                    <a:bodyPr/>
                    <a:lstStyle/>
                    <a:p>
                      <a:pPr algn="ctr" fontAlgn="t"/>
                      <a:endParaRPr lang="tr-T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tr-T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Sinema filmi, video ve televizyon programları yapımcılığı, ses kaydı ve müzik yayımlama faaliyetleri</a:t>
                      </a: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548005"/>
                  </a:ext>
                </a:extLst>
              </a:tr>
              <a:tr h="139526">
                <a:tc vMerge="1">
                  <a:txBody>
                    <a:bodyPr/>
                    <a:lstStyle/>
                    <a:p>
                      <a:pPr algn="ctr" fontAlgn="t"/>
                      <a:endParaRPr lang="tr-T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tr-T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Programcılık ve yayıncılık faaliyetleri</a:t>
                      </a: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0965130"/>
                  </a:ext>
                </a:extLst>
              </a:tr>
              <a:tr h="159458">
                <a:tc rowSpan="4">
                  <a:txBody>
                    <a:bodyPr/>
                    <a:lstStyle/>
                    <a:p>
                      <a:pPr algn="ctr" fontAlgn="t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Mesleki, Bilimsel ve Teknik Faaliyetler</a:t>
                      </a: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İdare merkezi faaliyetleri; idari danışmanlık faaliyetleri</a:t>
                      </a: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141264"/>
                  </a:ext>
                </a:extLst>
              </a:tr>
              <a:tr h="166103">
                <a:tc vMerge="1">
                  <a:txBody>
                    <a:bodyPr/>
                    <a:lstStyle/>
                    <a:p>
                      <a:pPr algn="ctr" fontAlgn="t"/>
                      <a:endParaRPr lang="tr-T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tr-T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Mimarlık ve mühendislik faaliyetleri; teknik test ve analiz faaliyetleri</a:t>
                      </a: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318081"/>
                  </a:ext>
                </a:extLst>
              </a:tr>
              <a:tr h="139526">
                <a:tc vMerge="1">
                  <a:txBody>
                    <a:bodyPr/>
                    <a:lstStyle/>
                    <a:p>
                      <a:pPr algn="ctr" fontAlgn="t"/>
                      <a:endParaRPr lang="tr-T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tr-T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Reklamcılık ve piyasa araştırması</a:t>
                      </a: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945307"/>
                  </a:ext>
                </a:extLst>
              </a:tr>
              <a:tr h="152814">
                <a:tc vMerge="1">
                  <a:txBody>
                    <a:bodyPr/>
                    <a:lstStyle/>
                    <a:p>
                      <a:pPr algn="ctr" fontAlgn="t"/>
                      <a:endParaRPr lang="tr-T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tr-T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Diğer mesleki, bilimsel ve teknik faaliyetler</a:t>
                      </a: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120210"/>
                  </a:ext>
                </a:extLst>
              </a:tr>
              <a:tr h="265764">
                <a:tc rowSpan="2">
                  <a:txBody>
                    <a:bodyPr/>
                    <a:lstStyle/>
                    <a:p>
                      <a:pPr algn="ctr" fontAlgn="t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İdari ve Destek Hizmet Faaliyetleri</a:t>
                      </a: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Seyahat acentesi, tur operatörü ve diğer rezervasyon hizmetleri ve ilgili faaliyetler</a:t>
                      </a: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510481"/>
                  </a:ext>
                </a:extLst>
              </a:tr>
              <a:tr h="199323">
                <a:tc vMerge="1">
                  <a:txBody>
                    <a:bodyPr/>
                    <a:lstStyle/>
                    <a:p>
                      <a:pPr algn="ctr" fontAlgn="t"/>
                      <a:endParaRPr lang="tr-T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tr-T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Büro yönetimi, büro destek ve iş destek faaliyetleri</a:t>
                      </a: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652010"/>
                  </a:ext>
                </a:extLst>
              </a:tr>
              <a:tr h="263393"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</a:t>
                      </a: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 (</a:t>
                      </a:r>
                      <a:r>
                        <a:rPr lang="tr-TR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sadece spor kursları dahildir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470782"/>
                  </a:ext>
                </a:extLst>
              </a:tr>
              <a:tr h="205967">
                <a:tc rowSpan="2">
                  <a:txBody>
                    <a:bodyPr/>
                    <a:lstStyle/>
                    <a:p>
                      <a:pPr algn="ctr" fontAlgn="t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Kültür, Sanat, Eğlence, Dinlence ve Spor</a:t>
                      </a: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Kütüphaneler, arşivler, müzeler ve diğer kültürel faaliyetler</a:t>
                      </a: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8843"/>
                  </a:ext>
                </a:extLst>
              </a:tr>
              <a:tr h="258870">
                <a:tc vMerge="1">
                  <a:txBody>
                    <a:bodyPr/>
                    <a:lstStyle/>
                    <a:p>
                      <a:pPr algn="ctr" fontAlgn="t"/>
                      <a:endParaRPr lang="tr-T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tr-T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Spor faaliyetleri, eğlence ve dinlence 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faaliyetleri </a:t>
                      </a:r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sv-SE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sadece spor tesisleri, forn tutma ve vücut geliştirme salonları, spor destek faaliyetleri  dahildir</a:t>
                      </a:r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484538"/>
                  </a:ext>
                </a:extLst>
              </a:tr>
              <a:tr h="17939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Diğer Hizmet Faaliyetleri</a:t>
                      </a: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Bilgisayarların, kişisel eşyaların ve ev eşyalarının onarımı</a:t>
                      </a: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401662"/>
                  </a:ext>
                </a:extLst>
              </a:tr>
              <a:tr h="179391">
                <a:tc vMerge="1">
                  <a:txBody>
                    <a:bodyPr/>
                    <a:lstStyle/>
                    <a:p>
                      <a:pPr algn="ctr" fontAlgn="t"/>
                      <a:endParaRPr lang="tr-T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tr-T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Diğer hizmet faaliyetleri</a:t>
                      </a:r>
                    </a:p>
                  </a:txBody>
                  <a:tcPr marL="6644" marR="6644" marT="6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289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800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75" y="203200"/>
            <a:ext cx="727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1 Metin kutusu"/>
          <p:cNvSpPr txBox="1">
            <a:spLocks noChangeArrowheads="1"/>
          </p:cNvSpPr>
          <p:nvPr/>
        </p:nvSpPr>
        <p:spPr bwMode="auto">
          <a:xfrm>
            <a:off x="1187450" y="74613"/>
            <a:ext cx="7227888" cy="58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3200" b="1" dirty="0" smtClean="0">
                <a:solidFill>
                  <a:srgbClr val="00BAD5"/>
                </a:solidFill>
                <a:latin typeface="Calibri" pitchFamily="34" charset="0"/>
              </a:rPr>
              <a:t>BAŞVURU ŞARTLARI - III</a:t>
            </a:r>
            <a:endParaRPr lang="tr-TR" altLang="en-US" sz="3200" b="1" dirty="0">
              <a:solidFill>
                <a:srgbClr val="00BAD5"/>
              </a:solidFill>
              <a:latin typeface="Calibri" pitchFamily="34" charset="0"/>
            </a:endParaRPr>
          </a:p>
        </p:txBody>
      </p:sp>
      <p:sp>
        <p:nvSpPr>
          <p:cNvPr id="41990" name="Slide Number Placeholder 1"/>
          <p:cNvSpPr txBox="1">
            <a:spLocks noGrp="1"/>
          </p:cNvSpPr>
          <p:nvPr/>
        </p:nvSpPr>
        <p:spPr bwMode="auto">
          <a:xfrm>
            <a:off x="9880600" y="6343650"/>
            <a:ext cx="21336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6587AA03-C33D-461B-B876-273DB8E66922}" type="slidenum">
              <a:rPr lang="en-CA" altLang="en-US" sz="1200">
                <a:solidFill>
                  <a:srgbClr val="898989"/>
                </a:solidFill>
                <a:latin typeface="Calibri" pitchFamily="34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CA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588963" y="979488"/>
            <a:ext cx="10358437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1" y="511886"/>
            <a:ext cx="11794601" cy="5159375"/>
          </a:xfrm>
          <a:prstGeom prst="rect">
            <a:avLst/>
          </a:prstGeom>
          <a:ln>
            <a:noFill/>
          </a:ln>
        </p:spPr>
        <p:txBody>
          <a:bodyPr lIns="72000" tIns="36000" rIns="72000" bIns="3600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fontAlgn="auto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itchFamily="2" charset="2"/>
              <a:buChar char="q"/>
              <a:defRPr/>
            </a:pPr>
            <a:r>
              <a:rPr lang="tr-TR" sz="2400" b="1" dirty="0" smtClean="0">
                <a:latin typeface="Calibri" panose="020F0502020204030204" pitchFamily="34" charset="0"/>
              </a:rPr>
              <a:t> Sadece Bileşen 1 için:</a:t>
            </a:r>
            <a:r>
              <a:rPr lang="tr-TR" sz="2400" b="1" dirty="0" smtClean="0">
                <a:solidFill>
                  <a:srgbClr val="2C2C2C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tr-TR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2019’da </a:t>
            </a:r>
            <a:r>
              <a:rPr lang="tr-TR" sz="24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asgari 75.000 TL net satış hasılatı olan </a:t>
            </a:r>
            <a:r>
              <a:rPr lang="tr-TR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mikro ve küçük ölçekli işletmeler Bileşen 1’e başvurabilecektir. </a:t>
            </a:r>
          </a:p>
          <a:p>
            <a:pPr marL="0" lvl="2" indent="0" algn="just" fontAlgn="auto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itchFamily="2" charset="2"/>
              <a:buChar char="§"/>
              <a:defRPr/>
            </a:pPr>
            <a:r>
              <a:rPr lang="tr-TR" sz="2200" dirty="0" smtClean="0">
                <a:solidFill>
                  <a:prstClr val="black"/>
                </a:solidFill>
                <a:ea typeface="Calibri"/>
                <a:cs typeface="Times New Roman"/>
              </a:rPr>
              <a:t> Bu </a:t>
            </a:r>
            <a:r>
              <a:rPr lang="tr-TR" sz="2200" dirty="0">
                <a:solidFill>
                  <a:prstClr val="black"/>
                </a:solidFill>
                <a:ea typeface="Calibri"/>
                <a:cs typeface="Times New Roman"/>
              </a:rPr>
              <a:t>kriter </a:t>
            </a:r>
            <a:r>
              <a:rPr lang="tr-TR" sz="22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2017 ve sonrasında kurulan </a:t>
            </a:r>
            <a:r>
              <a:rPr lang="tr-TR" sz="2200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yenilikçi </a:t>
            </a:r>
            <a:r>
              <a:rPr lang="tr-TR" sz="22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genç </a:t>
            </a:r>
            <a:r>
              <a:rPr lang="tr-TR" sz="2200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işletmelerin Bileşen 2’ye başvurularında aran</a:t>
            </a:r>
            <a:r>
              <a:rPr lang="tr-TR" sz="2200" u="sng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ma</a:t>
            </a:r>
            <a:r>
              <a:rPr lang="tr-TR" sz="2200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yacaktır.</a:t>
            </a:r>
          </a:p>
          <a:p>
            <a:pPr algn="just" fontAlgn="auto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itchFamily="2" charset="2"/>
              <a:buChar char="q"/>
              <a:defRPr/>
            </a:pPr>
            <a:r>
              <a:rPr lang="tr-TR" sz="2400" b="1" dirty="0" smtClean="0">
                <a:solidFill>
                  <a:prstClr val="black"/>
                </a:solidFill>
                <a:cs typeface="Times New Roman"/>
              </a:rPr>
              <a:t> Diğer Kriterler:</a:t>
            </a:r>
            <a:r>
              <a:rPr lang="tr-TR" sz="2400" b="1" dirty="0" smtClean="0">
                <a:solidFill>
                  <a:srgbClr val="2C2C2C"/>
                </a:solidFill>
              </a:rPr>
              <a:t> </a:t>
            </a:r>
          </a:p>
          <a:p>
            <a:pPr algn="just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tr-TR" sz="2400" dirty="0" smtClean="0">
                <a:solidFill>
                  <a:prstClr val="black"/>
                </a:solidFill>
                <a:ea typeface="Calibri"/>
                <a:cs typeface="Times New Roman"/>
              </a:rPr>
              <a:t>Aşağıdaki işletmeler </a:t>
            </a:r>
            <a:r>
              <a:rPr lang="tr-TR" sz="2400" dirty="0" smtClean="0">
                <a:solidFill>
                  <a:srgbClr val="FF0000"/>
                </a:solidFill>
                <a:ea typeface="Calibri"/>
                <a:cs typeface="Times New Roman"/>
              </a:rPr>
              <a:t>başvuramaz</a:t>
            </a:r>
            <a:r>
              <a:rPr lang="tr-TR" sz="2400" dirty="0" smtClean="0">
                <a:solidFill>
                  <a:prstClr val="black"/>
                </a:solidFill>
                <a:ea typeface="Calibri"/>
                <a:cs typeface="Times New Roman"/>
              </a:rPr>
              <a:t>:</a:t>
            </a:r>
          </a:p>
          <a:p>
            <a:pPr marL="173038" indent="0" algn="just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None/>
              <a:defRPr/>
            </a:pPr>
            <a:r>
              <a:rPr lang="tr-TR" sz="2200" dirty="0" smtClean="0">
                <a:solidFill>
                  <a:prstClr val="black"/>
                </a:solidFill>
                <a:ea typeface="Calibri"/>
                <a:cs typeface="Times New Roman"/>
                <a:hlinkClick r:id="rId4" action="ppaction://hlinksldjump"/>
              </a:rPr>
              <a:t>Dünya Bankası kuralları gereği hariç tutulan alanlarda faaliyet gösteren işletmeler </a:t>
            </a:r>
            <a:endParaRPr lang="tr-TR" sz="22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 eaLnBrk="0" fontAlgn="auto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tr-TR" sz="2400" dirty="0" smtClean="0"/>
              <a:t>İşletmeler</a:t>
            </a:r>
            <a:r>
              <a:rPr lang="tr-TR" sz="2400" dirty="0"/>
              <a:t>, Başvuru Formunu doldururken vergi – SGK borçlarını </a:t>
            </a:r>
            <a:r>
              <a:rPr lang="tr-TR" sz="2400" dirty="0" smtClean="0"/>
              <a:t>yasal sınırların altına indireceklerini beyan </a:t>
            </a:r>
            <a:r>
              <a:rPr lang="tr-TR" sz="2400" dirty="0"/>
              <a:t>ederek başvuru yapabilecektir. Bu işletmelerin destek ödemesi alabilmesi için, destek ödemesinden önce yasal limitlerin üzerindeki </a:t>
            </a:r>
            <a:r>
              <a:rPr lang="tr-TR" sz="2400" dirty="0">
                <a:solidFill>
                  <a:srgbClr val="FF0000"/>
                </a:solidFill>
              </a:rPr>
              <a:t>vergi  - SGK borçlarını yasal sınırların altına indirmiş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>
                <a:solidFill>
                  <a:srgbClr val="FF0000"/>
                </a:solidFill>
              </a:rPr>
              <a:t>veya tecil ya da taksitlendirmiş </a:t>
            </a:r>
            <a:r>
              <a:rPr lang="tr-TR" sz="2400" dirty="0"/>
              <a:t>olmaları gerekecektir. </a:t>
            </a:r>
            <a:endParaRPr lang="tr-TR" sz="2400" dirty="0" smtClean="0"/>
          </a:p>
          <a:p>
            <a:pPr algn="just" eaLnBrk="0" fontAlgn="auto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tr-TR" sz="2400" dirty="0" smtClean="0">
                <a:solidFill>
                  <a:prstClr val="black"/>
                </a:solidFill>
                <a:latin typeface="Calibri" pitchFamily="34" charset="0"/>
                <a:cs typeface="Times New Roman"/>
              </a:rPr>
              <a:t>Bileşen </a:t>
            </a:r>
            <a:r>
              <a:rPr lang="tr-TR" sz="2400" dirty="0">
                <a:solidFill>
                  <a:prstClr val="black"/>
                </a:solidFill>
                <a:latin typeface="Calibri" pitchFamily="34" charset="0"/>
                <a:cs typeface="Times New Roman"/>
              </a:rPr>
              <a:t>1 ve Bileşen 2’den </a:t>
            </a:r>
            <a:r>
              <a:rPr lang="tr-TR" sz="2400" dirty="0">
                <a:solidFill>
                  <a:srgbClr val="FF0000"/>
                </a:solidFill>
                <a:latin typeface="Calibri" pitchFamily="34" charset="0"/>
                <a:cs typeface="Times New Roman"/>
              </a:rPr>
              <a:t>yalnızca birine</a:t>
            </a:r>
            <a:r>
              <a:rPr lang="tr-TR" sz="2400" dirty="0">
                <a:solidFill>
                  <a:prstClr val="black"/>
                </a:solidFill>
                <a:latin typeface="Calibri" pitchFamily="34" charset="0"/>
                <a:cs typeface="Times New Roman"/>
              </a:rPr>
              <a:t> başvurulabilir</a:t>
            </a:r>
            <a:r>
              <a:rPr lang="tr-TR" sz="2400" dirty="0" smtClean="0">
                <a:solidFill>
                  <a:prstClr val="black"/>
                </a:solidFill>
                <a:latin typeface="Calibri" pitchFamily="34" charset="0"/>
                <a:cs typeface="Times New Roman"/>
              </a:rPr>
              <a:t>. </a:t>
            </a:r>
          </a:p>
          <a:p>
            <a:pPr algn="just" eaLnBrk="0" fontAlgn="auto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tr-TR" sz="2400" dirty="0" smtClean="0">
                <a:solidFill>
                  <a:prstClr val="black"/>
                </a:solidFill>
                <a:latin typeface="Calibri" pitchFamily="34" charset="0"/>
                <a:cs typeface="Times New Roman"/>
              </a:rPr>
              <a:t>Daha önce destekten yararlanan ve yeni başvuru şartlarını karşılayanlar da başvurabilir.</a:t>
            </a:r>
            <a:endParaRPr lang="tr-TR" sz="2400" dirty="0">
              <a:solidFill>
                <a:prstClr val="black"/>
              </a:solidFill>
              <a:latin typeface="Calibri" pitchFamily="34" charset="0"/>
              <a:cs typeface="Times New Roman"/>
            </a:endParaRPr>
          </a:p>
          <a:p>
            <a:pPr marL="0" lvl="1" indent="0" algn="just" fontAlgn="auto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1F497D">
                  <a:lumMod val="60000"/>
                  <a:lumOff val="40000"/>
                </a:srgbClr>
              </a:buClr>
              <a:buNone/>
              <a:defRPr/>
            </a:pPr>
            <a:endParaRPr lang="tr-TR" sz="2400" dirty="0">
              <a:solidFill>
                <a:prstClr val="black"/>
              </a:solidFill>
              <a:latin typeface="Calibri" panose="020F0502020204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897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2CBAD0"/>
              </a:clrFrom>
              <a:clrTo>
                <a:srgbClr val="2CBAD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41" b="26583"/>
          <a:stretch/>
        </p:blipFill>
        <p:spPr bwMode="auto">
          <a:xfrm>
            <a:off x="0" y="-83124"/>
            <a:ext cx="12192000" cy="694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5 Metin kutusu"/>
          <p:cNvSpPr txBox="1"/>
          <p:nvPr/>
        </p:nvSpPr>
        <p:spPr bwMode="auto">
          <a:xfrm>
            <a:off x="1301052" y="1624270"/>
            <a:ext cx="1007517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200000"/>
              </a:lnSpc>
              <a:defRPr/>
            </a:pPr>
            <a:r>
              <a:rPr lang="tr-TR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DESTEK TÜRÜ, ÜST LİMİTİ</a:t>
            </a:r>
          </a:p>
          <a:p>
            <a:pPr algn="ctr">
              <a:lnSpc>
                <a:spcPct val="200000"/>
              </a:lnSpc>
              <a:defRPr/>
            </a:pPr>
            <a:r>
              <a:rPr lang="tr-TR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</a:t>
            </a:r>
          </a:p>
          <a:p>
            <a:pPr algn="ctr">
              <a:lnSpc>
                <a:spcPct val="200000"/>
              </a:lnSpc>
              <a:defRPr/>
            </a:pPr>
            <a:r>
              <a:rPr lang="tr-TR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ÖDEME ŞARTLARI</a:t>
            </a:r>
          </a:p>
        </p:txBody>
      </p:sp>
      <p:pic>
        <p:nvPicPr>
          <p:cNvPr id="1127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75" y="203200"/>
            <a:ext cx="727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Slide Number Placeholder 1"/>
          <p:cNvSpPr txBox="1">
            <a:spLocks noGrp="1"/>
          </p:cNvSpPr>
          <p:nvPr/>
        </p:nvSpPr>
        <p:spPr bwMode="auto">
          <a:xfrm>
            <a:off x="9880600" y="6343650"/>
            <a:ext cx="21336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01655BA1-FB37-45A2-B667-4394B10FFEC3}" type="slidenum">
              <a:rPr lang="en-CA" altLang="en-US" sz="1200">
                <a:solidFill>
                  <a:srgbClr val="898989"/>
                </a:solidFill>
                <a:latin typeface="Calibri" pitchFamily="34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CA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79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75" y="203200"/>
            <a:ext cx="727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1 Metin kutusu"/>
          <p:cNvSpPr txBox="1">
            <a:spLocks noChangeArrowheads="1"/>
          </p:cNvSpPr>
          <p:nvPr/>
        </p:nvSpPr>
        <p:spPr bwMode="auto">
          <a:xfrm>
            <a:off x="1187450" y="74613"/>
            <a:ext cx="7227888" cy="107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tr-TR" altLang="en-US" sz="3200" b="1" dirty="0" smtClean="0">
                <a:solidFill>
                  <a:srgbClr val="00BAD5"/>
                </a:solidFill>
                <a:latin typeface="Calibri" pitchFamily="34" charset="0"/>
              </a:rPr>
              <a:t>DESTEK TÜRÜ VE ÜST LİMİTİ</a:t>
            </a:r>
            <a:endParaRPr lang="tr-TR" altLang="en-US" sz="3200" b="1" dirty="0">
              <a:solidFill>
                <a:srgbClr val="00BAD5"/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en-US" sz="3200" b="1" dirty="0">
              <a:solidFill>
                <a:srgbClr val="00BAD5"/>
              </a:solidFill>
              <a:latin typeface="Calibri" pitchFamily="34" charset="0"/>
            </a:endParaRPr>
          </a:p>
        </p:txBody>
      </p:sp>
      <p:sp>
        <p:nvSpPr>
          <p:cNvPr id="41990" name="Slide Number Placeholder 1"/>
          <p:cNvSpPr txBox="1">
            <a:spLocks noGrp="1"/>
          </p:cNvSpPr>
          <p:nvPr/>
        </p:nvSpPr>
        <p:spPr bwMode="auto">
          <a:xfrm>
            <a:off x="9880600" y="6343650"/>
            <a:ext cx="21336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6587AA03-C33D-461B-B876-273DB8E66922}" type="slidenum">
              <a:rPr lang="en-CA" altLang="en-US" sz="1200">
                <a:solidFill>
                  <a:srgbClr val="898989"/>
                </a:solidFill>
                <a:latin typeface="Calibri" pitchFamily="34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CA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588963" y="979488"/>
            <a:ext cx="10358437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tr-TR" dirty="0">
              <a:solidFill>
                <a:prstClr val="black"/>
              </a:solidFill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78218" y="599496"/>
            <a:ext cx="12113782" cy="4772604"/>
          </a:xfrm>
          <a:prstGeom prst="rect">
            <a:avLst/>
          </a:prstGeom>
          <a:ln>
            <a:noFill/>
          </a:ln>
        </p:spPr>
        <p:txBody>
          <a:bodyPr lIns="72000" tIns="36000" rIns="72000" bIns="3600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 algn="just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itchFamily="2" charset="2"/>
              <a:buChar char="q"/>
              <a:defRPr/>
            </a:pPr>
            <a:r>
              <a:rPr lang="tr-TR" sz="2400" b="1" dirty="0" smtClean="0">
                <a:solidFill>
                  <a:prstClr val="black"/>
                </a:solidFill>
                <a:cs typeface="Times New Roman"/>
              </a:rPr>
              <a:t> Destek Türü: </a:t>
            </a:r>
            <a:r>
              <a:rPr lang="tr-TR" sz="2400" dirty="0">
                <a:solidFill>
                  <a:prstClr val="black"/>
                </a:solidFill>
                <a:ea typeface="Calibri"/>
                <a:cs typeface="Times New Roman"/>
              </a:rPr>
              <a:t>D</a:t>
            </a:r>
            <a:r>
              <a:rPr lang="tr-TR" sz="2400" dirty="0" smtClean="0">
                <a:solidFill>
                  <a:prstClr val="black"/>
                </a:solidFill>
                <a:ea typeface="Calibri"/>
                <a:cs typeface="Times New Roman"/>
              </a:rPr>
              <a:t>estek «</a:t>
            </a:r>
            <a:r>
              <a:rPr lang="tr-TR" sz="2400" dirty="0" smtClean="0">
                <a:solidFill>
                  <a:srgbClr val="FF0000"/>
                </a:solidFill>
                <a:ea typeface="Calibri"/>
                <a:cs typeface="Times New Roman"/>
              </a:rPr>
              <a:t>işletme sermayesi</a:t>
            </a:r>
            <a:r>
              <a:rPr lang="tr-TR" sz="2400" dirty="0" smtClean="0">
                <a:solidFill>
                  <a:prstClr val="black"/>
                </a:solidFill>
                <a:ea typeface="Calibri"/>
                <a:cs typeface="Times New Roman"/>
              </a:rPr>
              <a:t>» niteliğinde «</a:t>
            </a:r>
            <a:r>
              <a:rPr lang="tr-TR" sz="2400" dirty="0" smtClean="0">
                <a:solidFill>
                  <a:srgbClr val="FF0000"/>
                </a:solidFill>
                <a:ea typeface="Calibri"/>
                <a:cs typeface="Times New Roman"/>
              </a:rPr>
              <a:t>faizsiz ve teminatsız geri ödemeli destek</a:t>
            </a:r>
            <a:r>
              <a:rPr lang="tr-TR" sz="2400" dirty="0" smtClean="0">
                <a:solidFill>
                  <a:prstClr val="black"/>
                </a:solidFill>
                <a:ea typeface="Calibri"/>
                <a:cs typeface="Times New Roman"/>
              </a:rPr>
              <a:t>» olarak ödenecektir. </a:t>
            </a:r>
            <a:endParaRPr lang="tr-TR" sz="5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itchFamily="2" charset="2"/>
              <a:buChar char="q"/>
              <a:defRPr/>
            </a:pPr>
            <a:r>
              <a:rPr lang="tr-TR" sz="24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tr-TR" sz="2400" b="1" dirty="0">
                <a:solidFill>
                  <a:prstClr val="black"/>
                </a:solidFill>
                <a:ea typeface="Calibri"/>
                <a:cs typeface="Times New Roman"/>
              </a:rPr>
              <a:t>Destek Üst Limiti:</a:t>
            </a:r>
          </a:p>
          <a:p>
            <a:pPr lvl="1" algn="just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itchFamily="2" charset="2"/>
              <a:buChar char="§"/>
              <a:defRPr/>
            </a:pPr>
            <a:r>
              <a:rPr lang="tr-TR" sz="2400" b="1" dirty="0">
                <a:solidFill>
                  <a:prstClr val="black"/>
                </a:solidFill>
                <a:ea typeface="Calibri"/>
                <a:cs typeface="Times New Roman"/>
              </a:rPr>
              <a:t>Mikro</a:t>
            </a:r>
            <a:r>
              <a:rPr lang="tr-TR" sz="24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tr-TR" sz="2400" b="1" dirty="0">
                <a:solidFill>
                  <a:prstClr val="black"/>
                </a:solidFill>
                <a:ea typeface="Calibri"/>
                <a:cs typeface="Times New Roman"/>
              </a:rPr>
              <a:t>işletmeler</a:t>
            </a:r>
            <a:r>
              <a:rPr lang="tr-TR" sz="2400" dirty="0">
                <a:solidFill>
                  <a:prstClr val="black"/>
                </a:solidFill>
                <a:ea typeface="Calibri"/>
                <a:cs typeface="Times New Roman"/>
              </a:rPr>
              <a:t> için destek üst limiti :           </a:t>
            </a:r>
            <a:r>
              <a:rPr lang="tr-TR" sz="2400" dirty="0">
                <a:solidFill>
                  <a:srgbClr val="FF0000"/>
                </a:solidFill>
                <a:ea typeface="Calibri"/>
                <a:cs typeface="Times New Roman"/>
              </a:rPr>
              <a:t>100.000 TL / personel </a:t>
            </a:r>
            <a:r>
              <a:rPr lang="tr-TR" sz="2400" dirty="0">
                <a:solidFill>
                  <a:prstClr val="black"/>
                </a:solidFill>
                <a:ea typeface="Calibri"/>
                <a:cs typeface="Times New Roman"/>
              </a:rPr>
              <a:t>(azami 2 personel)</a:t>
            </a:r>
            <a:r>
              <a:rPr lang="tr-TR" sz="2400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</a:p>
          <a:p>
            <a:pPr lvl="1" algn="just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itchFamily="2" charset="2"/>
              <a:buChar char="§"/>
              <a:defRPr/>
            </a:pPr>
            <a:r>
              <a:rPr lang="tr-TR" sz="2400" b="1" dirty="0">
                <a:solidFill>
                  <a:prstClr val="black"/>
                </a:solidFill>
                <a:ea typeface="Calibri"/>
                <a:cs typeface="Times New Roman"/>
              </a:rPr>
              <a:t>Küçük işletmeler </a:t>
            </a:r>
            <a:r>
              <a:rPr lang="tr-TR" sz="2400" dirty="0">
                <a:solidFill>
                  <a:prstClr val="black"/>
                </a:solidFill>
                <a:ea typeface="Calibri"/>
                <a:cs typeface="Times New Roman"/>
              </a:rPr>
              <a:t>için destek üst limiti :           </a:t>
            </a:r>
            <a:r>
              <a:rPr lang="tr-TR" sz="2400" dirty="0">
                <a:solidFill>
                  <a:srgbClr val="FF0000"/>
                </a:solidFill>
                <a:ea typeface="Calibri"/>
                <a:cs typeface="Times New Roman"/>
              </a:rPr>
              <a:t>100.000 TL / personel </a:t>
            </a:r>
            <a:r>
              <a:rPr lang="tr-TR" sz="2400" dirty="0">
                <a:solidFill>
                  <a:prstClr val="black"/>
                </a:solidFill>
                <a:ea typeface="Calibri"/>
                <a:cs typeface="Times New Roman"/>
              </a:rPr>
              <a:t>(azami 5 personel</a:t>
            </a:r>
            <a:r>
              <a:rPr lang="tr-TR" sz="2400" dirty="0" smtClean="0">
                <a:solidFill>
                  <a:prstClr val="black"/>
                </a:solidFill>
                <a:ea typeface="Calibri"/>
                <a:cs typeface="Times New Roman"/>
              </a:rPr>
              <a:t>)</a:t>
            </a:r>
          </a:p>
          <a:p>
            <a:pPr lvl="1" algn="just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 typeface="Wingdings" pitchFamily="2" charset="2"/>
              <a:buChar char="§"/>
              <a:defRPr/>
            </a:pPr>
            <a:r>
              <a:rPr lang="tr-TR" sz="2400" dirty="0" smtClean="0">
                <a:solidFill>
                  <a:prstClr val="black"/>
                </a:solidFill>
                <a:ea typeface="Calibri"/>
                <a:cs typeface="Times New Roman"/>
              </a:rPr>
              <a:t>MKİ </a:t>
            </a:r>
            <a:r>
              <a:rPr lang="tr-TR" sz="2400" dirty="0" smtClean="0">
                <a:solidFill>
                  <a:srgbClr val="FF0000"/>
                </a:solidFill>
                <a:ea typeface="Calibri"/>
                <a:cs typeface="Times New Roman"/>
              </a:rPr>
              <a:t>sahibinin </a:t>
            </a:r>
            <a:r>
              <a:rPr lang="tr-TR" sz="2400" dirty="0">
                <a:solidFill>
                  <a:srgbClr val="FF0000"/>
                </a:solidFill>
                <a:ea typeface="Calibri"/>
                <a:cs typeface="Times New Roman"/>
              </a:rPr>
              <a:t>kadın </a:t>
            </a:r>
            <a:r>
              <a:rPr lang="tr-TR" sz="2400" dirty="0" smtClean="0">
                <a:solidFill>
                  <a:prstClr val="black"/>
                </a:solidFill>
                <a:ea typeface="Calibri"/>
                <a:cs typeface="Times New Roman"/>
              </a:rPr>
              <a:t>olması </a:t>
            </a:r>
            <a:r>
              <a:rPr lang="tr-TR" sz="2400" dirty="0">
                <a:solidFill>
                  <a:srgbClr val="FF0000"/>
                </a:solidFill>
                <a:ea typeface="Calibri"/>
                <a:cs typeface="Times New Roman"/>
              </a:rPr>
              <a:t>veya yeni istihdam edilecek </a:t>
            </a:r>
            <a:r>
              <a:rPr lang="tr-TR" sz="2400" dirty="0" smtClean="0">
                <a:solidFill>
                  <a:srgbClr val="FF0000"/>
                </a:solidFill>
                <a:ea typeface="Calibri"/>
                <a:cs typeface="Times New Roman"/>
              </a:rPr>
              <a:t>personelin </a:t>
            </a:r>
            <a:r>
              <a:rPr lang="tr-TR" sz="2400" dirty="0">
                <a:solidFill>
                  <a:srgbClr val="FF0000"/>
                </a:solidFill>
                <a:ea typeface="Calibri"/>
                <a:cs typeface="Times New Roman"/>
              </a:rPr>
              <a:t>kadın </a:t>
            </a:r>
            <a:r>
              <a:rPr lang="tr-TR" sz="2400" dirty="0" smtClean="0">
                <a:solidFill>
                  <a:prstClr val="black"/>
                </a:solidFill>
                <a:ea typeface="Calibri"/>
                <a:cs typeface="Times New Roman"/>
              </a:rPr>
              <a:t>olması durumunda, </a:t>
            </a:r>
            <a:r>
              <a:rPr lang="tr-TR" sz="2400" dirty="0">
                <a:solidFill>
                  <a:prstClr val="black"/>
                </a:solidFill>
                <a:ea typeface="Calibri"/>
                <a:cs typeface="Times New Roman"/>
              </a:rPr>
              <a:t>personel başına </a:t>
            </a:r>
            <a:r>
              <a:rPr lang="tr-TR" sz="2400" dirty="0" smtClean="0">
                <a:solidFill>
                  <a:srgbClr val="FF0000"/>
                </a:solidFill>
                <a:ea typeface="Calibri"/>
                <a:cs typeface="Times New Roman"/>
              </a:rPr>
              <a:t>ilave 10.000 </a:t>
            </a:r>
            <a:r>
              <a:rPr lang="tr-TR" sz="2400" dirty="0">
                <a:solidFill>
                  <a:srgbClr val="FF0000"/>
                </a:solidFill>
                <a:ea typeface="Calibri"/>
                <a:cs typeface="Times New Roman"/>
              </a:rPr>
              <a:t>TL </a:t>
            </a:r>
            <a:r>
              <a:rPr lang="tr-TR" sz="2400" dirty="0">
                <a:solidFill>
                  <a:prstClr val="black"/>
                </a:solidFill>
                <a:ea typeface="Calibri"/>
                <a:cs typeface="Times New Roman"/>
              </a:rPr>
              <a:t>destek </a:t>
            </a:r>
            <a:r>
              <a:rPr lang="tr-TR" sz="2400" dirty="0" smtClean="0">
                <a:solidFill>
                  <a:prstClr val="black"/>
                </a:solidFill>
                <a:ea typeface="Calibri"/>
                <a:cs typeface="Times New Roman"/>
              </a:rPr>
              <a:t>verilecektir.</a:t>
            </a:r>
            <a:endParaRPr lang="tr-TR" sz="2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99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14465</TotalTime>
  <Words>2655</Words>
  <Application>Microsoft Office PowerPoint</Application>
  <PresentationFormat>Geniş ekran</PresentationFormat>
  <Paragraphs>508</Paragraphs>
  <Slides>22</Slides>
  <Notes>22</Notes>
  <HiddenSlides>2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8" baseType="lpstr">
      <vt:lpstr>Arial</vt:lpstr>
      <vt:lpstr>Calibri</vt:lpstr>
      <vt:lpstr>Symbol</vt:lpstr>
      <vt:lpstr>Times New Roman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kürşad emre dunay</dc:creator>
  <cp:lastModifiedBy>BARIŞCAN GÜLAY</cp:lastModifiedBy>
  <cp:revision>242</cp:revision>
  <cp:lastPrinted>2019-01-16T12:50:35Z</cp:lastPrinted>
  <dcterms:created xsi:type="dcterms:W3CDTF">2017-04-26T14:26:18Z</dcterms:created>
  <dcterms:modified xsi:type="dcterms:W3CDTF">2022-01-03T13:36:42Z</dcterms:modified>
</cp:coreProperties>
</file>