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1" r:id="rId5"/>
    <p:sldId id="277" r:id="rId6"/>
    <p:sldId id="330" r:id="rId7"/>
    <p:sldId id="298" r:id="rId8"/>
    <p:sldId id="299" r:id="rId9"/>
    <p:sldId id="300" r:id="rId10"/>
    <p:sldId id="301" r:id="rId11"/>
    <p:sldId id="287" r:id="rId12"/>
    <p:sldId id="260" r:id="rId13"/>
    <p:sldId id="279" r:id="rId14"/>
    <p:sldId id="289" r:id="rId15"/>
    <p:sldId id="288" r:id="rId16"/>
    <p:sldId id="331" r:id="rId17"/>
    <p:sldId id="262" r:id="rId18"/>
    <p:sldId id="332" r:id="rId19"/>
    <p:sldId id="303" r:id="rId20"/>
    <p:sldId id="302" r:id="rId21"/>
    <p:sldId id="334" r:id="rId22"/>
    <p:sldId id="294" r:id="rId23"/>
    <p:sldId id="263" r:id="rId24"/>
    <p:sldId id="264" r:id="rId25"/>
    <p:sldId id="265" r:id="rId26"/>
    <p:sldId id="268" r:id="rId27"/>
    <p:sldId id="269" r:id="rId28"/>
    <p:sldId id="290" r:id="rId29"/>
    <p:sldId id="291" r:id="rId30"/>
    <p:sldId id="293" r:id="rId31"/>
    <p:sldId id="316" r:id="rId32"/>
    <p:sldId id="317" r:id="rId33"/>
    <p:sldId id="318" r:id="rId34"/>
    <p:sldId id="319" r:id="rId35"/>
    <p:sldId id="320" r:id="rId36"/>
    <p:sldId id="321" r:id="rId37"/>
    <p:sldId id="333" r:id="rId38"/>
    <p:sldId id="297" r:id="rId39"/>
    <p:sldId id="270" r:id="rId40"/>
    <p:sldId id="281" r:id="rId41"/>
    <p:sldId id="304" r:id="rId42"/>
    <p:sldId id="305" r:id="rId43"/>
    <p:sldId id="276" r:id="rId44"/>
    <p:sldId id="306" r:id="rId45"/>
    <p:sldId id="275" r:id="rId46"/>
    <p:sldId id="338" r:id="rId47"/>
    <p:sldId id="339" r:id="rId48"/>
    <p:sldId id="273" r:id="rId49"/>
    <p:sldId id="274" r:id="rId50"/>
    <p:sldId id="282" r:id="rId51"/>
    <p:sldId id="283" r:id="rId52"/>
    <p:sldId id="284" r:id="rId53"/>
    <p:sldId id="285" r:id="rId54"/>
    <p:sldId id="286" r:id="rId55"/>
    <p:sldId id="309" r:id="rId56"/>
    <p:sldId id="311" r:id="rId57"/>
    <p:sldId id="310" r:id="rId58"/>
    <p:sldId id="278" r:id="rId59"/>
    <p:sldId id="335" r:id="rId60"/>
    <p:sldId id="312" r:id="rId61"/>
    <p:sldId id="337" r:id="rId62"/>
    <p:sldId id="336" r:id="rId63"/>
    <p:sldId id="322" r:id="rId64"/>
    <p:sldId id="326" r:id="rId65"/>
    <p:sldId id="327" r:id="rId66"/>
    <p:sldId id="328" r:id="rId67"/>
    <p:sldId id="296" r:id="rId68"/>
    <p:sldId id="295" r:id="rId69"/>
    <p:sldId id="257" r:id="rId7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488F"/>
    <a:srgbClr val="FF6B00"/>
    <a:srgbClr val="3BB3A0"/>
    <a:srgbClr val="87D5CA"/>
    <a:srgbClr val="359B8C"/>
    <a:srgbClr val="ACE2DA"/>
    <a:srgbClr val="6ACCBE"/>
    <a:srgbClr val="3CB2A1"/>
    <a:srgbClr val="3CB49A"/>
    <a:srgbClr val="2798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96370" autoAdjust="0"/>
  </p:normalViewPr>
  <p:slideViewPr>
    <p:cSldViewPr snapToGrid="0">
      <p:cViewPr varScale="1">
        <p:scale>
          <a:sx n="69" d="100"/>
          <a:sy n="69"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al__ma_Sayfas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al__ma_Sayfas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al__ma_Sayfas_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al__ma_Sayfas_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al__ma_Sayfas_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al__ma_Sayfas_6.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dLbls>
          <c:showLegendKey val="0"/>
          <c:showVal val="1"/>
          <c:showCatName val="0"/>
          <c:showSerName val="0"/>
          <c:showPercent val="0"/>
          <c:showBubbleSize val="0"/>
        </c:dLbls>
        <c:gapWidth val="79"/>
        <c:shape val="box"/>
        <c:axId val="1302472928"/>
        <c:axId val="1302481248"/>
        <c:axId val="0"/>
      </c:bar3DChart>
      <c:catAx>
        <c:axId val="13024729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tr-TR"/>
          </a:p>
        </c:txPr>
        <c:crossAx val="1302481248"/>
        <c:crosses val="autoZero"/>
        <c:auto val="1"/>
        <c:lblAlgn val="ctr"/>
        <c:lblOffset val="100"/>
        <c:noMultiLvlLbl val="0"/>
      </c:catAx>
      <c:valAx>
        <c:axId val="1302481248"/>
        <c:scaling>
          <c:orientation val="minMax"/>
        </c:scaling>
        <c:delete val="1"/>
        <c:axPos val="l"/>
        <c:numFmt formatCode="General" sourceLinked="1"/>
        <c:majorTickMark val="none"/>
        <c:minorTickMark val="none"/>
        <c:tickLblPos val="nextTo"/>
        <c:crossAx val="1302472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Sayfa1!$B$1</c:f>
              <c:strCache>
                <c:ptCount val="1"/>
                <c:pt idx="0">
                  <c:v>Sütun1</c:v>
                </c:pt>
              </c:strCache>
            </c:strRef>
          </c:tx>
          <c:spPr>
            <a:solidFill>
              <a:schemeClr val="accent2"/>
            </a:solidFill>
            <a:ln>
              <a:noFill/>
            </a:ln>
            <a:effectLst/>
            <a:sp3d/>
          </c:spPr>
          <c:invertIfNegative val="0"/>
          <c:dPt>
            <c:idx val="0"/>
            <c:invertIfNegative val="0"/>
            <c:bubble3D val="0"/>
            <c:spPr>
              <a:solidFill>
                <a:srgbClr val="359B8C"/>
              </a:solidFill>
              <a:ln>
                <a:noFill/>
              </a:ln>
              <a:effectLst/>
              <a:sp3d/>
            </c:spPr>
            <c:extLst>
              <c:ext xmlns:c16="http://schemas.microsoft.com/office/drawing/2014/chart" uri="{C3380CC4-5D6E-409C-BE32-E72D297353CC}">
                <c16:uniqueId val="{00000004-FC6E-473F-B657-173F401965A3}"/>
              </c:ext>
            </c:extLst>
          </c:dPt>
          <c:dPt>
            <c:idx val="1"/>
            <c:invertIfNegative val="0"/>
            <c:bubble3D val="0"/>
            <c:spPr>
              <a:solidFill>
                <a:srgbClr val="6ACCBE"/>
              </a:solidFill>
              <a:ln>
                <a:noFill/>
              </a:ln>
              <a:effectLst/>
              <a:sp3d/>
            </c:spPr>
            <c:extLst>
              <c:ext xmlns:c16="http://schemas.microsoft.com/office/drawing/2014/chart" uri="{C3380CC4-5D6E-409C-BE32-E72D297353CC}">
                <c16:uniqueId val="{00000003-FC6E-473F-B657-173F401965A3}"/>
              </c:ext>
            </c:extLst>
          </c:dPt>
          <c:dPt>
            <c:idx val="2"/>
            <c:invertIfNegative val="0"/>
            <c:bubble3D val="0"/>
            <c:spPr>
              <a:solidFill>
                <a:srgbClr val="87D5CA"/>
              </a:solidFill>
              <a:ln>
                <a:noFill/>
              </a:ln>
              <a:effectLst/>
              <a:sp3d/>
            </c:spPr>
            <c:extLst>
              <c:ext xmlns:c16="http://schemas.microsoft.com/office/drawing/2014/chart" uri="{C3380CC4-5D6E-409C-BE32-E72D297353CC}">
                <c16:uniqueId val="{00000005-FC6E-473F-B657-173F401965A3}"/>
              </c:ext>
            </c:extLst>
          </c:dPt>
          <c:dLbls>
            <c:dLbl>
              <c:idx val="0"/>
              <c:layout>
                <c:manualLayout>
                  <c:x val="1.2657488919357952E-2"/>
                  <c:y val="0"/>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FC6E-473F-B657-173F401965A3}"/>
                </c:ext>
              </c:extLst>
            </c:dLbl>
            <c:dLbl>
              <c:idx val="1"/>
              <c:layout>
                <c:manualLayout>
                  <c:x val="9.0410635138271321E-3"/>
                  <c:y val="0"/>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FC6E-473F-B657-173F401965A3}"/>
                </c:ext>
              </c:extLst>
            </c:dLbl>
            <c:dLbl>
              <c:idx val="2"/>
              <c:layout>
                <c:manualLayout>
                  <c:x val="1.6273914324888838E-2"/>
                  <c:y val="0"/>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C6E-473F-B657-173F401965A3}"/>
                </c:ext>
              </c:extLst>
            </c:dLbl>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Sayfa1!$A$2:$A$4</c:f>
              <c:numCache>
                <c:formatCode>General</c:formatCode>
                <c:ptCount val="3"/>
              </c:numCache>
            </c:numRef>
          </c:cat>
          <c:val>
            <c:numRef>
              <c:f>Sayfa1!$B$2:$B$4</c:f>
              <c:numCache>
                <c:formatCode>General</c:formatCode>
                <c:ptCount val="3"/>
                <c:pt idx="0">
                  <c:v>43.15</c:v>
                </c:pt>
                <c:pt idx="1">
                  <c:v>28.95</c:v>
                </c:pt>
                <c:pt idx="2">
                  <c:v>27.7</c:v>
                </c:pt>
              </c:numCache>
            </c:numRef>
          </c:val>
          <c:extLst>
            <c:ext xmlns:c16="http://schemas.microsoft.com/office/drawing/2014/chart" uri="{C3380CC4-5D6E-409C-BE32-E72D297353CC}">
              <c16:uniqueId val="{00000000-FC6E-473F-B657-173F401965A3}"/>
            </c:ext>
          </c:extLst>
        </c:ser>
        <c:dLbls>
          <c:showLegendKey val="0"/>
          <c:showVal val="1"/>
          <c:showCatName val="0"/>
          <c:showSerName val="0"/>
          <c:showPercent val="0"/>
          <c:showBubbleSize val="0"/>
        </c:dLbls>
        <c:gapWidth val="79"/>
        <c:shape val="box"/>
        <c:axId val="1302472928"/>
        <c:axId val="1302481248"/>
        <c:axId val="0"/>
      </c:bar3DChart>
      <c:catAx>
        <c:axId val="13024729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tr-TR"/>
          </a:p>
        </c:txPr>
        <c:crossAx val="1302481248"/>
        <c:crosses val="autoZero"/>
        <c:auto val="1"/>
        <c:lblAlgn val="ctr"/>
        <c:lblOffset val="100"/>
        <c:noMultiLvlLbl val="0"/>
      </c:catAx>
      <c:valAx>
        <c:axId val="1302481248"/>
        <c:scaling>
          <c:orientation val="minMax"/>
        </c:scaling>
        <c:delete val="1"/>
        <c:axPos val="l"/>
        <c:numFmt formatCode="General" sourceLinked="1"/>
        <c:majorTickMark val="none"/>
        <c:minorTickMark val="none"/>
        <c:tickLblPos val="nextTo"/>
        <c:crossAx val="1302472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tr-TR" b="1" dirty="0">
                <a:latin typeface="Arial" panose="020B0604020202020204" pitchFamily="34" charset="0"/>
                <a:cs typeface="Arial" panose="020B0604020202020204" pitchFamily="34" charset="0"/>
              </a:rPr>
              <a:t>Satış ve Yıllık Değişim %</a:t>
            </a:r>
          </a:p>
        </c:rich>
      </c:tx>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tr-TR"/>
        </a:p>
      </c:txPr>
    </c:title>
    <c:autoTitleDeleted val="0"/>
    <c:plotArea>
      <c:layout/>
      <c:barChart>
        <c:barDir val="col"/>
        <c:grouping val="clustered"/>
        <c:varyColors val="0"/>
        <c:ser>
          <c:idx val="0"/>
          <c:order val="0"/>
          <c:tx>
            <c:strRef>
              <c:f>Sayfa1!$B$1</c:f>
              <c:strCache>
                <c:ptCount val="1"/>
                <c:pt idx="0">
                  <c:v>2018</c:v>
                </c:pt>
              </c:strCache>
            </c:strRef>
          </c:tx>
          <c:spPr>
            <a:solidFill>
              <a:schemeClr val="accent5">
                <a:tint val="46000"/>
              </a:schemeClr>
            </a:solidFill>
            <a:ln>
              <a:noFill/>
            </a:ln>
            <a:effectLst/>
          </c:spPr>
          <c:invertIfNegative val="0"/>
          <c:dLbls>
            <c:dLbl>
              <c:idx val="0"/>
              <c:layout>
                <c:manualLayout>
                  <c:x val="0"/>
                  <c:y val="8.2827002972424152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1DD1-4011-95A8-9EA22AD6A0E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c:f>
              <c:numCache>
                <c:formatCode>General</c:formatCode>
                <c:ptCount val="1"/>
              </c:numCache>
            </c:numRef>
          </c:cat>
          <c:val>
            <c:numRef>
              <c:f>Sayfa1!$B$2</c:f>
              <c:numCache>
                <c:formatCode>General</c:formatCode>
                <c:ptCount val="1"/>
                <c:pt idx="0">
                  <c:v>3.4</c:v>
                </c:pt>
              </c:numCache>
            </c:numRef>
          </c:val>
          <c:extLst>
            <c:ext xmlns:c16="http://schemas.microsoft.com/office/drawing/2014/chart" uri="{C3380CC4-5D6E-409C-BE32-E72D297353CC}">
              <c16:uniqueId val="{00000000-1DD1-4011-95A8-9EA22AD6A0EE}"/>
            </c:ext>
          </c:extLst>
        </c:ser>
        <c:ser>
          <c:idx val="1"/>
          <c:order val="1"/>
          <c:tx>
            <c:strRef>
              <c:f>Sayfa1!$C$1</c:f>
              <c:strCache>
                <c:ptCount val="1"/>
                <c:pt idx="0">
                  <c:v>2019</c:v>
                </c:pt>
              </c:strCache>
            </c:strRef>
          </c:tx>
          <c:spPr>
            <a:solidFill>
              <a:schemeClr val="accent5">
                <a:tint val="62000"/>
              </a:schemeClr>
            </a:solidFill>
            <a:ln>
              <a:noFill/>
            </a:ln>
            <a:effectLst/>
          </c:spPr>
          <c:invertIfNegative val="0"/>
          <c:dLbls>
            <c:dLbl>
              <c:idx val="0"/>
              <c:layout>
                <c:manualLayout>
                  <c:x val="-3.5037021591110924E-17"/>
                  <c:y val="2.9963574183831396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1DD1-4011-95A8-9EA22AD6A0E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c:f>
              <c:numCache>
                <c:formatCode>General</c:formatCode>
                <c:ptCount val="1"/>
              </c:numCache>
            </c:numRef>
          </c:cat>
          <c:val>
            <c:numRef>
              <c:f>Sayfa1!$C$2</c:f>
              <c:numCache>
                <c:formatCode>General</c:formatCode>
                <c:ptCount val="1"/>
                <c:pt idx="0">
                  <c:v>3.4</c:v>
                </c:pt>
              </c:numCache>
            </c:numRef>
          </c:val>
          <c:extLst>
            <c:ext xmlns:c16="http://schemas.microsoft.com/office/drawing/2014/chart" uri="{C3380CC4-5D6E-409C-BE32-E72D297353CC}">
              <c16:uniqueId val="{00000001-1DD1-4011-95A8-9EA22AD6A0EE}"/>
            </c:ext>
          </c:extLst>
        </c:ser>
        <c:ser>
          <c:idx val="2"/>
          <c:order val="2"/>
          <c:tx>
            <c:strRef>
              <c:f>Sayfa1!$D$1</c:f>
              <c:strCache>
                <c:ptCount val="1"/>
                <c:pt idx="0">
                  <c:v>2020</c:v>
                </c:pt>
              </c:strCache>
            </c:strRef>
          </c:tx>
          <c:spPr>
            <a:solidFill>
              <a:schemeClr val="accent5">
                <a:tint val="77000"/>
              </a:schemeClr>
            </a:solidFill>
            <a:ln>
              <a:noFill/>
            </a:ln>
            <a:effectLst/>
          </c:spPr>
          <c:invertIfNegative val="0"/>
          <c:dLbls>
            <c:dLbl>
              <c:idx val="0"/>
              <c:layout>
                <c:manualLayout>
                  <c:x val="0"/>
                  <c:y val="1.7796660613040951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1DD1-4011-95A8-9EA22AD6A0E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c:f>
              <c:numCache>
                <c:formatCode>General</c:formatCode>
                <c:ptCount val="1"/>
              </c:numCache>
            </c:numRef>
          </c:cat>
          <c:val>
            <c:numRef>
              <c:f>Sayfa1!$D$2</c:f>
              <c:numCache>
                <c:formatCode>General</c:formatCode>
                <c:ptCount val="1"/>
                <c:pt idx="0">
                  <c:v>8.9</c:v>
                </c:pt>
              </c:numCache>
            </c:numRef>
          </c:val>
          <c:extLst>
            <c:ext xmlns:c16="http://schemas.microsoft.com/office/drawing/2014/chart" uri="{C3380CC4-5D6E-409C-BE32-E72D297353CC}">
              <c16:uniqueId val="{00000002-1DD1-4011-95A8-9EA22AD6A0EE}"/>
            </c:ext>
          </c:extLst>
        </c:ser>
        <c:ser>
          <c:idx val="3"/>
          <c:order val="3"/>
          <c:tx>
            <c:strRef>
              <c:f>Sayfa1!$E$1</c:f>
              <c:strCache>
                <c:ptCount val="1"/>
                <c:pt idx="0">
                  <c:v>2021</c:v>
                </c:pt>
              </c:strCache>
            </c:strRef>
          </c:tx>
          <c:spPr>
            <a:solidFill>
              <a:schemeClr val="accent5">
                <a:tint val="93000"/>
              </a:schemeClr>
            </a:solidFill>
            <a:ln>
              <a:noFill/>
            </a:ln>
            <a:effectLst/>
          </c:spPr>
          <c:invertIfNegative val="0"/>
          <c:dLbls>
            <c:dLbl>
              <c:idx val="0"/>
              <c:layout>
                <c:manualLayout>
                  <c:x val="0"/>
                  <c:y val="-1.0308368613776179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1DD1-4011-95A8-9EA22AD6A0E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c:f>
              <c:numCache>
                <c:formatCode>General</c:formatCode>
                <c:ptCount val="1"/>
              </c:numCache>
            </c:numRef>
          </c:cat>
          <c:val>
            <c:numRef>
              <c:f>Sayfa1!$E$2</c:f>
              <c:numCache>
                <c:formatCode>General</c:formatCode>
                <c:ptCount val="1"/>
                <c:pt idx="0">
                  <c:v>35.9</c:v>
                </c:pt>
              </c:numCache>
            </c:numRef>
          </c:val>
          <c:extLst>
            <c:ext xmlns:c16="http://schemas.microsoft.com/office/drawing/2014/chart" uri="{C3380CC4-5D6E-409C-BE32-E72D297353CC}">
              <c16:uniqueId val="{00000003-1DD1-4011-95A8-9EA22AD6A0EE}"/>
            </c:ext>
          </c:extLst>
        </c:ser>
        <c:ser>
          <c:idx val="4"/>
          <c:order val="4"/>
          <c:tx>
            <c:strRef>
              <c:f>Sayfa1!$F$1</c:f>
              <c:strCache>
                <c:ptCount val="1"/>
                <c:pt idx="0">
                  <c:v>2022</c:v>
                </c:pt>
              </c:strCache>
            </c:strRef>
          </c:tx>
          <c:spPr>
            <a:solidFill>
              <a:schemeClr val="accent5">
                <a:shade val="92000"/>
              </a:schemeClr>
            </a:solidFill>
            <a:ln>
              <a:noFill/>
            </a:ln>
            <a:effectLst/>
          </c:spPr>
          <c:invertIfNegative val="0"/>
          <c:dLbls>
            <c:dLbl>
              <c:idx val="0"/>
              <c:layout>
                <c:manualLayout>
                  <c:x val="7.0074043182221847E-17"/>
                  <c:y val="-3.674008300807062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1DD1-4011-95A8-9EA22AD6A0E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c:f>
              <c:numCache>
                <c:formatCode>General</c:formatCode>
                <c:ptCount val="1"/>
              </c:numCache>
            </c:numRef>
          </c:cat>
          <c:val>
            <c:numRef>
              <c:f>Sayfa1!$F$2</c:f>
              <c:numCache>
                <c:formatCode>General</c:formatCode>
                <c:ptCount val="1"/>
                <c:pt idx="0">
                  <c:v>48.6</c:v>
                </c:pt>
              </c:numCache>
            </c:numRef>
          </c:val>
          <c:extLst>
            <c:ext xmlns:c16="http://schemas.microsoft.com/office/drawing/2014/chart" uri="{C3380CC4-5D6E-409C-BE32-E72D297353CC}">
              <c16:uniqueId val="{00000008-1DD1-4011-95A8-9EA22AD6A0EE}"/>
            </c:ext>
          </c:extLst>
        </c:ser>
        <c:ser>
          <c:idx val="5"/>
          <c:order val="5"/>
          <c:tx>
            <c:strRef>
              <c:f>Sayfa1!$G$1</c:f>
              <c:strCache>
                <c:ptCount val="1"/>
                <c:pt idx="0">
                  <c:v>2023</c:v>
                </c:pt>
              </c:strCache>
            </c:strRef>
          </c:tx>
          <c:spPr>
            <a:solidFill>
              <a:schemeClr val="accent5">
                <a:shade val="76000"/>
              </a:schemeClr>
            </a:solidFill>
            <a:ln>
              <a:noFill/>
            </a:ln>
            <a:effectLst/>
          </c:spPr>
          <c:invertIfNegative val="0"/>
          <c:dLbls>
            <c:dLbl>
              <c:idx val="0"/>
              <c:layout>
                <c:manualLayout>
                  <c:x val="0"/>
                  <c:y val="-1.030836861377521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1DD1-4011-95A8-9EA22AD6A0E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c:f>
              <c:numCache>
                <c:formatCode>General</c:formatCode>
                <c:ptCount val="1"/>
              </c:numCache>
            </c:numRef>
          </c:cat>
          <c:val>
            <c:numRef>
              <c:f>Sayfa1!$G$2</c:f>
              <c:numCache>
                <c:formatCode>General</c:formatCode>
                <c:ptCount val="1"/>
                <c:pt idx="0">
                  <c:v>72.099999999999994</c:v>
                </c:pt>
              </c:numCache>
            </c:numRef>
          </c:val>
          <c:extLst>
            <c:ext xmlns:c16="http://schemas.microsoft.com/office/drawing/2014/chart" uri="{C3380CC4-5D6E-409C-BE32-E72D297353CC}">
              <c16:uniqueId val="{00000009-1DD1-4011-95A8-9EA22AD6A0EE}"/>
            </c:ext>
          </c:extLst>
        </c:ser>
        <c:ser>
          <c:idx val="6"/>
          <c:order val="6"/>
          <c:tx>
            <c:strRef>
              <c:f>Sayfa1!$H$1</c:f>
              <c:strCache>
                <c:ptCount val="1"/>
                <c:pt idx="0">
                  <c:v>2024</c:v>
                </c:pt>
              </c:strCache>
            </c:strRef>
          </c:tx>
          <c:spPr>
            <a:solidFill>
              <a:schemeClr val="accent5">
                <a:shade val="61000"/>
              </a:schemeClr>
            </a:solidFill>
            <a:ln>
              <a:noFill/>
            </a:ln>
            <a:effectLst/>
          </c:spPr>
          <c:invertIfNegative val="0"/>
          <c:dLbls>
            <c:dLbl>
              <c:idx val="0"/>
              <c:layout>
                <c:manualLayout>
                  <c:x val="0"/>
                  <c:y val="1.6123345780520201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1DD1-4011-95A8-9EA22AD6A0E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c:f>
              <c:numCache>
                <c:formatCode>General</c:formatCode>
                <c:ptCount val="1"/>
              </c:numCache>
            </c:numRef>
          </c:cat>
          <c:val>
            <c:numRef>
              <c:f>Sayfa1!$H$2</c:f>
              <c:numCache>
                <c:formatCode>General</c:formatCode>
                <c:ptCount val="1"/>
                <c:pt idx="0">
                  <c:v>108.3</c:v>
                </c:pt>
              </c:numCache>
            </c:numRef>
          </c:val>
          <c:extLst>
            <c:ext xmlns:c16="http://schemas.microsoft.com/office/drawing/2014/chart" uri="{C3380CC4-5D6E-409C-BE32-E72D297353CC}">
              <c16:uniqueId val="{0000000A-1DD1-4011-95A8-9EA22AD6A0EE}"/>
            </c:ext>
          </c:extLst>
        </c:ser>
        <c:ser>
          <c:idx val="7"/>
          <c:order val="7"/>
          <c:tx>
            <c:strRef>
              <c:f>Sayfa1!$I$1</c:f>
              <c:strCache>
                <c:ptCount val="1"/>
                <c:pt idx="0">
                  <c:v>2025</c:v>
                </c:pt>
              </c:strCache>
            </c:strRef>
          </c:tx>
          <c:spPr>
            <a:solidFill>
              <a:schemeClr val="accent5">
                <a:shade val="45000"/>
              </a:schemeClr>
            </a:solidFill>
            <a:ln>
              <a:noFill/>
            </a:ln>
            <a:effectLst/>
          </c:spPr>
          <c:invertIfNegative val="0"/>
          <c:dLbls>
            <c:dLbl>
              <c:idx val="0"/>
              <c:layout>
                <c:manualLayout>
                  <c:x val="0"/>
                  <c:y val="6.8986774569110782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1DD1-4011-95A8-9EA22AD6A0E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c:f>
              <c:numCache>
                <c:formatCode>General</c:formatCode>
                <c:ptCount val="1"/>
              </c:numCache>
            </c:numRef>
          </c:cat>
          <c:val>
            <c:numRef>
              <c:f>Sayfa1!$I$2</c:f>
              <c:numCache>
                <c:formatCode>General</c:formatCode>
                <c:ptCount val="1"/>
                <c:pt idx="0">
                  <c:v>127.4</c:v>
                </c:pt>
              </c:numCache>
            </c:numRef>
          </c:val>
          <c:extLst>
            <c:ext xmlns:c16="http://schemas.microsoft.com/office/drawing/2014/chart" uri="{C3380CC4-5D6E-409C-BE32-E72D297353CC}">
              <c16:uniqueId val="{0000000B-1DD1-4011-95A8-9EA22AD6A0EE}"/>
            </c:ext>
          </c:extLst>
        </c:ser>
        <c:dLbls>
          <c:dLblPos val="inEnd"/>
          <c:showLegendKey val="0"/>
          <c:showVal val="1"/>
          <c:showCatName val="0"/>
          <c:showSerName val="0"/>
          <c:showPercent val="0"/>
          <c:showBubbleSize val="0"/>
        </c:dLbls>
        <c:gapWidth val="219"/>
        <c:overlap val="-27"/>
        <c:axId val="717102080"/>
        <c:axId val="929718960"/>
      </c:barChart>
      <c:catAx>
        <c:axId val="71710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929718960"/>
        <c:crosses val="autoZero"/>
        <c:auto val="1"/>
        <c:lblAlgn val="ctr"/>
        <c:lblOffset val="100"/>
        <c:noMultiLvlLbl val="0"/>
      </c:catAx>
      <c:valAx>
        <c:axId val="929718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717102080"/>
        <c:crosses val="autoZero"/>
        <c:crossBetween val="between"/>
      </c:valAx>
      <c:spPr>
        <a:noFill/>
        <a:ln>
          <a:noFill/>
        </a:ln>
        <a:effectLst/>
      </c:spPr>
    </c:plotArea>
    <c:legend>
      <c:legendPos val="b"/>
      <c:layout>
        <c:manualLayout>
          <c:xMode val="edge"/>
          <c:yMode val="edge"/>
          <c:x val="0.11669524587018595"/>
          <c:y val="0.93005127752592498"/>
          <c:w val="0.79718762579426738"/>
          <c:h val="5.408969383749782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r>
              <a:rPr lang="tr-TR" b="1" dirty="0">
                <a:solidFill>
                  <a:srgbClr val="3191A1"/>
                </a:solidFill>
              </a:rPr>
              <a:t>2024 Yılı Kamu Tasarrufları (Milyar TL)</a:t>
            </a:r>
          </a:p>
        </c:rich>
      </c:tx>
      <c:layout/>
      <c:overlay val="0"/>
    </c:title>
    <c:autoTitleDeleted val="0"/>
    <c:plotArea>
      <c:layout/>
      <c:barChart>
        <c:barDir val="col"/>
        <c:grouping val="clustered"/>
        <c:varyColors val="1"/>
        <c:ser>
          <c:idx val="0"/>
          <c:order val="0"/>
          <c:tx>
            <c:strRef>
              <c:f>Sheet1!$B$1</c:f>
              <c:strCache>
                <c:ptCount val="1"/>
                <c:pt idx="0">
                  <c:v>Tasarruf (Milyar TL)</c:v>
                </c:pt>
              </c:strCache>
            </c:strRef>
          </c:tx>
          <c:invertIfNegative val="1"/>
          <c:cat>
            <c:strRef>
              <c:f>Sheet1!$A$2:$A$4</c:f>
              <c:strCache>
                <c:ptCount val="3"/>
                <c:pt idx="0">
                  <c:v>İlaç</c:v>
                </c:pt>
                <c:pt idx="1">
                  <c:v>Tıbbi Malzeme</c:v>
                </c:pt>
                <c:pt idx="2">
                  <c:v>Toplam</c:v>
                </c:pt>
              </c:strCache>
            </c:strRef>
          </c:cat>
          <c:val>
            <c:numRef>
              <c:f>Sheet1!$B$2:$B$4</c:f>
              <c:numCache>
                <c:formatCode>General</c:formatCode>
                <c:ptCount val="3"/>
                <c:pt idx="0">
                  <c:v>44.5</c:v>
                </c:pt>
                <c:pt idx="1">
                  <c:v>10.5</c:v>
                </c:pt>
                <c:pt idx="2">
                  <c:v>55</c:v>
                </c:pt>
              </c:numCache>
            </c:numRef>
          </c:val>
          <c:extLst>
            <c:ext xmlns:c16="http://schemas.microsoft.com/office/drawing/2014/chart" uri="{C3380CC4-5D6E-409C-BE32-E72D297353CC}">
              <c16:uniqueId val="{00000000-5F4D-49D2-93C2-4F11FB084602}"/>
            </c:ext>
          </c:extLst>
        </c:ser>
        <c:dLbls>
          <c:showLegendKey val="0"/>
          <c:showVal val="0"/>
          <c:showCatName val="0"/>
          <c:showSerName val="0"/>
          <c:showPercent val="0"/>
          <c:showBubbleSize val="0"/>
        </c:dLbls>
        <c:gapWidth val="150"/>
        <c:axId val="508717728"/>
        <c:axId val="508722624"/>
      </c:barChart>
      <c:catAx>
        <c:axId val="508717728"/>
        <c:scaling>
          <c:orientation val="minMax"/>
        </c:scaling>
        <c:delete val="0"/>
        <c:axPos val="b"/>
        <c:numFmt formatCode="General" sourceLinked="0"/>
        <c:majorTickMark val="out"/>
        <c:minorTickMark val="none"/>
        <c:tickLblPos val="nextTo"/>
        <c:crossAx val="508722624"/>
        <c:crosses val="autoZero"/>
        <c:auto val="1"/>
        <c:lblAlgn val="ctr"/>
        <c:lblOffset val="100"/>
        <c:noMultiLvlLbl val="0"/>
      </c:catAx>
      <c:valAx>
        <c:axId val="508722624"/>
        <c:scaling>
          <c:orientation val="minMax"/>
        </c:scaling>
        <c:delete val="0"/>
        <c:axPos val="l"/>
        <c:majorGridlines/>
        <c:numFmt formatCode="General" sourceLinked="1"/>
        <c:majorTickMark val="out"/>
        <c:minorTickMark val="none"/>
        <c:tickLblPos val="nextTo"/>
        <c:crossAx val="508717728"/>
        <c:crosses val="autoZero"/>
        <c:crossBetween val="between"/>
      </c:valAx>
    </c:plotArea>
    <c:plotVisOnly val="1"/>
    <c:dispBlanksAs val="gap"/>
    <c:showDLblsOverMax val="1"/>
  </c:chart>
  <c:txPr>
    <a:bodyPr/>
    <a:lstStyle/>
    <a:p>
      <a:pPr>
        <a:defRPr sz="1800">
          <a:solidFill>
            <a:srgbClr val="3191A1"/>
          </a:solidFill>
          <a:latin typeface="Arial" panose="020B0604020202020204" pitchFamily="34" charset="0"/>
          <a:cs typeface="Arial" panose="020B0604020202020204" pitchFamily="34" charset="0"/>
        </a:defRPr>
      </a:pPr>
      <a:endParaRPr lang="tr-T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Sayfa1!$B$1</c:f>
              <c:strCache>
                <c:ptCount val="1"/>
                <c:pt idx="0">
                  <c:v>Sütun1</c:v>
                </c:pt>
              </c:strCache>
            </c:strRef>
          </c:tx>
          <c:spPr>
            <a:gradFill flip="none" rotWithShape="1">
              <a:gsLst>
                <a:gs pos="0">
                  <a:srgbClr val="64CEDE">
                    <a:shade val="30000"/>
                    <a:satMod val="115000"/>
                  </a:srgbClr>
                </a:gs>
                <a:gs pos="50000">
                  <a:srgbClr val="64CEDE">
                    <a:shade val="67500"/>
                    <a:satMod val="115000"/>
                  </a:srgbClr>
                </a:gs>
                <a:gs pos="100000">
                  <a:srgbClr val="64CEDE">
                    <a:shade val="100000"/>
                    <a:satMod val="115000"/>
                  </a:srgbClr>
                </a:gs>
              </a:gsLst>
              <a:lin ang="135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3191A1"/>
                    </a:solidFill>
                    <a:latin typeface="Arial" panose="020B0604020202020204" pitchFamily="34" charset="0"/>
                    <a:ea typeface="+mn-ea"/>
                    <a:cs typeface="Arial" panose="020B060402020202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Sayfa1!$A$2</c:f>
              <c:numCache>
                <c:formatCode>General</c:formatCode>
                <c:ptCount val="1"/>
              </c:numCache>
            </c:numRef>
          </c:cat>
          <c:val>
            <c:numRef>
              <c:f>Sayfa1!$B$2</c:f>
              <c:numCache>
                <c:formatCode>General</c:formatCode>
                <c:ptCount val="1"/>
                <c:pt idx="0">
                  <c:v>3.8</c:v>
                </c:pt>
              </c:numCache>
            </c:numRef>
          </c:val>
          <c:extLst>
            <c:ext xmlns:c16="http://schemas.microsoft.com/office/drawing/2014/chart" uri="{C3380CC4-5D6E-409C-BE32-E72D297353CC}">
              <c16:uniqueId val="{00000000-0981-4D64-BE81-BE5F5A1DF032}"/>
            </c:ext>
          </c:extLst>
        </c:ser>
        <c:ser>
          <c:idx val="1"/>
          <c:order val="1"/>
          <c:tx>
            <c:strRef>
              <c:f>Sayfa1!$C$1</c:f>
              <c:strCache>
                <c:ptCount val="1"/>
                <c:pt idx="0">
                  <c:v>Sütun2</c:v>
                </c:pt>
              </c:strCache>
            </c:strRef>
          </c:tx>
          <c:spPr>
            <a:gradFill flip="none" rotWithShape="1">
              <a:gsLst>
                <a:gs pos="0">
                  <a:srgbClr val="64CEDE">
                    <a:shade val="30000"/>
                    <a:satMod val="115000"/>
                  </a:srgbClr>
                </a:gs>
                <a:gs pos="50000">
                  <a:srgbClr val="64CEDE">
                    <a:shade val="67500"/>
                    <a:satMod val="115000"/>
                  </a:srgbClr>
                </a:gs>
                <a:gs pos="100000">
                  <a:srgbClr val="64CEDE">
                    <a:shade val="100000"/>
                    <a:satMod val="115000"/>
                  </a:srgbClr>
                </a:gs>
              </a:gsLst>
              <a:lin ang="13500000" scaled="1"/>
              <a:tileRect/>
            </a:gradFill>
            <a:ln>
              <a:noFill/>
            </a:ln>
            <a:effectLst/>
          </c:spPr>
          <c:invertIfNegative val="0"/>
          <c:dPt>
            <c:idx val="0"/>
            <c:invertIfNegative val="0"/>
            <c:bubble3D val="0"/>
            <c:spPr>
              <a:gradFill flip="none" rotWithShape="1">
                <a:gsLst>
                  <a:gs pos="0">
                    <a:srgbClr val="64CEDE">
                      <a:shade val="30000"/>
                      <a:satMod val="115000"/>
                    </a:srgbClr>
                  </a:gs>
                  <a:gs pos="50000">
                    <a:srgbClr val="64CEDE">
                      <a:shade val="67500"/>
                      <a:satMod val="115000"/>
                    </a:srgbClr>
                  </a:gs>
                  <a:gs pos="100000">
                    <a:srgbClr val="64CEDE">
                      <a:shade val="100000"/>
                      <a:satMod val="115000"/>
                    </a:srgbClr>
                  </a:gs>
                </a:gsLst>
                <a:lin ang="13500000" scaled="1"/>
                <a:tileRect/>
              </a:gradFill>
              <a:ln>
                <a:noFill/>
              </a:ln>
              <a:effectLst/>
            </c:spPr>
            <c:extLst>
              <c:ext xmlns:c16="http://schemas.microsoft.com/office/drawing/2014/chart" uri="{C3380CC4-5D6E-409C-BE32-E72D297353CC}">
                <c16:uniqueId val="{00000002-0981-4D64-BE81-BE5F5A1DF03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3191A1"/>
                    </a:solidFill>
                    <a:latin typeface="Arial" panose="020B0604020202020204" pitchFamily="34" charset="0"/>
                    <a:ea typeface="+mn-ea"/>
                    <a:cs typeface="Arial" panose="020B060402020202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Sayfa1!$A$2</c:f>
              <c:numCache>
                <c:formatCode>General</c:formatCode>
                <c:ptCount val="1"/>
              </c:numCache>
            </c:numRef>
          </c:cat>
          <c:val>
            <c:numRef>
              <c:f>Sayfa1!$C$2</c:f>
              <c:numCache>
                <c:formatCode>General</c:formatCode>
                <c:ptCount val="1"/>
                <c:pt idx="0">
                  <c:v>9.83</c:v>
                </c:pt>
              </c:numCache>
            </c:numRef>
          </c:val>
          <c:extLst>
            <c:ext xmlns:c16="http://schemas.microsoft.com/office/drawing/2014/chart" uri="{C3380CC4-5D6E-409C-BE32-E72D297353CC}">
              <c16:uniqueId val="{00000003-0981-4D64-BE81-BE5F5A1DF032}"/>
            </c:ext>
          </c:extLst>
        </c:ser>
        <c:ser>
          <c:idx val="2"/>
          <c:order val="2"/>
          <c:tx>
            <c:strRef>
              <c:f>Sayfa1!$D$1</c:f>
              <c:strCache>
                <c:ptCount val="1"/>
                <c:pt idx="0">
                  <c:v>Sütun3</c:v>
                </c:pt>
              </c:strCache>
            </c:strRef>
          </c:tx>
          <c:spPr>
            <a:gradFill flip="none" rotWithShape="1">
              <a:gsLst>
                <a:gs pos="0">
                  <a:srgbClr val="64CEDE">
                    <a:shade val="30000"/>
                    <a:satMod val="115000"/>
                  </a:srgbClr>
                </a:gs>
                <a:gs pos="50000">
                  <a:srgbClr val="64CEDE">
                    <a:shade val="67500"/>
                    <a:satMod val="115000"/>
                  </a:srgbClr>
                </a:gs>
                <a:gs pos="100000">
                  <a:srgbClr val="64CEDE">
                    <a:shade val="100000"/>
                    <a:satMod val="115000"/>
                  </a:srgbClr>
                </a:gs>
              </a:gsLst>
              <a:lin ang="135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3191A1"/>
                    </a:solidFill>
                    <a:latin typeface="Arial" panose="020B0604020202020204" pitchFamily="34" charset="0"/>
                    <a:ea typeface="+mn-ea"/>
                    <a:cs typeface="Arial" panose="020B060402020202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Sayfa1!$A$2</c:f>
              <c:numCache>
                <c:formatCode>General</c:formatCode>
                <c:ptCount val="1"/>
              </c:numCache>
            </c:numRef>
          </c:cat>
          <c:val>
            <c:numRef>
              <c:f>Sayfa1!$D$2</c:f>
              <c:numCache>
                <c:formatCode>General</c:formatCode>
                <c:ptCount val="1"/>
                <c:pt idx="0">
                  <c:v>22</c:v>
                </c:pt>
              </c:numCache>
            </c:numRef>
          </c:val>
          <c:extLst>
            <c:ext xmlns:c16="http://schemas.microsoft.com/office/drawing/2014/chart" uri="{C3380CC4-5D6E-409C-BE32-E72D297353CC}">
              <c16:uniqueId val="{00000004-0981-4D64-BE81-BE5F5A1DF032}"/>
            </c:ext>
          </c:extLst>
        </c:ser>
        <c:ser>
          <c:idx val="3"/>
          <c:order val="3"/>
          <c:tx>
            <c:strRef>
              <c:f>Sayfa1!$E$1</c:f>
              <c:strCache>
                <c:ptCount val="1"/>
                <c:pt idx="0">
                  <c:v>Sütun4</c:v>
                </c:pt>
              </c:strCache>
            </c:strRef>
          </c:tx>
          <c:spPr>
            <a:gradFill flip="none" rotWithShape="1">
              <a:gsLst>
                <a:gs pos="0">
                  <a:srgbClr val="64CEDE">
                    <a:shade val="30000"/>
                    <a:satMod val="115000"/>
                  </a:srgbClr>
                </a:gs>
                <a:gs pos="50000">
                  <a:srgbClr val="64CEDE">
                    <a:shade val="67500"/>
                    <a:satMod val="115000"/>
                  </a:srgbClr>
                </a:gs>
                <a:gs pos="100000">
                  <a:srgbClr val="64CEDE">
                    <a:shade val="100000"/>
                    <a:satMod val="115000"/>
                  </a:srgbClr>
                </a:gs>
              </a:gsLst>
              <a:lin ang="135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3191A1"/>
                    </a:solidFill>
                    <a:latin typeface="Arial" panose="020B0604020202020204" pitchFamily="34" charset="0"/>
                    <a:ea typeface="+mn-ea"/>
                    <a:cs typeface="Arial" panose="020B060402020202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Sayfa1!$A$2</c:f>
              <c:numCache>
                <c:formatCode>General</c:formatCode>
                <c:ptCount val="1"/>
              </c:numCache>
            </c:numRef>
          </c:cat>
          <c:val>
            <c:numRef>
              <c:f>Sayfa1!$E$2</c:f>
              <c:numCache>
                <c:formatCode>General</c:formatCode>
                <c:ptCount val="1"/>
                <c:pt idx="0">
                  <c:v>41.78</c:v>
                </c:pt>
              </c:numCache>
            </c:numRef>
          </c:val>
          <c:extLst>
            <c:ext xmlns:c16="http://schemas.microsoft.com/office/drawing/2014/chart" uri="{C3380CC4-5D6E-409C-BE32-E72D297353CC}">
              <c16:uniqueId val="{00000005-0981-4D64-BE81-BE5F5A1DF032}"/>
            </c:ext>
          </c:extLst>
        </c:ser>
        <c:ser>
          <c:idx val="4"/>
          <c:order val="4"/>
          <c:tx>
            <c:strRef>
              <c:f>Sayfa1!$F$1</c:f>
              <c:strCache>
                <c:ptCount val="1"/>
                <c:pt idx="0">
                  <c:v>Sütun5</c:v>
                </c:pt>
              </c:strCache>
            </c:strRef>
          </c:tx>
          <c:spPr>
            <a:gradFill flip="none" rotWithShape="1">
              <a:gsLst>
                <a:gs pos="0">
                  <a:srgbClr val="64CEDE">
                    <a:shade val="30000"/>
                    <a:satMod val="115000"/>
                  </a:srgbClr>
                </a:gs>
                <a:gs pos="50000">
                  <a:srgbClr val="64CEDE">
                    <a:shade val="67500"/>
                    <a:satMod val="115000"/>
                  </a:srgbClr>
                </a:gs>
                <a:gs pos="100000">
                  <a:srgbClr val="64CEDE">
                    <a:shade val="100000"/>
                    <a:satMod val="115000"/>
                  </a:srgbClr>
                </a:gs>
              </a:gsLst>
              <a:lin ang="135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3191A1"/>
                    </a:solidFill>
                    <a:latin typeface="Arial" panose="020B0604020202020204" pitchFamily="34" charset="0"/>
                    <a:ea typeface="+mn-ea"/>
                    <a:cs typeface="Arial" panose="020B060402020202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Sayfa1!$A$2</c:f>
              <c:numCache>
                <c:formatCode>General</c:formatCode>
                <c:ptCount val="1"/>
              </c:numCache>
            </c:numRef>
          </c:cat>
          <c:val>
            <c:numRef>
              <c:f>Sayfa1!$F$2</c:f>
              <c:numCache>
                <c:formatCode>General</c:formatCode>
                <c:ptCount val="1"/>
                <c:pt idx="0">
                  <c:v>62.39</c:v>
                </c:pt>
              </c:numCache>
            </c:numRef>
          </c:val>
          <c:extLst>
            <c:ext xmlns:c16="http://schemas.microsoft.com/office/drawing/2014/chart" uri="{C3380CC4-5D6E-409C-BE32-E72D297353CC}">
              <c16:uniqueId val="{00000006-0981-4D64-BE81-BE5F5A1DF032}"/>
            </c:ext>
          </c:extLst>
        </c:ser>
        <c:ser>
          <c:idx val="5"/>
          <c:order val="5"/>
          <c:tx>
            <c:strRef>
              <c:f>Sayfa1!$G$1</c:f>
              <c:strCache>
                <c:ptCount val="1"/>
                <c:pt idx="0">
                  <c:v>Sütun52</c:v>
                </c:pt>
              </c:strCache>
            </c:strRef>
          </c:tx>
          <c:spPr>
            <a:gradFill flip="none" rotWithShape="1">
              <a:gsLst>
                <a:gs pos="0">
                  <a:srgbClr val="56B8C9">
                    <a:shade val="30000"/>
                    <a:satMod val="115000"/>
                  </a:srgbClr>
                </a:gs>
                <a:gs pos="50000">
                  <a:srgbClr val="56B8C9">
                    <a:shade val="67500"/>
                    <a:satMod val="115000"/>
                  </a:srgbClr>
                </a:gs>
                <a:gs pos="100000">
                  <a:srgbClr val="56B8C9">
                    <a:shade val="100000"/>
                    <a:satMod val="115000"/>
                  </a:srgbClr>
                </a:gs>
              </a:gsLst>
              <a:lin ang="13500000" scaled="1"/>
              <a:tileRect/>
            </a:gradFill>
            <a:ln>
              <a:noFill/>
            </a:ln>
            <a:effectLst/>
          </c:spPr>
          <c:invertIfNegative val="0"/>
          <c:dPt>
            <c:idx val="0"/>
            <c:invertIfNegative val="0"/>
            <c:bubble3D val="0"/>
            <c:spPr>
              <a:gradFill flip="none" rotWithShape="1">
                <a:gsLst>
                  <a:gs pos="0">
                    <a:srgbClr val="64CEDE">
                      <a:shade val="30000"/>
                      <a:satMod val="115000"/>
                    </a:srgbClr>
                  </a:gs>
                  <a:gs pos="50000">
                    <a:srgbClr val="64CEDE">
                      <a:shade val="67500"/>
                      <a:satMod val="115000"/>
                    </a:srgbClr>
                  </a:gs>
                  <a:gs pos="100000">
                    <a:srgbClr val="64CEDE">
                      <a:shade val="100000"/>
                      <a:satMod val="115000"/>
                    </a:srgbClr>
                  </a:gs>
                </a:gsLst>
                <a:lin ang="13500000" scaled="1"/>
                <a:tileRect/>
              </a:gradFill>
              <a:ln>
                <a:noFill/>
              </a:ln>
              <a:effectLst/>
            </c:spPr>
            <c:extLst>
              <c:ext xmlns:c16="http://schemas.microsoft.com/office/drawing/2014/chart" uri="{C3380CC4-5D6E-409C-BE32-E72D297353CC}">
                <c16:uniqueId val="{00000008-0981-4D64-BE81-BE5F5A1DF03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3191A1"/>
                    </a:solidFill>
                    <a:latin typeface="Arial" panose="020B0604020202020204" pitchFamily="34" charset="0"/>
                    <a:ea typeface="+mn-ea"/>
                    <a:cs typeface="Arial" panose="020B060402020202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Sayfa1!$A$2</c:f>
              <c:numCache>
                <c:formatCode>General</c:formatCode>
                <c:ptCount val="1"/>
              </c:numCache>
            </c:numRef>
          </c:cat>
          <c:val>
            <c:numRef>
              <c:f>Sayfa1!$G$2</c:f>
              <c:numCache>
                <c:formatCode>General</c:formatCode>
                <c:ptCount val="1"/>
                <c:pt idx="0">
                  <c:v>69.62</c:v>
                </c:pt>
              </c:numCache>
            </c:numRef>
          </c:val>
          <c:extLst>
            <c:ext xmlns:c16="http://schemas.microsoft.com/office/drawing/2014/chart" uri="{C3380CC4-5D6E-409C-BE32-E72D297353CC}">
              <c16:uniqueId val="{00000009-0981-4D64-BE81-BE5F5A1DF032}"/>
            </c:ext>
          </c:extLst>
        </c:ser>
        <c:dLbls>
          <c:dLblPos val="outEnd"/>
          <c:showLegendKey val="0"/>
          <c:showVal val="1"/>
          <c:showCatName val="0"/>
          <c:showSerName val="0"/>
          <c:showPercent val="0"/>
          <c:showBubbleSize val="0"/>
        </c:dLbls>
        <c:gapWidth val="100"/>
        <c:overlap val="-24"/>
        <c:axId val="1288944144"/>
        <c:axId val="1288947888"/>
      </c:barChart>
      <c:catAx>
        <c:axId val="128894414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tr-TR"/>
          </a:p>
        </c:txPr>
        <c:crossAx val="1288947888"/>
        <c:crosses val="autoZero"/>
        <c:auto val="1"/>
        <c:lblAlgn val="ctr"/>
        <c:lblOffset val="100"/>
        <c:noMultiLvlLbl val="0"/>
      </c:catAx>
      <c:valAx>
        <c:axId val="1288947888"/>
        <c:scaling>
          <c:orientation val="minMax"/>
        </c:scaling>
        <c:delete val="1"/>
        <c:axPos val="l"/>
        <c:numFmt formatCode="General" sourceLinked="1"/>
        <c:majorTickMark val="none"/>
        <c:minorTickMark val="none"/>
        <c:tickLblPos val="nextTo"/>
        <c:crossAx val="1288944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Sayfa1!$B$1</c:f>
              <c:strCache>
                <c:ptCount val="1"/>
                <c:pt idx="0">
                  <c:v>Sütun1</c:v>
                </c:pt>
              </c:strCache>
            </c:strRef>
          </c:tx>
          <c:spPr>
            <a:gradFill flip="none" rotWithShape="1">
              <a:gsLst>
                <a:gs pos="0">
                  <a:srgbClr val="64CEDE">
                    <a:shade val="30000"/>
                    <a:satMod val="115000"/>
                  </a:srgbClr>
                </a:gs>
                <a:gs pos="50000">
                  <a:srgbClr val="64CEDE">
                    <a:shade val="67500"/>
                    <a:satMod val="115000"/>
                  </a:srgbClr>
                </a:gs>
                <a:gs pos="100000">
                  <a:srgbClr val="64CEDE">
                    <a:shade val="100000"/>
                    <a:satMod val="115000"/>
                  </a:srgbClr>
                </a:gs>
              </a:gsLst>
              <a:lin ang="135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3191A1"/>
                    </a:solidFill>
                    <a:latin typeface="Arial" panose="020B0604020202020204" pitchFamily="34" charset="0"/>
                    <a:ea typeface="+mn-ea"/>
                    <a:cs typeface="Arial" panose="020B060402020202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Sayfa1!$A$2</c:f>
              <c:numCache>
                <c:formatCode>General</c:formatCode>
                <c:ptCount val="1"/>
              </c:numCache>
            </c:numRef>
          </c:cat>
          <c:val>
            <c:numRef>
              <c:f>Sayfa1!$B$2</c:f>
              <c:numCache>
                <c:formatCode>#,##0</c:formatCode>
                <c:ptCount val="1"/>
                <c:pt idx="0">
                  <c:v>2636</c:v>
                </c:pt>
              </c:numCache>
            </c:numRef>
          </c:val>
          <c:extLst>
            <c:ext xmlns:c16="http://schemas.microsoft.com/office/drawing/2014/chart" uri="{C3380CC4-5D6E-409C-BE32-E72D297353CC}">
              <c16:uniqueId val="{00000000-9A9C-4C93-9E1A-1B8BF6B55894}"/>
            </c:ext>
          </c:extLst>
        </c:ser>
        <c:ser>
          <c:idx val="1"/>
          <c:order val="1"/>
          <c:tx>
            <c:strRef>
              <c:f>Sayfa1!$C$1</c:f>
              <c:strCache>
                <c:ptCount val="1"/>
                <c:pt idx="0">
                  <c:v>Sütun2</c:v>
                </c:pt>
              </c:strCache>
            </c:strRef>
          </c:tx>
          <c:spPr>
            <a:gradFill flip="none" rotWithShape="1">
              <a:gsLst>
                <a:gs pos="0">
                  <a:srgbClr val="64CEDE">
                    <a:shade val="30000"/>
                    <a:satMod val="115000"/>
                  </a:srgbClr>
                </a:gs>
                <a:gs pos="50000">
                  <a:srgbClr val="64CEDE">
                    <a:shade val="67500"/>
                    <a:satMod val="115000"/>
                  </a:srgbClr>
                </a:gs>
                <a:gs pos="100000">
                  <a:srgbClr val="64CEDE">
                    <a:shade val="100000"/>
                    <a:satMod val="115000"/>
                  </a:srgbClr>
                </a:gs>
              </a:gsLst>
              <a:lin ang="13500000" scaled="1"/>
              <a:tileRect/>
            </a:gradFill>
            <a:ln>
              <a:noFill/>
            </a:ln>
            <a:effectLst/>
          </c:spPr>
          <c:invertIfNegative val="0"/>
          <c:dPt>
            <c:idx val="0"/>
            <c:invertIfNegative val="0"/>
            <c:bubble3D val="0"/>
            <c:spPr>
              <a:gradFill flip="none" rotWithShape="1">
                <a:gsLst>
                  <a:gs pos="0">
                    <a:srgbClr val="64CEDE">
                      <a:shade val="30000"/>
                      <a:satMod val="115000"/>
                    </a:srgbClr>
                  </a:gs>
                  <a:gs pos="50000">
                    <a:srgbClr val="64CEDE">
                      <a:shade val="67500"/>
                      <a:satMod val="115000"/>
                    </a:srgbClr>
                  </a:gs>
                  <a:gs pos="100000">
                    <a:srgbClr val="64CEDE">
                      <a:shade val="100000"/>
                      <a:satMod val="115000"/>
                    </a:srgbClr>
                  </a:gs>
                </a:gsLst>
                <a:lin ang="13500000" scaled="1"/>
                <a:tileRect/>
              </a:gradFill>
              <a:ln>
                <a:noFill/>
              </a:ln>
              <a:effectLst/>
            </c:spPr>
            <c:extLst>
              <c:ext xmlns:c16="http://schemas.microsoft.com/office/drawing/2014/chart" uri="{C3380CC4-5D6E-409C-BE32-E72D297353CC}">
                <c16:uniqueId val="{00000002-9A9C-4C93-9E1A-1B8BF6B55894}"/>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3191A1"/>
                    </a:solidFill>
                    <a:latin typeface="Arial" panose="020B0604020202020204" pitchFamily="34" charset="0"/>
                    <a:ea typeface="+mn-ea"/>
                    <a:cs typeface="Arial" panose="020B060402020202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Sayfa1!$A$2</c:f>
              <c:numCache>
                <c:formatCode>General</c:formatCode>
                <c:ptCount val="1"/>
              </c:numCache>
            </c:numRef>
          </c:cat>
          <c:val>
            <c:numRef>
              <c:f>Sayfa1!$C$2</c:f>
              <c:numCache>
                <c:formatCode>#,##0</c:formatCode>
                <c:ptCount val="1"/>
                <c:pt idx="0">
                  <c:v>11774</c:v>
                </c:pt>
              </c:numCache>
            </c:numRef>
          </c:val>
          <c:extLst>
            <c:ext xmlns:c16="http://schemas.microsoft.com/office/drawing/2014/chart" uri="{C3380CC4-5D6E-409C-BE32-E72D297353CC}">
              <c16:uniqueId val="{00000003-9A9C-4C93-9E1A-1B8BF6B55894}"/>
            </c:ext>
          </c:extLst>
        </c:ser>
        <c:ser>
          <c:idx val="2"/>
          <c:order val="2"/>
          <c:tx>
            <c:strRef>
              <c:f>Sayfa1!$D$1</c:f>
              <c:strCache>
                <c:ptCount val="1"/>
                <c:pt idx="0">
                  <c:v>Sütun3</c:v>
                </c:pt>
              </c:strCache>
            </c:strRef>
          </c:tx>
          <c:spPr>
            <a:gradFill flip="none" rotWithShape="1">
              <a:gsLst>
                <a:gs pos="0">
                  <a:srgbClr val="64CEDE">
                    <a:shade val="30000"/>
                    <a:satMod val="115000"/>
                  </a:srgbClr>
                </a:gs>
                <a:gs pos="50000">
                  <a:srgbClr val="64CEDE">
                    <a:shade val="67500"/>
                    <a:satMod val="115000"/>
                  </a:srgbClr>
                </a:gs>
                <a:gs pos="100000">
                  <a:srgbClr val="64CEDE">
                    <a:shade val="100000"/>
                    <a:satMod val="115000"/>
                  </a:srgbClr>
                </a:gs>
              </a:gsLst>
              <a:lin ang="135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3191A1"/>
                    </a:solidFill>
                    <a:latin typeface="Arial" panose="020B0604020202020204" pitchFamily="34" charset="0"/>
                    <a:ea typeface="+mn-ea"/>
                    <a:cs typeface="Arial" panose="020B060402020202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Sayfa1!$A$2</c:f>
              <c:numCache>
                <c:formatCode>General</c:formatCode>
                <c:ptCount val="1"/>
              </c:numCache>
            </c:numRef>
          </c:cat>
          <c:val>
            <c:numRef>
              <c:f>Sayfa1!$D$2</c:f>
              <c:numCache>
                <c:formatCode>#,##0</c:formatCode>
                <c:ptCount val="1"/>
                <c:pt idx="0">
                  <c:v>17399</c:v>
                </c:pt>
              </c:numCache>
            </c:numRef>
          </c:val>
          <c:extLst>
            <c:ext xmlns:c16="http://schemas.microsoft.com/office/drawing/2014/chart" uri="{C3380CC4-5D6E-409C-BE32-E72D297353CC}">
              <c16:uniqueId val="{00000004-9A9C-4C93-9E1A-1B8BF6B55894}"/>
            </c:ext>
          </c:extLst>
        </c:ser>
        <c:ser>
          <c:idx val="3"/>
          <c:order val="3"/>
          <c:tx>
            <c:strRef>
              <c:f>Sayfa1!$E$1</c:f>
              <c:strCache>
                <c:ptCount val="1"/>
                <c:pt idx="0">
                  <c:v>Sütun4</c:v>
                </c:pt>
              </c:strCache>
            </c:strRef>
          </c:tx>
          <c:spPr>
            <a:gradFill flip="none" rotWithShape="1">
              <a:gsLst>
                <a:gs pos="0">
                  <a:srgbClr val="64CEDE">
                    <a:shade val="30000"/>
                    <a:satMod val="115000"/>
                  </a:srgbClr>
                </a:gs>
                <a:gs pos="50000">
                  <a:srgbClr val="64CEDE">
                    <a:shade val="67500"/>
                    <a:satMod val="115000"/>
                  </a:srgbClr>
                </a:gs>
                <a:gs pos="100000">
                  <a:srgbClr val="64CEDE">
                    <a:shade val="100000"/>
                    <a:satMod val="115000"/>
                  </a:srgbClr>
                </a:gs>
              </a:gsLst>
              <a:lin ang="13500000" scaled="1"/>
              <a:tileRect/>
            </a:gradFill>
            <a:ln>
              <a:noFill/>
            </a:ln>
            <a:effectLst/>
          </c:spPr>
          <c:invertIfNegative val="0"/>
          <c:dLbls>
            <c:dLbl>
              <c:idx val="0"/>
              <c:layout>
                <c:manualLayout>
                  <c:x val="0"/>
                  <c:y val="-3.788053102624281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9A9C-4C93-9E1A-1B8BF6B5589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3191A1"/>
                    </a:solidFill>
                    <a:latin typeface="Arial" panose="020B0604020202020204" pitchFamily="34" charset="0"/>
                    <a:ea typeface="+mn-ea"/>
                    <a:cs typeface="Arial" panose="020B060402020202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Sayfa1!$A$2</c:f>
              <c:numCache>
                <c:formatCode>General</c:formatCode>
                <c:ptCount val="1"/>
              </c:numCache>
            </c:numRef>
          </c:cat>
          <c:val>
            <c:numRef>
              <c:f>Sayfa1!$E$2</c:f>
              <c:numCache>
                <c:formatCode>#,##0</c:formatCode>
                <c:ptCount val="1"/>
                <c:pt idx="0">
                  <c:v>17925</c:v>
                </c:pt>
              </c:numCache>
            </c:numRef>
          </c:val>
          <c:extLst>
            <c:ext xmlns:c16="http://schemas.microsoft.com/office/drawing/2014/chart" uri="{C3380CC4-5D6E-409C-BE32-E72D297353CC}">
              <c16:uniqueId val="{00000006-9A9C-4C93-9E1A-1B8BF6B55894}"/>
            </c:ext>
          </c:extLst>
        </c:ser>
        <c:ser>
          <c:idx val="4"/>
          <c:order val="4"/>
          <c:tx>
            <c:strRef>
              <c:f>Sayfa1!$F$1</c:f>
              <c:strCache>
                <c:ptCount val="1"/>
                <c:pt idx="0">
                  <c:v>Sütun5</c:v>
                </c:pt>
              </c:strCache>
            </c:strRef>
          </c:tx>
          <c:spPr>
            <a:gradFill flip="none" rotWithShape="1">
              <a:gsLst>
                <a:gs pos="0">
                  <a:srgbClr val="64CEDE">
                    <a:shade val="30000"/>
                    <a:satMod val="115000"/>
                  </a:srgbClr>
                </a:gs>
                <a:gs pos="50000">
                  <a:srgbClr val="64CEDE">
                    <a:shade val="67500"/>
                    <a:satMod val="115000"/>
                  </a:srgbClr>
                </a:gs>
                <a:gs pos="100000">
                  <a:srgbClr val="64CEDE">
                    <a:shade val="100000"/>
                    <a:satMod val="115000"/>
                  </a:srgbClr>
                </a:gs>
              </a:gsLst>
              <a:lin ang="135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3191A1"/>
                    </a:solidFill>
                    <a:latin typeface="Arial" panose="020B0604020202020204" pitchFamily="34" charset="0"/>
                    <a:ea typeface="+mn-ea"/>
                    <a:cs typeface="Arial" panose="020B060402020202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Sayfa1!$A$2</c:f>
              <c:numCache>
                <c:formatCode>General</c:formatCode>
                <c:ptCount val="1"/>
              </c:numCache>
            </c:numRef>
          </c:cat>
          <c:val>
            <c:numRef>
              <c:f>Sayfa1!$F$2</c:f>
              <c:numCache>
                <c:formatCode>#,##0</c:formatCode>
                <c:ptCount val="1"/>
                <c:pt idx="0">
                  <c:v>16701</c:v>
                </c:pt>
              </c:numCache>
            </c:numRef>
          </c:val>
          <c:extLst>
            <c:ext xmlns:c16="http://schemas.microsoft.com/office/drawing/2014/chart" uri="{C3380CC4-5D6E-409C-BE32-E72D297353CC}">
              <c16:uniqueId val="{00000007-9A9C-4C93-9E1A-1B8BF6B55894}"/>
            </c:ext>
          </c:extLst>
        </c:ser>
        <c:ser>
          <c:idx val="5"/>
          <c:order val="5"/>
          <c:tx>
            <c:strRef>
              <c:f>Sayfa1!$G$1</c:f>
              <c:strCache>
                <c:ptCount val="1"/>
                <c:pt idx="0">
                  <c:v>Sütun52</c:v>
                </c:pt>
              </c:strCache>
            </c:strRef>
          </c:tx>
          <c:spPr>
            <a:gradFill flip="none" rotWithShape="1">
              <a:gsLst>
                <a:gs pos="0">
                  <a:srgbClr val="64CEDE">
                    <a:shade val="30000"/>
                    <a:satMod val="115000"/>
                  </a:srgbClr>
                </a:gs>
                <a:gs pos="50000">
                  <a:srgbClr val="64CEDE">
                    <a:shade val="67500"/>
                    <a:satMod val="115000"/>
                  </a:srgbClr>
                </a:gs>
                <a:gs pos="100000">
                  <a:srgbClr val="64CEDE">
                    <a:shade val="100000"/>
                    <a:satMod val="115000"/>
                  </a:srgbClr>
                </a:gs>
              </a:gsLst>
              <a:lin ang="135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3191A1"/>
                    </a:solidFill>
                    <a:latin typeface="Arial" panose="020B0604020202020204" pitchFamily="34" charset="0"/>
                    <a:ea typeface="+mn-ea"/>
                    <a:cs typeface="Arial" panose="020B060402020202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Sayfa1!$A$2</c:f>
              <c:numCache>
                <c:formatCode>General</c:formatCode>
                <c:ptCount val="1"/>
              </c:numCache>
            </c:numRef>
          </c:cat>
          <c:val>
            <c:numRef>
              <c:f>Sayfa1!$G$2</c:f>
              <c:numCache>
                <c:formatCode>#,##0</c:formatCode>
                <c:ptCount val="1"/>
                <c:pt idx="0">
                  <c:v>16115</c:v>
                </c:pt>
              </c:numCache>
            </c:numRef>
          </c:val>
          <c:extLst>
            <c:ext xmlns:c16="http://schemas.microsoft.com/office/drawing/2014/chart" uri="{C3380CC4-5D6E-409C-BE32-E72D297353CC}">
              <c16:uniqueId val="{00000008-9A9C-4C93-9E1A-1B8BF6B55894}"/>
            </c:ext>
          </c:extLst>
        </c:ser>
        <c:dLbls>
          <c:dLblPos val="outEnd"/>
          <c:showLegendKey val="0"/>
          <c:showVal val="1"/>
          <c:showCatName val="0"/>
          <c:showSerName val="0"/>
          <c:showPercent val="0"/>
          <c:showBubbleSize val="0"/>
        </c:dLbls>
        <c:gapWidth val="100"/>
        <c:overlap val="-24"/>
        <c:axId val="1288944144"/>
        <c:axId val="1288947888"/>
      </c:barChart>
      <c:catAx>
        <c:axId val="128894414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tr-TR"/>
          </a:p>
        </c:txPr>
        <c:crossAx val="1288947888"/>
        <c:crosses val="autoZero"/>
        <c:auto val="1"/>
        <c:lblAlgn val="ctr"/>
        <c:lblOffset val="100"/>
        <c:noMultiLvlLbl val="0"/>
      </c:catAx>
      <c:valAx>
        <c:axId val="1288947888"/>
        <c:scaling>
          <c:orientation val="minMax"/>
        </c:scaling>
        <c:delete val="1"/>
        <c:axPos val="l"/>
        <c:numFmt formatCode="#,##0" sourceLinked="1"/>
        <c:majorTickMark val="none"/>
        <c:minorTickMark val="none"/>
        <c:tickLblPos val="nextTo"/>
        <c:crossAx val="1288944144"/>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Sayfa1!$B$1</c:f>
              <c:strCache>
                <c:ptCount val="1"/>
                <c:pt idx="0">
                  <c:v>Sütun1</c:v>
                </c:pt>
              </c:strCache>
            </c:strRef>
          </c:tx>
          <c:spPr>
            <a:gradFill flip="none" rotWithShape="1">
              <a:gsLst>
                <a:gs pos="0">
                  <a:srgbClr val="64CEDE">
                    <a:shade val="30000"/>
                    <a:satMod val="115000"/>
                  </a:srgbClr>
                </a:gs>
                <a:gs pos="50000">
                  <a:srgbClr val="64CEDE">
                    <a:shade val="67500"/>
                    <a:satMod val="115000"/>
                  </a:srgbClr>
                </a:gs>
                <a:gs pos="100000">
                  <a:srgbClr val="64CEDE">
                    <a:shade val="100000"/>
                    <a:satMod val="115000"/>
                  </a:srgbClr>
                </a:gs>
              </a:gsLst>
              <a:lin ang="135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3191A1"/>
                    </a:solidFill>
                    <a:latin typeface="Arial" panose="020B0604020202020204" pitchFamily="34" charset="0"/>
                    <a:ea typeface="+mn-ea"/>
                    <a:cs typeface="Arial" panose="020B060402020202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Sayfa1!$A$2</c:f>
              <c:numCache>
                <c:formatCode>General</c:formatCode>
                <c:ptCount val="1"/>
              </c:numCache>
            </c:numRef>
          </c:cat>
          <c:val>
            <c:numRef>
              <c:f>Sayfa1!$B$2</c:f>
              <c:numCache>
                <c:formatCode>General</c:formatCode>
                <c:ptCount val="1"/>
                <c:pt idx="0">
                  <c:v>153</c:v>
                </c:pt>
              </c:numCache>
            </c:numRef>
          </c:val>
          <c:extLst>
            <c:ext xmlns:c16="http://schemas.microsoft.com/office/drawing/2014/chart" uri="{C3380CC4-5D6E-409C-BE32-E72D297353CC}">
              <c16:uniqueId val="{00000000-9970-457D-BDA5-B04324ABAA94}"/>
            </c:ext>
          </c:extLst>
        </c:ser>
        <c:ser>
          <c:idx val="1"/>
          <c:order val="1"/>
          <c:tx>
            <c:strRef>
              <c:f>Sayfa1!$C$1</c:f>
              <c:strCache>
                <c:ptCount val="1"/>
                <c:pt idx="0">
                  <c:v>Sütun2</c:v>
                </c:pt>
              </c:strCache>
            </c:strRef>
          </c:tx>
          <c:spPr>
            <a:gradFill flip="none" rotWithShape="1">
              <a:gsLst>
                <a:gs pos="0">
                  <a:srgbClr val="64CEDE">
                    <a:shade val="30000"/>
                    <a:satMod val="115000"/>
                  </a:srgbClr>
                </a:gs>
                <a:gs pos="50000">
                  <a:srgbClr val="64CEDE">
                    <a:shade val="67500"/>
                    <a:satMod val="115000"/>
                  </a:srgbClr>
                </a:gs>
                <a:gs pos="100000">
                  <a:srgbClr val="64CEDE">
                    <a:shade val="100000"/>
                    <a:satMod val="115000"/>
                  </a:srgbClr>
                </a:gs>
              </a:gsLst>
              <a:lin ang="13500000" scaled="1"/>
              <a:tileRect/>
            </a:gradFill>
            <a:ln>
              <a:noFill/>
            </a:ln>
            <a:effectLst/>
          </c:spPr>
          <c:invertIfNegative val="0"/>
          <c:dPt>
            <c:idx val="0"/>
            <c:invertIfNegative val="0"/>
            <c:bubble3D val="0"/>
            <c:spPr>
              <a:gradFill flip="none" rotWithShape="1">
                <a:gsLst>
                  <a:gs pos="0">
                    <a:srgbClr val="64CEDE">
                      <a:shade val="30000"/>
                      <a:satMod val="115000"/>
                    </a:srgbClr>
                  </a:gs>
                  <a:gs pos="50000">
                    <a:srgbClr val="64CEDE">
                      <a:shade val="67500"/>
                      <a:satMod val="115000"/>
                    </a:srgbClr>
                  </a:gs>
                  <a:gs pos="100000">
                    <a:srgbClr val="64CEDE">
                      <a:shade val="100000"/>
                      <a:satMod val="115000"/>
                    </a:srgbClr>
                  </a:gs>
                </a:gsLst>
                <a:lin ang="13500000" scaled="1"/>
                <a:tileRect/>
              </a:gradFill>
              <a:ln>
                <a:noFill/>
              </a:ln>
              <a:effectLst/>
            </c:spPr>
            <c:extLst>
              <c:ext xmlns:c16="http://schemas.microsoft.com/office/drawing/2014/chart" uri="{C3380CC4-5D6E-409C-BE32-E72D297353CC}">
                <c16:uniqueId val="{00000002-9970-457D-BDA5-B04324ABAA94}"/>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3191A1"/>
                    </a:solidFill>
                    <a:latin typeface="Arial" panose="020B0604020202020204" pitchFamily="34" charset="0"/>
                    <a:ea typeface="+mn-ea"/>
                    <a:cs typeface="Arial" panose="020B060402020202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Sayfa1!$A$2</c:f>
              <c:numCache>
                <c:formatCode>General</c:formatCode>
                <c:ptCount val="1"/>
              </c:numCache>
            </c:numRef>
          </c:cat>
          <c:val>
            <c:numRef>
              <c:f>Sayfa1!$C$2</c:f>
              <c:numCache>
                <c:formatCode>General</c:formatCode>
                <c:ptCount val="1"/>
                <c:pt idx="0">
                  <c:v>539</c:v>
                </c:pt>
              </c:numCache>
            </c:numRef>
          </c:val>
          <c:extLst>
            <c:ext xmlns:c16="http://schemas.microsoft.com/office/drawing/2014/chart" uri="{C3380CC4-5D6E-409C-BE32-E72D297353CC}">
              <c16:uniqueId val="{00000003-9970-457D-BDA5-B04324ABAA94}"/>
            </c:ext>
          </c:extLst>
        </c:ser>
        <c:ser>
          <c:idx val="2"/>
          <c:order val="2"/>
          <c:tx>
            <c:strRef>
              <c:f>Sayfa1!$D$1</c:f>
              <c:strCache>
                <c:ptCount val="1"/>
                <c:pt idx="0">
                  <c:v>Sütun3</c:v>
                </c:pt>
              </c:strCache>
            </c:strRef>
          </c:tx>
          <c:spPr>
            <a:gradFill flip="none" rotWithShape="1">
              <a:gsLst>
                <a:gs pos="0">
                  <a:srgbClr val="64CEDE">
                    <a:shade val="30000"/>
                    <a:satMod val="115000"/>
                  </a:srgbClr>
                </a:gs>
                <a:gs pos="50000">
                  <a:srgbClr val="64CEDE">
                    <a:shade val="67500"/>
                    <a:satMod val="115000"/>
                  </a:srgbClr>
                </a:gs>
                <a:gs pos="100000">
                  <a:srgbClr val="64CEDE">
                    <a:shade val="100000"/>
                    <a:satMod val="115000"/>
                  </a:srgbClr>
                </a:gs>
              </a:gsLst>
              <a:lin ang="135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3191A1"/>
                    </a:solidFill>
                    <a:latin typeface="Arial" panose="020B0604020202020204" pitchFamily="34" charset="0"/>
                    <a:ea typeface="+mn-ea"/>
                    <a:cs typeface="Arial" panose="020B060402020202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Sayfa1!$A$2</c:f>
              <c:numCache>
                <c:formatCode>General</c:formatCode>
                <c:ptCount val="1"/>
              </c:numCache>
            </c:numRef>
          </c:cat>
          <c:val>
            <c:numRef>
              <c:f>Sayfa1!$D$2</c:f>
              <c:numCache>
                <c:formatCode>General</c:formatCode>
                <c:ptCount val="1"/>
                <c:pt idx="0">
                  <c:v>732</c:v>
                </c:pt>
              </c:numCache>
            </c:numRef>
          </c:val>
          <c:extLst>
            <c:ext xmlns:c16="http://schemas.microsoft.com/office/drawing/2014/chart" uri="{C3380CC4-5D6E-409C-BE32-E72D297353CC}">
              <c16:uniqueId val="{00000004-9970-457D-BDA5-B04324ABAA94}"/>
            </c:ext>
          </c:extLst>
        </c:ser>
        <c:ser>
          <c:idx val="3"/>
          <c:order val="3"/>
          <c:tx>
            <c:strRef>
              <c:f>Sayfa1!$E$1</c:f>
              <c:strCache>
                <c:ptCount val="1"/>
                <c:pt idx="0">
                  <c:v>Sütun4</c:v>
                </c:pt>
              </c:strCache>
            </c:strRef>
          </c:tx>
          <c:spPr>
            <a:gradFill flip="none" rotWithShape="1">
              <a:gsLst>
                <a:gs pos="0">
                  <a:srgbClr val="64CEDE">
                    <a:shade val="30000"/>
                    <a:satMod val="115000"/>
                  </a:srgbClr>
                </a:gs>
                <a:gs pos="50000">
                  <a:srgbClr val="64CEDE">
                    <a:shade val="67500"/>
                    <a:satMod val="115000"/>
                  </a:srgbClr>
                </a:gs>
                <a:gs pos="100000">
                  <a:srgbClr val="64CEDE">
                    <a:shade val="100000"/>
                    <a:satMod val="115000"/>
                  </a:srgbClr>
                </a:gs>
              </a:gsLst>
              <a:lin ang="135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3191A1"/>
                    </a:solidFill>
                    <a:latin typeface="Arial" panose="020B0604020202020204" pitchFamily="34" charset="0"/>
                    <a:ea typeface="+mn-ea"/>
                    <a:cs typeface="Arial" panose="020B060402020202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Sayfa1!$A$2</c:f>
              <c:numCache>
                <c:formatCode>General</c:formatCode>
                <c:ptCount val="1"/>
              </c:numCache>
            </c:numRef>
          </c:cat>
          <c:val>
            <c:numRef>
              <c:f>Sayfa1!$E$2</c:f>
              <c:numCache>
                <c:formatCode>General</c:formatCode>
                <c:ptCount val="1"/>
                <c:pt idx="0">
                  <c:v>760</c:v>
                </c:pt>
              </c:numCache>
            </c:numRef>
          </c:val>
          <c:extLst>
            <c:ext xmlns:c16="http://schemas.microsoft.com/office/drawing/2014/chart" uri="{C3380CC4-5D6E-409C-BE32-E72D297353CC}">
              <c16:uniqueId val="{00000005-9970-457D-BDA5-B04324ABAA94}"/>
            </c:ext>
          </c:extLst>
        </c:ser>
        <c:ser>
          <c:idx val="4"/>
          <c:order val="4"/>
          <c:tx>
            <c:strRef>
              <c:f>Sayfa1!$F$1</c:f>
              <c:strCache>
                <c:ptCount val="1"/>
                <c:pt idx="0">
                  <c:v>Sütun5</c:v>
                </c:pt>
              </c:strCache>
            </c:strRef>
          </c:tx>
          <c:spPr>
            <a:gradFill flip="none" rotWithShape="1">
              <a:gsLst>
                <a:gs pos="0">
                  <a:srgbClr val="64CEDE">
                    <a:shade val="30000"/>
                    <a:satMod val="115000"/>
                  </a:srgbClr>
                </a:gs>
                <a:gs pos="50000">
                  <a:srgbClr val="64CEDE">
                    <a:shade val="67500"/>
                    <a:satMod val="115000"/>
                  </a:srgbClr>
                </a:gs>
                <a:gs pos="100000">
                  <a:srgbClr val="64CEDE">
                    <a:shade val="100000"/>
                    <a:satMod val="115000"/>
                  </a:srgbClr>
                </a:gs>
              </a:gsLst>
              <a:lin ang="135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3191A1"/>
                    </a:solidFill>
                    <a:latin typeface="Arial" panose="020B0604020202020204" pitchFamily="34" charset="0"/>
                    <a:ea typeface="+mn-ea"/>
                    <a:cs typeface="Arial" panose="020B060402020202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Sayfa1!$A$2</c:f>
              <c:numCache>
                <c:formatCode>General</c:formatCode>
                <c:ptCount val="1"/>
              </c:numCache>
            </c:numRef>
          </c:cat>
          <c:val>
            <c:numRef>
              <c:f>Sayfa1!$F$2</c:f>
              <c:numCache>
                <c:formatCode>General</c:formatCode>
                <c:ptCount val="1"/>
                <c:pt idx="0">
                  <c:v>730</c:v>
                </c:pt>
              </c:numCache>
            </c:numRef>
          </c:val>
          <c:extLst>
            <c:ext xmlns:c16="http://schemas.microsoft.com/office/drawing/2014/chart" uri="{C3380CC4-5D6E-409C-BE32-E72D297353CC}">
              <c16:uniqueId val="{00000006-9970-457D-BDA5-B04324ABAA94}"/>
            </c:ext>
          </c:extLst>
        </c:ser>
        <c:ser>
          <c:idx val="5"/>
          <c:order val="5"/>
          <c:tx>
            <c:strRef>
              <c:f>Sayfa1!$G$1</c:f>
              <c:strCache>
                <c:ptCount val="1"/>
                <c:pt idx="0">
                  <c:v>Sütun52</c:v>
                </c:pt>
              </c:strCache>
            </c:strRef>
          </c:tx>
          <c:spPr>
            <a:gradFill flip="none" rotWithShape="1">
              <a:gsLst>
                <a:gs pos="0">
                  <a:srgbClr val="64CEDE">
                    <a:shade val="30000"/>
                    <a:satMod val="115000"/>
                  </a:srgbClr>
                </a:gs>
                <a:gs pos="50000">
                  <a:srgbClr val="64CEDE">
                    <a:shade val="67500"/>
                    <a:satMod val="115000"/>
                  </a:srgbClr>
                </a:gs>
                <a:gs pos="100000">
                  <a:srgbClr val="64CEDE">
                    <a:shade val="100000"/>
                    <a:satMod val="115000"/>
                  </a:srgbClr>
                </a:gs>
              </a:gsLst>
              <a:lin ang="13500000" scaled="1"/>
              <a:tileRect/>
            </a:gradFill>
            <a:ln>
              <a:noFill/>
            </a:ln>
            <a:effectLst/>
          </c:spPr>
          <c:invertIfNegative val="0"/>
          <c:dLbls>
            <c:dLbl>
              <c:idx val="0"/>
              <c:layout/>
              <c:tx>
                <c:rich>
                  <a:bodyPr/>
                  <a:lstStyle/>
                  <a:p>
                    <a:r>
                      <a:rPr lang="en-US" dirty="0"/>
                      <a:t>746</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9970-457D-BDA5-B04324ABAA9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3191A1"/>
                    </a:solidFill>
                    <a:latin typeface="Arial" panose="020B0604020202020204" pitchFamily="34" charset="0"/>
                    <a:ea typeface="+mn-ea"/>
                    <a:cs typeface="Arial" panose="020B060402020202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Sayfa1!$A$2</c:f>
              <c:numCache>
                <c:formatCode>General</c:formatCode>
                <c:ptCount val="1"/>
              </c:numCache>
            </c:numRef>
          </c:cat>
          <c:val>
            <c:numRef>
              <c:f>Sayfa1!$G$2</c:f>
              <c:numCache>
                <c:formatCode>General</c:formatCode>
                <c:ptCount val="1"/>
                <c:pt idx="0">
                  <c:v>746</c:v>
                </c:pt>
              </c:numCache>
            </c:numRef>
          </c:val>
          <c:extLst>
            <c:ext xmlns:c16="http://schemas.microsoft.com/office/drawing/2014/chart" uri="{C3380CC4-5D6E-409C-BE32-E72D297353CC}">
              <c16:uniqueId val="{00000008-9970-457D-BDA5-B04324ABAA94}"/>
            </c:ext>
          </c:extLst>
        </c:ser>
        <c:dLbls>
          <c:dLblPos val="outEnd"/>
          <c:showLegendKey val="0"/>
          <c:showVal val="1"/>
          <c:showCatName val="0"/>
          <c:showSerName val="0"/>
          <c:showPercent val="0"/>
          <c:showBubbleSize val="0"/>
        </c:dLbls>
        <c:gapWidth val="100"/>
        <c:overlap val="-24"/>
        <c:axId val="1288944144"/>
        <c:axId val="1288947888"/>
      </c:barChart>
      <c:catAx>
        <c:axId val="128894414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tr-TR"/>
          </a:p>
        </c:txPr>
        <c:crossAx val="1288947888"/>
        <c:crosses val="autoZero"/>
        <c:auto val="1"/>
        <c:lblAlgn val="ctr"/>
        <c:lblOffset val="100"/>
        <c:noMultiLvlLbl val="0"/>
      </c:catAx>
      <c:valAx>
        <c:axId val="1288947888"/>
        <c:scaling>
          <c:orientation val="minMax"/>
        </c:scaling>
        <c:delete val="1"/>
        <c:axPos val="l"/>
        <c:numFmt formatCode="General" sourceLinked="1"/>
        <c:majorTickMark val="none"/>
        <c:minorTickMark val="none"/>
        <c:tickLblPos val="nextTo"/>
        <c:crossAx val="1288944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colors3.xml><?xml version="1.0" encoding="utf-8"?>
<cs:colorStyle xmlns:cs="http://schemas.microsoft.com/office/drawing/2012/chartStyle" xmlns:a="http://schemas.openxmlformats.org/drawingml/2006/main" meth="withinLinearReversed" id="25">
  <a:schemeClr val="accent5"/>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351D4ACE-6DD4-4C82-8163-EBC67A07F0B3}" type="datetimeFigureOut">
              <a:rPr lang="tr-TR" smtClean="0"/>
              <a:t>11.11.2025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13E15DA-C2C8-469B-B3AB-07D790C931A3}" type="slidenum">
              <a:rPr lang="tr-TR" smtClean="0"/>
              <a:t>‹#›</a:t>
            </a:fld>
            <a:endParaRPr lang="tr-TR"/>
          </a:p>
        </p:txBody>
      </p:sp>
    </p:spTree>
    <p:extLst>
      <p:ext uri="{BB962C8B-B14F-4D97-AF65-F5344CB8AC3E}">
        <p14:creationId xmlns:p14="http://schemas.microsoft.com/office/powerpoint/2010/main" val="3851667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51D4ACE-6DD4-4C82-8163-EBC67A07F0B3}" type="datetimeFigureOut">
              <a:rPr lang="tr-TR" smtClean="0"/>
              <a:t>11.11.2025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13E15DA-C2C8-469B-B3AB-07D790C931A3}" type="slidenum">
              <a:rPr lang="tr-TR" smtClean="0"/>
              <a:t>‹#›</a:t>
            </a:fld>
            <a:endParaRPr lang="tr-TR"/>
          </a:p>
        </p:txBody>
      </p:sp>
    </p:spTree>
    <p:extLst>
      <p:ext uri="{BB962C8B-B14F-4D97-AF65-F5344CB8AC3E}">
        <p14:creationId xmlns:p14="http://schemas.microsoft.com/office/powerpoint/2010/main" val="3578819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51D4ACE-6DD4-4C82-8163-EBC67A07F0B3}" type="datetimeFigureOut">
              <a:rPr lang="tr-TR" smtClean="0"/>
              <a:t>11.11.2025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13E15DA-C2C8-469B-B3AB-07D790C931A3}" type="slidenum">
              <a:rPr lang="tr-TR" smtClean="0"/>
              <a:t>‹#›</a:t>
            </a:fld>
            <a:endParaRPr lang="tr-TR"/>
          </a:p>
        </p:txBody>
      </p:sp>
    </p:spTree>
    <p:extLst>
      <p:ext uri="{BB962C8B-B14F-4D97-AF65-F5344CB8AC3E}">
        <p14:creationId xmlns:p14="http://schemas.microsoft.com/office/powerpoint/2010/main" val="765614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51D4ACE-6DD4-4C82-8163-EBC67A07F0B3}" type="datetimeFigureOut">
              <a:rPr lang="tr-TR" smtClean="0"/>
              <a:t>11.11.2025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13E15DA-C2C8-469B-B3AB-07D790C931A3}" type="slidenum">
              <a:rPr lang="tr-TR" smtClean="0"/>
              <a:t>‹#›</a:t>
            </a:fld>
            <a:endParaRPr lang="tr-TR"/>
          </a:p>
        </p:txBody>
      </p:sp>
    </p:spTree>
    <p:extLst>
      <p:ext uri="{BB962C8B-B14F-4D97-AF65-F5344CB8AC3E}">
        <p14:creationId xmlns:p14="http://schemas.microsoft.com/office/powerpoint/2010/main" val="440046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351D4ACE-6DD4-4C82-8163-EBC67A07F0B3}" type="datetimeFigureOut">
              <a:rPr lang="tr-TR" smtClean="0"/>
              <a:t>11.11.2025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13E15DA-C2C8-469B-B3AB-07D790C931A3}" type="slidenum">
              <a:rPr lang="tr-TR" smtClean="0"/>
              <a:t>‹#›</a:t>
            </a:fld>
            <a:endParaRPr lang="tr-TR"/>
          </a:p>
        </p:txBody>
      </p:sp>
    </p:spTree>
    <p:extLst>
      <p:ext uri="{BB962C8B-B14F-4D97-AF65-F5344CB8AC3E}">
        <p14:creationId xmlns:p14="http://schemas.microsoft.com/office/powerpoint/2010/main" val="3434752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351D4ACE-6DD4-4C82-8163-EBC67A07F0B3}" type="datetimeFigureOut">
              <a:rPr lang="tr-TR" smtClean="0"/>
              <a:t>11.11.2025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13E15DA-C2C8-469B-B3AB-07D790C931A3}" type="slidenum">
              <a:rPr lang="tr-TR" smtClean="0"/>
              <a:t>‹#›</a:t>
            </a:fld>
            <a:endParaRPr lang="tr-TR"/>
          </a:p>
        </p:txBody>
      </p:sp>
    </p:spTree>
    <p:extLst>
      <p:ext uri="{BB962C8B-B14F-4D97-AF65-F5344CB8AC3E}">
        <p14:creationId xmlns:p14="http://schemas.microsoft.com/office/powerpoint/2010/main" val="527930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351D4ACE-6DD4-4C82-8163-EBC67A07F0B3}" type="datetimeFigureOut">
              <a:rPr lang="tr-TR" smtClean="0"/>
              <a:t>11.11.2025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13E15DA-C2C8-469B-B3AB-07D790C931A3}" type="slidenum">
              <a:rPr lang="tr-TR" smtClean="0"/>
              <a:t>‹#›</a:t>
            </a:fld>
            <a:endParaRPr lang="tr-TR"/>
          </a:p>
        </p:txBody>
      </p:sp>
    </p:spTree>
    <p:extLst>
      <p:ext uri="{BB962C8B-B14F-4D97-AF65-F5344CB8AC3E}">
        <p14:creationId xmlns:p14="http://schemas.microsoft.com/office/powerpoint/2010/main" val="263917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351D4ACE-6DD4-4C82-8163-EBC67A07F0B3}" type="datetimeFigureOut">
              <a:rPr lang="tr-TR" smtClean="0"/>
              <a:t>11.11.2025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13E15DA-C2C8-469B-B3AB-07D790C931A3}" type="slidenum">
              <a:rPr lang="tr-TR" smtClean="0"/>
              <a:t>‹#›</a:t>
            </a:fld>
            <a:endParaRPr lang="tr-TR"/>
          </a:p>
        </p:txBody>
      </p:sp>
    </p:spTree>
    <p:extLst>
      <p:ext uri="{BB962C8B-B14F-4D97-AF65-F5344CB8AC3E}">
        <p14:creationId xmlns:p14="http://schemas.microsoft.com/office/powerpoint/2010/main" val="1946979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351D4ACE-6DD4-4C82-8163-EBC67A07F0B3}" type="datetimeFigureOut">
              <a:rPr lang="tr-TR" smtClean="0"/>
              <a:t>11.11.2025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13E15DA-C2C8-469B-B3AB-07D790C931A3}" type="slidenum">
              <a:rPr lang="tr-TR" smtClean="0"/>
              <a:t>‹#›</a:t>
            </a:fld>
            <a:endParaRPr lang="tr-TR"/>
          </a:p>
        </p:txBody>
      </p:sp>
    </p:spTree>
    <p:extLst>
      <p:ext uri="{BB962C8B-B14F-4D97-AF65-F5344CB8AC3E}">
        <p14:creationId xmlns:p14="http://schemas.microsoft.com/office/powerpoint/2010/main" val="1491903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351D4ACE-6DD4-4C82-8163-EBC67A07F0B3}" type="datetimeFigureOut">
              <a:rPr lang="tr-TR" smtClean="0"/>
              <a:t>11.11.2025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13E15DA-C2C8-469B-B3AB-07D790C931A3}" type="slidenum">
              <a:rPr lang="tr-TR" smtClean="0"/>
              <a:t>‹#›</a:t>
            </a:fld>
            <a:endParaRPr lang="tr-TR"/>
          </a:p>
        </p:txBody>
      </p:sp>
    </p:spTree>
    <p:extLst>
      <p:ext uri="{BB962C8B-B14F-4D97-AF65-F5344CB8AC3E}">
        <p14:creationId xmlns:p14="http://schemas.microsoft.com/office/powerpoint/2010/main" val="3409351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351D4ACE-6DD4-4C82-8163-EBC67A07F0B3}" type="datetimeFigureOut">
              <a:rPr lang="tr-TR" smtClean="0"/>
              <a:t>11.11.2025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13E15DA-C2C8-469B-B3AB-07D790C931A3}" type="slidenum">
              <a:rPr lang="tr-TR" smtClean="0"/>
              <a:t>‹#›</a:t>
            </a:fld>
            <a:endParaRPr lang="tr-TR"/>
          </a:p>
        </p:txBody>
      </p:sp>
    </p:spTree>
    <p:extLst>
      <p:ext uri="{BB962C8B-B14F-4D97-AF65-F5344CB8AC3E}">
        <p14:creationId xmlns:p14="http://schemas.microsoft.com/office/powerpoint/2010/main" val="330905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1D4ACE-6DD4-4C82-8163-EBC67A07F0B3}" type="datetimeFigureOut">
              <a:rPr lang="tr-TR" smtClean="0"/>
              <a:t>11.11.2025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3E15DA-C2C8-469B-B3AB-07D790C931A3}" type="slidenum">
              <a:rPr lang="tr-TR" smtClean="0"/>
              <a:t>‹#›</a:t>
            </a:fld>
            <a:endParaRPr lang="tr-TR"/>
          </a:p>
        </p:txBody>
      </p:sp>
    </p:spTree>
    <p:extLst>
      <p:ext uri="{BB962C8B-B14F-4D97-AF65-F5344CB8AC3E}">
        <p14:creationId xmlns:p14="http://schemas.microsoft.com/office/powerpoint/2010/main" val="341850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hyperlink" Target="https://www.dmo.gov.tr/" TargetMode="External"/><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7.tmp"/></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6.emf"/><Relationship Id="rId4" Type="http://schemas.openxmlformats.org/officeDocument/2006/relationships/image" Target="../media/image45.emf"/></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67.pn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chart" Target="../charts/chart7.xml"/><Relationship Id="rId4" Type="http://schemas.openxmlformats.org/officeDocument/2006/relationships/chart" Target="../charts/chart6.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Metin kutusu 5"/>
          <p:cNvSpPr txBox="1"/>
          <p:nvPr/>
        </p:nvSpPr>
        <p:spPr>
          <a:xfrm>
            <a:off x="708025" y="660400"/>
            <a:ext cx="3898900" cy="2123658"/>
          </a:xfrm>
          <a:prstGeom prst="rect">
            <a:avLst/>
          </a:prstGeom>
          <a:noFill/>
        </p:spPr>
        <p:txBody>
          <a:bodyPr wrap="square" rtlCol="0">
            <a:spAutoFit/>
          </a:bodyPr>
          <a:lstStyle/>
          <a:p>
            <a:r>
              <a:rPr lang="tr-TR" sz="4400" dirty="0">
                <a:solidFill>
                  <a:srgbClr val="002E82"/>
                </a:solidFill>
                <a:latin typeface="Arial Black" panose="020B0A04020102020204" pitchFamily="34" charset="0"/>
              </a:rPr>
              <a:t>DEVLET MALZEME</a:t>
            </a:r>
          </a:p>
          <a:p>
            <a:r>
              <a:rPr lang="tr-TR" sz="4400" dirty="0">
                <a:solidFill>
                  <a:srgbClr val="002E82"/>
                </a:solidFill>
                <a:latin typeface="Arial Black" panose="020B0A04020102020204" pitchFamily="34" charset="0"/>
              </a:rPr>
              <a:t>OFİSİ</a:t>
            </a:r>
          </a:p>
        </p:txBody>
      </p:sp>
      <p:cxnSp>
        <p:nvCxnSpPr>
          <p:cNvPr id="8" name="Düz Bağlayıcı 7"/>
          <p:cNvCxnSpPr/>
          <p:nvPr/>
        </p:nvCxnSpPr>
        <p:spPr>
          <a:xfrm>
            <a:off x="819621" y="2733258"/>
            <a:ext cx="302847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Metin kutusu 13"/>
          <p:cNvSpPr txBox="1"/>
          <p:nvPr/>
        </p:nvSpPr>
        <p:spPr>
          <a:xfrm>
            <a:off x="704850" y="2809458"/>
            <a:ext cx="3898900" cy="584775"/>
          </a:xfrm>
          <a:prstGeom prst="rect">
            <a:avLst/>
          </a:prstGeom>
          <a:noFill/>
        </p:spPr>
        <p:txBody>
          <a:bodyPr wrap="square" rtlCol="0">
            <a:spAutoFit/>
          </a:bodyPr>
          <a:lstStyle/>
          <a:p>
            <a:r>
              <a:rPr lang="tr-TR" sz="3200" dirty="0">
                <a:solidFill>
                  <a:srgbClr val="003CA6"/>
                </a:solidFill>
                <a:latin typeface="Arial" panose="020B0604020202020204" pitchFamily="34" charset="0"/>
                <a:cs typeface="Arial" panose="020B0604020202020204" pitchFamily="34" charset="0"/>
              </a:rPr>
              <a:t>Kasım 2025</a:t>
            </a:r>
          </a:p>
        </p:txBody>
      </p:sp>
      <p:sp>
        <p:nvSpPr>
          <p:cNvPr id="16" name="Metin kutusu 15"/>
          <p:cNvSpPr txBox="1"/>
          <p:nvPr/>
        </p:nvSpPr>
        <p:spPr>
          <a:xfrm>
            <a:off x="4146550" y="5234681"/>
            <a:ext cx="3898900" cy="400110"/>
          </a:xfrm>
          <a:prstGeom prst="rect">
            <a:avLst/>
          </a:prstGeom>
          <a:noFill/>
        </p:spPr>
        <p:txBody>
          <a:bodyPr wrap="square" rtlCol="0">
            <a:spAutoFit/>
          </a:bodyPr>
          <a:lstStyle/>
          <a:p>
            <a:pPr algn="ctr"/>
            <a:r>
              <a:rPr lang="tr-TR" sz="2000" b="1" spc="300" dirty="0">
                <a:solidFill>
                  <a:schemeClr val="bg1"/>
                </a:solidFill>
                <a:latin typeface="Arial" panose="020B0604020202020204" pitchFamily="34" charset="0"/>
                <a:cs typeface="Arial" panose="020B0604020202020204" pitchFamily="34" charset="0"/>
              </a:rPr>
              <a:t>dmo</a:t>
            </a:r>
            <a:r>
              <a:rPr lang="tr-TR" sz="2000" spc="300" dirty="0">
                <a:solidFill>
                  <a:schemeClr val="bg1"/>
                </a:solidFill>
                <a:latin typeface="Arial" panose="020B0604020202020204" pitchFamily="34" charset="0"/>
                <a:cs typeface="Arial" panose="020B0604020202020204" pitchFamily="34" charset="0"/>
              </a:rPr>
              <a:t>.gov.tr</a:t>
            </a:r>
          </a:p>
        </p:txBody>
      </p:sp>
    </p:spTree>
    <p:extLst>
      <p:ext uri="{BB962C8B-B14F-4D97-AF65-F5344CB8AC3E}">
        <p14:creationId xmlns:p14="http://schemas.microsoft.com/office/powerpoint/2010/main" val="3584422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293100" y="335656"/>
            <a:ext cx="3898900" cy="707886"/>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Orta Vadeli Program</a:t>
            </a:r>
          </a:p>
          <a:p>
            <a:pPr algn="ctr"/>
            <a:r>
              <a:rPr lang="tr-TR" sz="2000" dirty="0">
                <a:solidFill>
                  <a:schemeClr val="bg1"/>
                </a:solidFill>
                <a:latin typeface="Arial Black" panose="020B0A04020102020204" pitchFamily="34" charset="0"/>
              </a:rPr>
              <a:t> (2024-2026)</a:t>
            </a:r>
          </a:p>
        </p:txBody>
      </p:sp>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3134" y="904776"/>
            <a:ext cx="6946141" cy="5876776"/>
          </a:xfrm>
          <a:prstGeom prst="rect">
            <a:avLst/>
          </a:prstGeom>
        </p:spPr>
      </p:pic>
      <p:sp>
        <p:nvSpPr>
          <p:cNvPr id="6" name="Dikdörtgen 5"/>
          <p:cNvSpPr/>
          <p:nvPr/>
        </p:nvSpPr>
        <p:spPr>
          <a:xfrm>
            <a:off x="3186671" y="1602181"/>
            <a:ext cx="412293" cy="338554"/>
          </a:xfrm>
          <a:prstGeom prst="rect">
            <a:avLst/>
          </a:prstGeom>
        </p:spPr>
        <p:txBody>
          <a:bodyPr wrap="none">
            <a:spAutoFit/>
          </a:bodyPr>
          <a:lstStyle/>
          <a:p>
            <a:pPr algn="ctr"/>
            <a:r>
              <a:rPr lang="tr-TR" sz="1600" b="1" dirty="0">
                <a:solidFill>
                  <a:srgbClr val="04488F"/>
                </a:solidFill>
                <a:latin typeface="Arial" panose="020B0604020202020204" pitchFamily="34" charset="0"/>
                <a:ea typeface="Calibri" panose="020F0502020204030204" pitchFamily="34" charset="0"/>
                <a:cs typeface="Arial" panose="020B0604020202020204" pitchFamily="34" charset="0"/>
              </a:rPr>
              <a:t>01</a:t>
            </a:r>
            <a:endParaRPr lang="tr-TR" sz="1600" dirty="0">
              <a:solidFill>
                <a:srgbClr val="04488F"/>
              </a:solidFill>
              <a:latin typeface="Arial" panose="020B0604020202020204" pitchFamily="34" charset="0"/>
              <a:cs typeface="Arial" panose="020B0604020202020204" pitchFamily="34" charset="0"/>
            </a:endParaRPr>
          </a:p>
        </p:txBody>
      </p:sp>
      <p:sp>
        <p:nvSpPr>
          <p:cNvPr id="7" name="Dikdörtgen 6"/>
          <p:cNvSpPr/>
          <p:nvPr/>
        </p:nvSpPr>
        <p:spPr>
          <a:xfrm>
            <a:off x="3956167" y="1448293"/>
            <a:ext cx="6096000" cy="646331"/>
          </a:xfrm>
          <a:prstGeom prst="rect">
            <a:avLst/>
          </a:prstGeom>
        </p:spPr>
        <p:txBody>
          <a:bodyPr>
            <a:spAutoFit/>
          </a:bodyPr>
          <a:lstStyle/>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Kamu alımlarına yönelik harcamaların rasyonelleştirilmesi</a:t>
            </a:r>
          </a:p>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anlayışıyla tasarruf odaklı merkezi kamu alım politikaları,</a:t>
            </a:r>
          </a:p>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kapsamı genişletilerek sürdürülecektir.</a:t>
            </a:r>
            <a:endParaRPr lang="tr-TR" sz="1200" kern="100" dirty="0">
              <a:solidFill>
                <a:srgbClr val="04488F"/>
              </a:solidFill>
              <a:latin typeface="Arial" panose="020B0604020202020204" pitchFamily="34" charset="0"/>
              <a:ea typeface="Calibri" panose="020F0502020204030204" pitchFamily="34" charset="0"/>
              <a:cs typeface="Arial" panose="020B0604020202020204" pitchFamily="34" charset="0"/>
            </a:endParaRPr>
          </a:p>
        </p:txBody>
      </p:sp>
      <p:sp>
        <p:nvSpPr>
          <p:cNvPr id="15" name="Dikdörtgen 14"/>
          <p:cNvSpPr/>
          <p:nvPr/>
        </p:nvSpPr>
        <p:spPr>
          <a:xfrm>
            <a:off x="3956167" y="2785479"/>
            <a:ext cx="6096000" cy="646331"/>
          </a:xfrm>
          <a:prstGeom prst="rect">
            <a:avLst/>
          </a:prstGeom>
        </p:spPr>
        <p:txBody>
          <a:bodyPr>
            <a:spAutoFit/>
          </a:bodyPr>
          <a:lstStyle/>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Devlet Malzeme Ofisi ile birlikte Sağlık Market Uygulamasının</a:t>
            </a:r>
          </a:p>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kapsamı genişletilerek ilaç ve medikal malzeme tedarik zinciri</a:t>
            </a:r>
          </a:p>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daha da güçlendirilecektir.</a:t>
            </a:r>
            <a:endParaRPr lang="tr-TR" sz="1200" kern="100" dirty="0">
              <a:solidFill>
                <a:srgbClr val="04488F"/>
              </a:solidFill>
              <a:latin typeface="Arial" panose="020B0604020202020204" pitchFamily="34" charset="0"/>
              <a:ea typeface="Calibri" panose="020F0502020204030204" pitchFamily="34" charset="0"/>
              <a:cs typeface="Arial" panose="020B0604020202020204" pitchFamily="34" charset="0"/>
            </a:endParaRPr>
          </a:p>
        </p:txBody>
      </p:sp>
      <p:sp>
        <p:nvSpPr>
          <p:cNvPr id="16" name="Dikdörtgen 15"/>
          <p:cNvSpPr/>
          <p:nvPr/>
        </p:nvSpPr>
        <p:spPr>
          <a:xfrm>
            <a:off x="3956167" y="4057162"/>
            <a:ext cx="6096000" cy="830997"/>
          </a:xfrm>
          <a:prstGeom prst="rect">
            <a:avLst/>
          </a:prstGeom>
        </p:spPr>
        <p:txBody>
          <a:bodyPr>
            <a:spAutoFit/>
          </a:bodyPr>
          <a:lstStyle/>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Kamu alımlarında şartname aşamasından başlayarak yerliliği</a:t>
            </a:r>
          </a:p>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engelleyen teknik kriterler ve finansal yükler gözden geçirilecek,</a:t>
            </a:r>
          </a:p>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kamu alımlarında yeknesaklık sağlanacak ve öngörülebilirlik</a:t>
            </a:r>
          </a:p>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artırılacaktır.</a:t>
            </a:r>
            <a:endParaRPr lang="tr-TR" sz="1200" kern="100" dirty="0">
              <a:solidFill>
                <a:srgbClr val="04488F"/>
              </a:solidFill>
              <a:latin typeface="Arial" panose="020B0604020202020204" pitchFamily="34" charset="0"/>
              <a:ea typeface="Calibri" panose="020F0502020204030204" pitchFamily="34" charset="0"/>
              <a:cs typeface="Arial" panose="020B0604020202020204" pitchFamily="34" charset="0"/>
            </a:endParaRPr>
          </a:p>
        </p:txBody>
      </p:sp>
      <p:sp>
        <p:nvSpPr>
          <p:cNvPr id="17" name="Dikdörtgen 16"/>
          <p:cNvSpPr/>
          <p:nvPr/>
        </p:nvSpPr>
        <p:spPr>
          <a:xfrm>
            <a:off x="3956167" y="5570460"/>
            <a:ext cx="6096000" cy="461665"/>
          </a:xfrm>
          <a:prstGeom prst="rect">
            <a:avLst/>
          </a:prstGeom>
        </p:spPr>
        <p:txBody>
          <a:bodyPr>
            <a:spAutoFit/>
          </a:bodyPr>
          <a:lstStyle/>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Yeşil kamu alımları stratejileri geliştirilecek, yeşil dönüşümü</a:t>
            </a:r>
          </a:p>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destekleyen satın alma kriterleri belirlenecektir.</a:t>
            </a:r>
            <a:endParaRPr lang="tr-TR" sz="1200" kern="100" dirty="0">
              <a:solidFill>
                <a:srgbClr val="04488F"/>
              </a:solidFill>
              <a:latin typeface="Arial" panose="020B0604020202020204" pitchFamily="34" charset="0"/>
              <a:ea typeface="Calibri" panose="020F0502020204030204" pitchFamily="34" charset="0"/>
              <a:cs typeface="Arial" panose="020B0604020202020204" pitchFamily="34" charset="0"/>
            </a:endParaRPr>
          </a:p>
        </p:txBody>
      </p:sp>
      <p:sp>
        <p:nvSpPr>
          <p:cNvPr id="19" name="Dikdörtgen 18"/>
          <p:cNvSpPr/>
          <p:nvPr/>
        </p:nvSpPr>
        <p:spPr>
          <a:xfrm>
            <a:off x="3186671" y="2939368"/>
            <a:ext cx="412293" cy="338554"/>
          </a:xfrm>
          <a:prstGeom prst="rect">
            <a:avLst/>
          </a:prstGeom>
        </p:spPr>
        <p:txBody>
          <a:bodyPr wrap="none">
            <a:spAutoFit/>
          </a:bodyPr>
          <a:lstStyle/>
          <a:p>
            <a:pPr algn="ctr"/>
            <a:r>
              <a:rPr lang="tr-TR" sz="1600" b="1" dirty="0">
                <a:solidFill>
                  <a:srgbClr val="04488F"/>
                </a:solidFill>
                <a:latin typeface="Arial" panose="020B0604020202020204" pitchFamily="34" charset="0"/>
                <a:ea typeface="Calibri" panose="020F0502020204030204" pitchFamily="34" charset="0"/>
                <a:cs typeface="Arial" panose="020B0604020202020204" pitchFamily="34" charset="0"/>
              </a:rPr>
              <a:t>02</a:t>
            </a:r>
            <a:endParaRPr lang="tr-TR" sz="1600" dirty="0">
              <a:solidFill>
                <a:srgbClr val="04488F"/>
              </a:solidFill>
              <a:latin typeface="Arial" panose="020B0604020202020204" pitchFamily="34" charset="0"/>
              <a:cs typeface="Arial" panose="020B0604020202020204" pitchFamily="34" charset="0"/>
            </a:endParaRPr>
          </a:p>
        </p:txBody>
      </p:sp>
      <p:sp>
        <p:nvSpPr>
          <p:cNvPr id="20" name="Dikdörtgen 19"/>
          <p:cNvSpPr/>
          <p:nvPr/>
        </p:nvSpPr>
        <p:spPr>
          <a:xfrm>
            <a:off x="3186671" y="4256891"/>
            <a:ext cx="412293" cy="338554"/>
          </a:xfrm>
          <a:prstGeom prst="rect">
            <a:avLst/>
          </a:prstGeom>
        </p:spPr>
        <p:txBody>
          <a:bodyPr wrap="none">
            <a:spAutoFit/>
          </a:bodyPr>
          <a:lstStyle/>
          <a:p>
            <a:pPr algn="ctr"/>
            <a:r>
              <a:rPr lang="tr-TR" sz="1600" b="1" dirty="0">
                <a:solidFill>
                  <a:srgbClr val="04488F"/>
                </a:solidFill>
                <a:latin typeface="Arial" panose="020B0604020202020204" pitchFamily="34" charset="0"/>
                <a:ea typeface="Calibri" panose="020F0502020204030204" pitchFamily="34" charset="0"/>
                <a:cs typeface="Arial" panose="020B0604020202020204" pitchFamily="34" charset="0"/>
              </a:rPr>
              <a:t>03</a:t>
            </a:r>
            <a:endParaRPr lang="tr-TR" sz="1600" dirty="0">
              <a:solidFill>
                <a:srgbClr val="04488F"/>
              </a:solidFill>
              <a:latin typeface="Arial" panose="020B0604020202020204" pitchFamily="34" charset="0"/>
              <a:cs typeface="Arial" panose="020B0604020202020204" pitchFamily="34" charset="0"/>
            </a:endParaRPr>
          </a:p>
        </p:txBody>
      </p:sp>
      <p:sp>
        <p:nvSpPr>
          <p:cNvPr id="21" name="Dikdörtgen 20"/>
          <p:cNvSpPr/>
          <p:nvPr/>
        </p:nvSpPr>
        <p:spPr>
          <a:xfrm>
            <a:off x="3186671" y="5623575"/>
            <a:ext cx="412293" cy="338554"/>
          </a:xfrm>
          <a:prstGeom prst="rect">
            <a:avLst/>
          </a:prstGeom>
        </p:spPr>
        <p:txBody>
          <a:bodyPr wrap="none">
            <a:spAutoFit/>
          </a:bodyPr>
          <a:lstStyle/>
          <a:p>
            <a:pPr algn="ctr"/>
            <a:r>
              <a:rPr lang="tr-TR" sz="1600" b="1" dirty="0">
                <a:solidFill>
                  <a:srgbClr val="04488F"/>
                </a:solidFill>
                <a:latin typeface="Arial" panose="020B0604020202020204" pitchFamily="34" charset="0"/>
                <a:ea typeface="Calibri" panose="020F0502020204030204" pitchFamily="34" charset="0"/>
                <a:cs typeface="Arial" panose="020B0604020202020204" pitchFamily="34" charset="0"/>
              </a:rPr>
              <a:t>04</a:t>
            </a:r>
            <a:endParaRPr lang="tr-TR" sz="1600" dirty="0">
              <a:solidFill>
                <a:srgbClr val="04488F"/>
              </a:solidFill>
              <a:latin typeface="Arial" panose="020B0604020202020204" pitchFamily="34" charset="0"/>
              <a:cs typeface="Arial" panose="020B0604020202020204" pitchFamily="34" charset="0"/>
            </a:endParaRPr>
          </a:p>
        </p:txBody>
      </p:sp>
      <p:pic>
        <p:nvPicPr>
          <p:cNvPr id="4" name="Resim 3">
            <a:extLst>
              <a:ext uri="{FF2B5EF4-FFF2-40B4-BE49-F238E27FC236}">
                <a16:creationId xmlns:a16="http://schemas.microsoft.com/office/drawing/2014/main" id="{75350607-A43F-42FD-699E-E3DB0DECEE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3631986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293100" y="335656"/>
            <a:ext cx="3898900" cy="707886"/>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Cumhurbaşkanlığı Yıllık Programı (2026)</a:t>
            </a: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5956" y="1469132"/>
            <a:ext cx="8489827" cy="5107763"/>
          </a:xfrm>
          <a:prstGeom prst="rect">
            <a:avLst/>
          </a:prstGeom>
        </p:spPr>
      </p:pic>
      <p:sp>
        <p:nvSpPr>
          <p:cNvPr id="7" name="Dikdörtgen 6"/>
          <p:cNvSpPr/>
          <p:nvPr/>
        </p:nvSpPr>
        <p:spPr>
          <a:xfrm>
            <a:off x="112207" y="541696"/>
            <a:ext cx="5365139" cy="646331"/>
          </a:xfrm>
          <a:prstGeom prst="rect">
            <a:avLst/>
          </a:prstGeom>
        </p:spPr>
        <p:txBody>
          <a:bodyPr wrap="square">
            <a:spAutoFit/>
          </a:bodyPr>
          <a:lstStyle/>
          <a:p>
            <a:r>
              <a:rPr lang="tr-TR" b="1" kern="100" dirty="0">
                <a:solidFill>
                  <a:srgbClr val="04488F"/>
                </a:solidFill>
                <a:latin typeface="Arial" panose="020B0604020202020204" pitchFamily="34" charset="0"/>
                <a:ea typeface="Calibri" panose="020F0502020204030204" pitchFamily="34" charset="0"/>
                <a:cs typeface="Arial" panose="020B0604020202020204" pitchFamily="34" charset="0"/>
              </a:rPr>
              <a:t>2026 Yılı Cumhurbaşkanlığı Yıllık Programı İle </a:t>
            </a:r>
            <a:r>
              <a:rPr lang="tr-TR" b="1" kern="100" dirty="0">
                <a:solidFill>
                  <a:srgbClr val="FF6B00"/>
                </a:solidFill>
                <a:latin typeface="Arial Black" panose="020B0A04020102020204" pitchFamily="34" charset="0"/>
                <a:ea typeface="Calibri" panose="020F0502020204030204" pitchFamily="34" charset="0"/>
                <a:cs typeface="Arial" panose="020B0604020202020204" pitchFamily="34" charset="0"/>
              </a:rPr>
              <a:t>DMO</a:t>
            </a:r>
            <a:r>
              <a:rPr lang="tr-TR" b="1" kern="100" dirty="0">
                <a:solidFill>
                  <a:srgbClr val="04488F"/>
                </a:solidFill>
                <a:latin typeface="Arial" panose="020B0604020202020204" pitchFamily="34" charset="0"/>
                <a:ea typeface="Calibri" panose="020F0502020204030204" pitchFamily="34" charset="0"/>
                <a:cs typeface="Arial" panose="020B0604020202020204" pitchFamily="34" charset="0"/>
              </a:rPr>
              <a:t>’ya Verilen Önemli Görevler</a:t>
            </a:r>
          </a:p>
        </p:txBody>
      </p:sp>
      <p:pic>
        <p:nvPicPr>
          <p:cNvPr id="3" name="Resim 2">
            <a:extLst>
              <a:ext uri="{FF2B5EF4-FFF2-40B4-BE49-F238E27FC236}">
                <a16:creationId xmlns:a16="http://schemas.microsoft.com/office/drawing/2014/main" id="{ACBCAEBD-A179-B196-645F-9B6FEB9CEB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1013246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293100" y="335656"/>
            <a:ext cx="3898900" cy="707886"/>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Merkez ve Taşra Teşkilatımız</a:t>
            </a:r>
          </a:p>
        </p:txBody>
      </p:sp>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579" y="335656"/>
            <a:ext cx="9696842" cy="6858000"/>
          </a:xfrm>
          <a:prstGeom prst="rect">
            <a:avLst/>
          </a:prstGeom>
        </p:spPr>
      </p:pic>
      <p:pic>
        <p:nvPicPr>
          <p:cNvPr id="3" name="Resim 2">
            <a:extLst>
              <a:ext uri="{FF2B5EF4-FFF2-40B4-BE49-F238E27FC236}">
                <a16:creationId xmlns:a16="http://schemas.microsoft.com/office/drawing/2014/main" id="{655E5F58-D5AC-D0EF-C6CC-B54319470E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448100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852" y="527110"/>
            <a:ext cx="9081138" cy="6054651"/>
          </a:xfrm>
          <a:prstGeom prst="rect">
            <a:avLst/>
          </a:prstGeom>
        </p:spPr>
      </p:pic>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335728" y="144676"/>
            <a:ext cx="3898900" cy="1015663"/>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Misyon </a:t>
            </a:r>
          </a:p>
          <a:p>
            <a:pPr algn="ctr"/>
            <a:r>
              <a:rPr lang="tr-TR" sz="2000" dirty="0">
                <a:solidFill>
                  <a:schemeClr val="bg1"/>
                </a:solidFill>
                <a:latin typeface="Arial Black" panose="020B0A04020102020204" pitchFamily="34" charset="0"/>
              </a:rPr>
              <a:t>Vizyon</a:t>
            </a:r>
          </a:p>
          <a:p>
            <a:pPr algn="ctr"/>
            <a:r>
              <a:rPr lang="tr-TR" sz="2000" dirty="0">
                <a:solidFill>
                  <a:schemeClr val="bg1"/>
                </a:solidFill>
                <a:latin typeface="Arial Black" panose="020B0A04020102020204" pitchFamily="34" charset="0"/>
              </a:rPr>
              <a:t>Temel Değerler</a:t>
            </a:r>
          </a:p>
        </p:txBody>
      </p:sp>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sp>
        <p:nvSpPr>
          <p:cNvPr id="10" name="Metin kutusu 9"/>
          <p:cNvSpPr txBox="1"/>
          <p:nvPr/>
        </p:nvSpPr>
        <p:spPr>
          <a:xfrm>
            <a:off x="6287279" y="1474953"/>
            <a:ext cx="2950150" cy="461665"/>
          </a:xfrm>
          <a:prstGeom prst="rect">
            <a:avLst/>
          </a:prstGeom>
          <a:noFill/>
        </p:spPr>
        <p:txBody>
          <a:bodyPr wrap="square" rtlCol="0">
            <a:spAutoFit/>
          </a:bodyPr>
          <a:lstStyle/>
          <a:p>
            <a:r>
              <a:rPr lang="tr-TR" sz="2400" dirty="0">
                <a:solidFill>
                  <a:srgbClr val="2798D5"/>
                </a:solidFill>
                <a:latin typeface="Arial Black" panose="020B0A04020102020204" pitchFamily="34" charset="0"/>
                <a:ea typeface="Verdana" panose="020B0604030504040204" pitchFamily="34" charset="0"/>
                <a:cs typeface="Arial" panose="020B0604020202020204" pitchFamily="34" charset="0"/>
              </a:rPr>
              <a:t>MİSYONUMUZ</a:t>
            </a:r>
          </a:p>
        </p:txBody>
      </p:sp>
      <p:cxnSp>
        <p:nvCxnSpPr>
          <p:cNvPr id="11" name="Düz Bağlayıcı 10"/>
          <p:cNvCxnSpPr/>
          <p:nvPr/>
        </p:nvCxnSpPr>
        <p:spPr>
          <a:xfrm>
            <a:off x="6395169" y="1936618"/>
            <a:ext cx="3171825" cy="0"/>
          </a:xfrm>
          <a:prstGeom prst="line">
            <a:avLst/>
          </a:prstGeom>
          <a:ln>
            <a:solidFill>
              <a:srgbClr val="00E1FF"/>
            </a:solidFill>
          </a:ln>
        </p:spPr>
        <p:style>
          <a:lnRef idx="1">
            <a:schemeClr val="accent1"/>
          </a:lnRef>
          <a:fillRef idx="0">
            <a:schemeClr val="accent1"/>
          </a:fillRef>
          <a:effectRef idx="0">
            <a:schemeClr val="accent1"/>
          </a:effectRef>
          <a:fontRef idx="minor">
            <a:schemeClr val="tx1"/>
          </a:fontRef>
        </p:style>
      </p:cxnSp>
      <p:sp>
        <p:nvSpPr>
          <p:cNvPr id="12" name="Metin kutusu 11"/>
          <p:cNvSpPr txBox="1"/>
          <p:nvPr/>
        </p:nvSpPr>
        <p:spPr>
          <a:xfrm>
            <a:off x="6287279" y="1981068"/>
            <a:ext cx="3748237" cy="954107"/>
          </a:xfrm>
          <a:prstGeom prst="rect">
            <a:avLst/>
          </a:prstGeom>
          <a:noFill/>
        </p:spPr>
        <p:txBody>
          <a:bodyPr wrap="square" rtlCol="0">
            <a:spAutoFit/>
          </a:bodyPr>
          <a:lstStyle/>
          <a:p>
            <a:r>
              <a:rPr lang="tr-TR" sz="1400" dirty="0">
                <a:solidFill>
                  <a:srgbClr val="04488F"/>
                </a:solidFill>
                <a:latin typeface="Arial" panose="020B0604020202020204" pitchFamily="34" charset="0"/>
                <a:cs typeface="Arial" panose="020B0604020202020204" pitchFamily="34" charset="0"/>
              </a:rPr>
              <a:t>“Kamu hizmetlerinde ihtiyaç duyulan ürünleri, değişen ve gelişen koşullara uyum sağlayarak hızlı, kaliteli, etkin ve verimli bir şekilde tedarik etmek”</a:t>
            </a:r>
            <a:endParaRPr lang="tr-TR" sz="1100" dirty="0">
              <a:solidFill>
                <a:srgbClr val="04488F"/>
              </a:solidFill>
              <a:latin typeface="Arial" panose="020B0604020202020204" pitchFamily="34" charset="0"/>
              <a:cs typeface="Arial" panose="020B0604020202020204" pitchFamily="34" charset="0"/>
            </a:endParaRPr>
          </a:p>
        </p:txBody>
      </p:sp>
      <p:sp>
        <p:nvSpPr>
          <p:cNvPr id="13" name="Metin kutusu 12"/>
          <p:cNvSpPr txBox="1"/>
          <p:nvPr/>
        </p:nvSpPr>
        <p:spPr>
          <a:xfrm>
            <a:off x="6287279" y="3048321"/>
            <a:ext cx="2950150" cy="461665"/>
          </a:xfrm>
          <a:prstGeom prst="rect">
            <a:avLst/>
          </a:prstGeom>
          <a:noFill/>
        </p:spPr>
        <p:txBody>
          <a:bodyPr wrap="square" rtlCol="0">
            <a:spAutoFit/>
          </a:bodyPr>
          <a:lstStyle/>
          <a:p>
            <a:r>
              <a:rPr lang="tr-TR" sz="2400" dirty="0">
                <a:solidFill>
                  <a:srgbClr val="FF6B00"/>
                </a:solidFill>
                <a:latin typeface="Arial Black" panose="020B0A04020102020204" pitchFamily="34" charset="0"/>
                <a:ea typeface="Verdana" panose="020B0604030504040204" pitchFamily="34" charset="0"/>
                <a:cs typeface="Arial" panose="020B0604020202020204" pitchFamily="34" charset="0"/>
              </a:rPr>
              <a:t>VİZYONUMUZ</a:t>
            </a:r>
          </a:p>
        </p:txBody>
      </p:sp>
      <p:cxnSp>
        <p:nvCxnSpPr>
          <p:cNvPr id="15" name="Düz Bağlayıcı 14"/>
          <p:cNvCxnSpPr/>
          <p:nvPr/>
        </p:nvCxnSpPr>
        <p:spPr>
          <a:xfrm>
            <a:off x="6395169" y="3509986"/>
            <a:ext cx="3171825" cy="0"/>
          </a:xfrm>
          <a:prstGeom prst="line">
            <a:avLst/>
          </a:prstGeom>
          <a:ln>
            <a:solidFill>
              <a:srgbClr val="00E1FF"/>
            </a:solidFill>
          </a:ln>
        </p:spPr>
        <p:style>
          <a:lnRef idx="1">
            <a:schemeClr val="accent1"/>
          </a:lnRef>
          <a:fillRef idx="0">
            <a:schemeClr val="accent1"/>
          </a:fillRef>
          <a:effectRef idx="0">
            <a:schemeClr val="accent1"/>
          </a:effectRef>
          <a:fontRef idx="minor">
            <a:schemeClr val="tx1"/>
          </a:fontRef>
        </p:style>
      </p:cxnSp>
      <p:sp>
        <p:nvSpPr>
          <p:cNvPr id="16" name="Metin kutusu 15"/>
          <p:cNvSpPr txBox="1"/>
          <p:nvPr/>
        </p:nvSpPr>
        <p:spPr>
          <a:xfrm>
            <a:off x="6287279" y="3554436"/>
            <a:ext cx="3955271" cy="907941"/>
          </a:xfrm>
          <a:prstGeom prst="rect">
            <a:avLst/>
          </a:prstGeom>
          <a:noFill/>
        </p:spPr>
        <p:txBody>
          <a:bodyPr wrap="square" rtlCol="0">
            <a:spAutoFit/>
          </a:bodyPr>
          <a:lstStyle/>
          <a:p>
            <a:r>
              <a:rPr lang="tr-TR" sz="1400" dirty="0">
                <a:solidFill>
                  <a:srgbClr val="04488F"/>
                </a:solidFill>
                <a:latin typeface="Arial" panose="020B0604020202020204" pitchFamily="34" charset="0"/>
                <a:cs typeface="Arial" panose="020B0604020202020204" pitchFamily="34" charset="0"/>
              </a:rPr>
              <a:t> “Ülke kalkınmasını kamu alımları yoluyla destekleyen, değer üreten, paydaş odaklı ve yenilikçi bir merkezi </a:t>
            </a:r>
            <a:r>
              <a:rPr lang="tr-TR" sz="1400" dirty="0" err="1">
                <a:solidFill>
                  <a:srgbClr val="04488F"/>
                </a:solidFill>
                <a:latin typeface="Arial" panose="020B0604020202020204" pitchFamily="34" charset="0"/>
                <a:cs typeface="Arial" panose="020B0604020202020204" pitchFamily="34" charset="0"/>
              </a:rPr>
              <a:t>satınalma</a:t>
            </a:r>
            <a:r>
              <a:rPr lang="tr-TR" sz="1400" dirty="0">
                <a:solidFill>
                  <a:srgbClr val="04488F"/>
                </a:solidFill>
                <a:latin typeface="Arial" panose="020B0604020202020204" pitchFamily="34" charset="0"/>
                <a:cs typeface="Arial" panose="020B0604020202020204" pitchFamily="34" charset="0"/>
              </a:rPr>
              <a:t> kurumu olmak”</a:t>
            </a:r>
          </a:p>
          <a:p>
            <a:endParaRPr lang="tr-TR" sz="1100" dirty="0">
              <a:solidFill>
                <a:srgbClr val="04488F"/>
              </a:solidFill>
              <a:latin typeface="Arial" panose="020B0604020202020204" pitchFamily="34" charset="0"/>
              <a:cs typeface="Arial" panose="020B0604020202020204" pitchFamily="34" charset="0"/>
            </a:endParaRPr>
          </a:p>
        </p:txBody>
      </p:sp>
      <p:sp>
        <p:nvSpPr>
          <p:cNvPr id="17" name="Metin kutusu 16"/>
          <p:cNvSpPr txBox="1"/>
          <p:nvPr/>
        </p:nvSpPr>
        <p:spPr>
          <a:xfrm>
            <a:off x="6287279" y="4450850"/>
            <a:ext cx="3530598" cy="461665"/>
          </a:xfrm>
          <a:prstGeom prst="rect">
            <a:avLst/>
          </a:prstGeom>
          <a:noFill/>
        </p:spPr>
        <p:txBody>
          <a:bodyPr wrap="square" rtlCol="0">
            <a:spAutoFit/>
          </a:bodyPr>
          <a:lstStyle/>
          <a:p>
            <a:r>
              <a:rPr lang="tr-TR" sz="2400" dirty="0">
                <a:solidFill>
                  <a:srgbClr val="3CB2A1"/>
                </a:solidFill>
                <a:latin typeface="Arial Black" panose="020B0A04020102020204" pitchFamily="34" charset="0"/>
                <a:ea typeface="Verdana" panose="020B0604030504040204" pitchFamily="34" charset="0"/>
                <a:cs typeface="Arial" panose="020B0604020202020204" pitchFamily="34" charset="0"/>
              </a:rPr>
              <a:t>TEMEL DEĞERLER</a:t>
            </a:r>
          </a:p>
        </p:txBody>
      </p:sp>
      <p:cxnSp>
        <p:nvCxnSpPr>
          <p:cNvPr id="19" name="Düz Bağlayıcı 18"/>
          <p:cNvCxnSpPr/>
          <p:nvPr/>
        </p:nvCxnSpPr>
        <p:spPr>
          <a:xfrm>
            <a:off x="6395169" y="4912515"/>
            <a:ext cx="3171825" cy="0"/>
          </a:xfrm>
          <a:prstGeom prst="line">
            <a:avLst/>
          </a:prstGeom>
          <a:ln>
            <a:solidFill>
              <a:srgbClr val="00E1FF"/>
            </a:solidFill>
          </a:ln>
        </p:spPr>
        <p:style>
          <a:lnRef idx="1">
            <a:schemeClr val="accent1"/>
          </a:lnRef>
          <a:fillRef idx="0">
            <a:schemeClr val="accent1"/>
          </a:fillRef>
          <a:effectRef idx="0">
            <a:schemeClr val="accent1"/>
          </a:effectRef>
          <a:fontRef idx="minor">
            <a:schemeClr val="tx1"/>
          </a:fontRef>
        </p:style>
      </p:cxnSp>
      <p:sp>
        <p:nvSpPr>
          <p:cNvPr id="20" name="Metin kutusu 19"/>
          <p:cNvSpPr txBox="1"/>
          <p:nvPr/>
        </p:nvSpPr>
        <p:spPr>
          <a:xfrm>
            <a:off x="6287279" y="5041594"/>
            <a:ext cx="2020957" cy="1384995"/>
          </a:xfrm>
          <a:prstGeom prst="rect">
            <a:avLst/>
          </a:prstGeom>
          <a:noFill/>
        </p:spPr>
        <p:txBody>
          <a:bodyPr wrap="square" rtlCol="0">
            <a:spAutoFit/>
          </a:bodyPr>
          <a:lstStyle/>
          <a:p>
            <a:pPr marL="285750" indent="-285750">
              <a:buFont typeface="Wingdings" panose="05000000000000000000" pitchFamily="2" charset="2"/>
              <a:buChar char="Ø"/>
            </a:pPr>
            <a:r>
              <a:rPr lang="tr-TR" sz="1400" dirty="0">
                <a:solidFill>
                  <a:srgbClr val="04488F"/>
                </a:solidFill>
                <a:latin typeface="Arial" panose="020B0604020202020204" pitchFamily="34" charset="0"/>
                <a:cs typeface="Arial" panose="020B0604020202020204" pitchFamily="34" charset="0"/>
              </a:rPr>
              <a:t>Şeffaflık</a:t>
            </a:r>
          </a:p>
          <a:p>
            <a:pPr marL="285750" indent="-285750">
              <a:buFont typeface="Wingdings" panose="05000000000000000000" pitchFamily="2" charset="2"/>
              <a:buChar char="Ø"/>
            </a:pPr>
            <a:r>
              <a:rPr lang="tr-TR" sz="1400" dirty="0">
                <a:solidFill>
                  <a:srgbClr val="04488F"/>
                </a:solidFill>
                <a:latin typeface="Arial" panose="020B0604020202020204" pitchFamily="34" charset="0"/>
                <a:cs typeface="Arial" panose="020B0604020202020204" pitchFamily="34" charset="0"/>
              </a:rPr>
              <a:t>Güvenilirlik</a:t>
            </a:r>
          </a:p>
          <a:p>
            <a:pPr marL="285750" indent="-285750">
              <a:buFont typeface="Wingdings" panose="05000000000000000000" pitchFamily="2" charset="2"/>
              <a:buChar char="Ø"/>
            </a:pPr>
            <a:r>
              <a:rPr lang="tr-TR" sz="1400" dirty="0">
                <a:solidFill>
                  <a:srgbClr val="04488F"/>
                </a:solidFill>
                <a:latin typeface="Arial" panose="020B0604020202020204" pitchFamily="34" charset="0"/>
                <a:cs typeface="Arial" panose="020B0604020202020204" pitchFamily="34" charset="0"/>
              </a:rPr>
              <a:t>Yenilikçilik</a:t>
            </a:r>
          </a:p>
          <a:p>
            <a:pPr marL="285750" indent="-285750">
              <a:buFont typeface="Wingdings" panose="05000000000000000000" pitchFamily="2" charset="2"/>
              <a:buChar char="Ø"/>
            </a:pPr>
            <a:r>
              <a:rPr lang="tr-TR" sz="1400" dirty="0">
                <a:solidFill>
                  <a:srgbClr val="04488F"/>
                </a:solidFill>
                <a:latin typeface="Arial" panose="020B0604020202020204" pitchFamily="34" charset="0"/>
                <a:cs typeface="Arial" panose="020B0604020202020204" pitchFamily="34" charset="0"/>
              </a:rPr>
              <a:t>Hesap Verilebilirlik</a:t>
            </a:r>
          </a:p>
          <a:p>
            <a:pPr marL="285750" indent="-285750">
              <a:buFont typeface="Wingdings" panose="05000000000000000000" pitchFamily="2" charset="2"/>
              <a:buChar char="Ø"/>
            </a:pPr>
            <a:r>
              <a:rPr lang="tr-TR" sz="1400" dirty="0">
                <a:solidFill>
                  <a:srgbClr val="04488F"/>
                </a:solidFill>
                <a:latin typeface="Arial" panose="020B0604020202020204" pitchFamily="34" charset="0"/>
                <a:cs typeface="Arial" panose="020B0604020202020204" pitchFamily="34" charset="0"/>
              </a:rPr>
              <a:t>Profesyonellik</a:t>
            </a:r>
          </a:p>
          <a:p>
            <a:pPr marL="285750" indent="-285750">
              <a:buFont typeface="Wingdings" panose="05000000000000000000" pitchFamily="2" charset="2"/>
              <a:buChar char="Ø"/>
            </a:pPr>
            <a:endParaRPr lang="tr-TR" sz="1400" dirty="0">
              <a:solidFill>
                <a:srgbClr val="04488F"/>
              </a:solidFill>
              <a:latin typeface="Arial" panose="020B0604020202020204" pitchFamily="34" charset="0"/>
              <a:cs typeface="Arial" panose="020B0604020202020204" pitchFamily="34" charset="0"/>
            </a:endParaRPr>
          </a:p>
        </p:txBody>
      </p:sp>
      <p:sp>
        <p:nvSpPr>
          <p:cNvPr id="21" name="Metin kutusu 20">
            <a:extLst>
              <a:ext uri="{FF2B5EF4-FFF2-40B4-BE49-F238E27FC236}">
                <a16:creationId xmlns:a16="http://schemas.microsoft.com/office/drawing/2014/main" id="{ECE3C8F2-176F-D77E-ED53-E0AFE62E1E38}"/>
              </a:ext>
            </a:extLst>
          </p:cNvPr>
          <p:cNvSpPr txBox="1"/>
          <p:nvPr/>
        </p:nvSpPr>
        <p:spPr>
          <a:xfrm>
            <a:off x="8221301" y="5041593"/>
            <a:ext cx="2020957" cy="1384995"/>
          </a:xfrm>
          <a:prstGeom prst="rect">
            <a:avLst/>
          </a:prstGeom>
          <a:noFill/>
        </p:spPr>
        <p:txBody>
          <a:bodyPr wrap="square" rtlCol="0">
            <a:spAutoFit/>
          </a:bodyPr>
          <a:lstStyle/>
          <a:p>
            <a:pPr marL="285750" indent="-285750">
              <a:buFont typeface="Wingdings" panose="05000000000000000000" pitchFamily="2" charset="2"/>
              <a:buChar char="Ø"/>
            </a:pPr>
            <a:r>
              <a:rPr lang="tr-TR" sz="1400" dirty="0">
                <a:solidFill>
                  <a:srgbClr val="04488F"/>
                </a:solidFill>
                <a:latin typeface="Arial" panose="020B0604020202020204" pitchFamily="34" charset="0"/>
                <a:cs typeface="Arial" panose="020B0604020202020204" pitchFamily="34" charset="0"/>
              </a:rPr>
              <a:t>Paydaş Odaklılık</a:t>
            </a:r>
          </a:p>
          <a:p>
            <a:pPr marL="285750" indent="-285750">
              <a:buFont typeface="Wingdings" panose="05000000000000000000" pitchFamily="2" charset="2"/>
              <a:buChar char="Ø"/>
            </a:pPr>
            <a:r>
              <a:rPr lang="tr-TR" sz="1400" dirty="0">
                <a:solidFill>
                  <a:srgbClr val="04488F"/>
                </a:solidFill>
                <a:latin typeface="Arial" panose="020B0604020202020204" pitchFamily="34" charset="0"/>
                <a:cs typeface="Arial" panose="020B0604020202020204" pitchFamily="34" charset="0"/>
              </a:rPr>
              <a:t>Katılımcılık</a:t>
            </a:r>
          </a:p>
          <a:p>
            <a:pPr marL="285750" indent="-285750">
              <a:buFont typeface="Wingdings" panose="05000000000000000000" pitchFamily="2" charset="2"/>
              <a:buChar char="Ø"/>
            </a:pPr>
            <a:r>
              <a:rPr lang="tr-TR" sz="1400" dirty="0">
                <a:solidFill>
                  <a:srgbClr val="04488F"/>
                </a:solidFill>
                <a:latin typeface="Arial" panose="020B0604020202020204" pitchFamily="34" charset="0"/>
                <a:cs typeface="Arial" panose="020B0604020202020204" pitchFamily="34" charset="0"/>
              </a:rPr>
              <a:t>Dijitalleşme</a:t>
            </a:r>
          </a:p>
          <a:p>
            <a:pPr marL="285750" indent="-285750">
              <a:buFont typeface="Wingdings" panose="05000000000000000000" pitchFamily="2" charset="2"/>
              <a:buChar char="Ø"/>
            </a:pPr>
            <a:r>
              <a:rPr lang="tr-TR" sz="1400" dirty="0">
                <a:solidFill>
                  <a:srgbClr val="04488F"/>
                </a:solidFill>
                <a:latin typeface="Arial" panose="020B0604020202020204" pitchFamily="34" charset="0"/>
                <a:cs typeface="Arial" panose="020B0604020202020204" pitchFamily="34" charset="0"/>
              </a:rPr>
              <a:t>Tasarruf Odaklılık</a:t>
            </a:r>
          </a:p>
          <a:p>
            <a:pPr marL="285750" indent="-285750">
              <a:buFont typeface="Wingdings" panose="05000000000000000000" pitchFamily="2" charset="2"/>
              <a:buChar char="Ø"/>
            </a:pPr>
            <a:r>
              <a:rPr lang="tr-TR" sz="1400" dirty="0">
                <a:solidFill>
                  <a:srgbClr val="04488F"/>
                </a:solidFill>
                <a:latin typeface="Arial" panose="020B0604020202020204" pitchFamily="34" charset="0"/>
                <a:cs typeface="Arial" panose="020B0604020202020204" pitchFamily="34" charset="0"/>
              </a:rPr>
              <a:t>Hız</a:t>
            </a:r>
          </a:p>
          <a:p>
            <a:pPr marL="285750" indent="-285750">
              <a:buFont typeface="Wingdings" panose="05000000000000000000" pitchFamily="2" charset="2"/>
              <a:buChar char="Ø"/>
            </a:pPr>
            <a:endParaRPr lang="tr-TR" sz="1400" dirty="0">
              <a:solidFill>
                <a:srgbClr val="04488F"/>
              </a:solidFill>
              <a:latin typeface="Arial" panose="020B0604020202020204" pitchFamily="34" charset="0"/>
              <a:cs typeface="Arial" panose="020B0604020202020204" pitchFamily="34" charset="0"/>
            </a:endParaRPr>
          </a:p>
        </p:txBody>
      </p:sp>
      <p:pic>
        <p:nvPicPr>
          <p:cNvPr id="4" name="Resim 3">
            <a:extLst>
              <a:ext uri="{FF2B5EF4-FFF2-40B4-BE49-F238E27FC236}">
                <a16:creationId xmlns:a16="http://schemas.microsoft.com/office/drawing/2014/main" id="{32015928-30E1-CC5E-2FB0-0BC5418430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2667386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9681" y="335656"/>
            <a:ext cx="8278269" cy="6346969"/>
          </a:xfrm>
          <a:prstGeom prst="rect">
            <a:avLst/>
          </a:prstGeom>
        </p:spPr>
      </p:pic>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321674" y="483272"/>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Neden DMO?</a:t>
            </a:r>
          </a:p>
        </p:txBody>
      </p:sp>
      <p:sp>
        <p:nvSpPr>
          <p:cNvPr id="7" name="Metin kutusu 6"/>
          <p:cNvSpPr txBox="1"/>
          <p:nvPr/>
        </p:nvSpPr>
        <p:spPr>
          <a:xfrm>
            <a:off x="3378747" y="3356928"/>
            <a:ext cx="5500136" cy="584775"/>
          </a:xfrm>
          <a:prstGeom prst="rect">
            <a:avLst/>
          </a:prstGeom>
          <a:noFill/>
        </p:spPr>
        <p:txBody>
          <a:bodyPr wrap="square" rtlCol="0">
            <a:spAutoFit/>
          </a:bodyPr>
          <a:lstStyle/>
          <a:p>
            <a:pPr algn="ctr"/>
            <a:r>
              <a:rPr lang="tr-TR" sz="3200" dirty="0" smtClean="0">
                <a:solidFill>
                  <a:srgbClr val="FF6B00"/>
                </a:solidFill>
                <a:latin typeface="Arial Black" panose="020B0A04020102020204" pitchFamily="34" charset="0"/>
              </a:rPr>
              <a:t>DMO</a:t>
            </a:r>
            <a:endParaRPr lang="tr-TR" sz="3200" dirty="0">
              <a:solidFill>
                <a:srgbClr val="FF6B00"/>
              </a:solidFill>
              <a:latin typeface="Arial Black" panose="020B0A04020102020204" pitchFamily="34" charset="0"/>
            </a:endParaRPr>
          </a:p>
        </p:txBody>
      </p:sp>
      <p:sp>
        <p:nvSpPr>
          <p:cNvPr id="9" name="Metin kutusu 8"/>
          <p:cNvSpPr txBox="1"/>
          <p:nvPr/>
        </p:nvSpPr>
        <p:spPr>
          <a:xfrm>
            <a:off x="4685084" y="939612"/>
            <a:ext cx="2821827" cy="461665"/>
          </a:xfrm>
          <a:prstGeom prst="rect">
            <a:avLst/>
          </a:prstGeom>
          <a:noFill/>
        </p:spPr>
        <p:txBody>
          <a:bodyPr wrap="square" rtlCol="0">
            <a:spAutoFit/>
          </a:bodyPr>
          <a:lstStyle/>
          <a:p>
            <a:pPr algn="ctr"/>
            <a:r>
              <a:rPr lang="tr-TR" sz="1200" b="1" dirty="0">
                <a:solidFill>
                  <a:srgbClr val="04488F"/>
                </a:solidFill>
                <a:latin typeface="Arial" panose="020B0604020202020204" pitchFamily="34" charset="0"/>
                <a:cs typeface="Arial" panose="020B0604020202020204" pitchFamily="34" charset="0"/>
              </a:rPr>
              <a:t>Yerinde ve Zamanında</a:t>
            </a:r>
          </a:p>
          <a:p>
            <a:pPr algn="ctr"/>
            <a:r>
              <a:rPr lang="tr-TR" sz="1200" b="1" dirty="0">
                <a:solidFill>
                  <a:srgbClr val="04488F"/>
                </a:solidFill>
                <a:latin typeface="Arial" panose="020B0604020202020204" pitchFamily="34" charset="0"/>
                <a:cs typeface="Arial" panose="020B0604020202020204" pitchFamily="34" charset="0"/>
              </a:rPr>
              <a:t>Tedarik</a:t>
            </a:r>
          </a:p>
        </p:txBody>
      </p:sp>
      <p:sp>
        <p:nvSpPr>
          <p:cNvPr id="10" name="Metin kutusu 9"/>
          <p:cNvSpPr txBox="1"/>
          <p:nvPr/>
        </p:nvSpPr>
        <p:spPr>
          <a:xfrm>
            <a:off x="6902052" y="1444334"/>
            <a:ext cx="2821827" cy="430887"/>
          </a:xfrm>
          <a:prstGeom prst="rect">
            <a:avLst/>
          </a:prstGeom>
          <a:noFill/>
        </p:spPr>
        <p:txBody>
          <a:bodyPr wrap="square" rtlCol="0">
            <a:spAutoFit/>
          </a:bodyPr>
          <a:lstStyle/>
          <a:p>
            <a:pPr algn="ctr"/>
            <a:r>
              <a:rPr lang="tr-TR" sz="1100" b="1" dirty="0">
                <a:solidFill>
                  <a:srgbClr val="04488F"/>
                </a:solidFill>
                <a:latin typeface="Arial" panose="020B0604020202020204" pitchFamily="34" charset="0"/>
                <a:cs typeface="Arial" panose="020B0604020202020204" pitchFamily="34" charset="0"/>
              </a:rPr>
              <a:t>Sektörün Gelişimine </a:t>
            </a:r>
          </a:p>
          <a:p>
            <a:pPr algn="ctr"/>
            <a:r>
              <a:rPr lang="tr-TR" sz="1100" b="1" dirty="0">
                <a:solidFill>
                  <a:srgbClr val="04488F"/>
                </a:solidFill>
                <a:latin typeface="Arial" panose="020B0604020202020204" pitchFamily="34" charset="0"/>
                <a:cs typeface="Arial" panose="020B0604020202020204" pitchFamily="34" charset="0"/>
              </a:rPr>
              <a:t>Yön Verme</a:t>
            </a:r>
          </a:p>
        </p:txBody>
      </p:sp>
      <p:sp>
        <p:nvSpPr>
          <p:cNvPr id="11" name="Metin kutusu 10"/>
          <p:cNvSpPr txBox="1"/>
          <p:nvPr/>
        </p:nvSpPr>
        <p:spPr>
          <a:xfrm>
            <a:off x="8187112" y="2241655"/>
            <a:ext cx="1823664" cy="461665"/>
          </a:xfrm>
          <a:prstGeom prst="rect">
            <a:avLst/>
          </a:prstGeom>
          <a:noFill/>
        </p:spPr>
        <p:txBody>
          <a:bodyPr wrap="square" rtlCol="0">
            <a:spAutoFit/>
          </a:bodyPr>
          <a:lstStyle/>
          <a:p>
            <a:pPr algn="ctr"/>
            <a:r>
              <a:rPr lang="tr-TR" sz="1200" b="1" dirty="0">
                <a:solidFill>
                  <a:srgbClr val="04488F"/>
                </a:solidFill>
                <a:latin typeface="Arial" panose="020B0604020202020204" pitchFamily="34" charset="0"/>
                <a:cs typeface="Arial" panose="020B0604020202020204" pitchFamily="34" charset="0"/>
              </a:rPr>
              <a:t>Satınalmada</a:t>
            </a:r>
          </a:p>
          <a:p>
            <a:pPr algn="ctr"/>
            <a:r>
              <a:rPr lang="tr-TR" sz="1200" b="1" dirty="0">
                <a:solidFill>
                  <a:srgbClr val="04488F"/>
                </a:solidFill>
                <a:latin typeface="Arial" panose="020B0604020202020204" pitchFamily="34" charset="0"/>
                <a:cs typeface="Arial" panose="020B0604020202020204" pitchFamily="34" charset="0"/>
              </a:rPr>
              <a:t>Uzman Kadro</a:t>
            </a:r>
          </a:p>
        </p:txBody>
      </p:sp>
      <p:sp>
        <p:nvSpPr>
          <p:cNvPr id="12" name="Metin kutusu 11"/>
          <p:cNvSpPr txBox="1"/>
          <p:nvPr/>
        </p:nvSpPr>
        <p:spPr>
          <a:xfrm>
            <a:off x="8501437" y="3487158"/>
            <a:ext cx="1823664" cy="276999"/>
          </a:xfrm>
          <a:prstGeom prst="rect">
            <a:avLst/>
          </a:prstGeom>
          <a:noFill/>
        </p:spPr>
        <p:txBody>
          <a:bodyPr wrap="square" rtlCol="0">
            <a:spAutoFit/>
          </a:bodyPr>
          <a:lstStyle/>
          <a:p>
            <a:pPr algn="ctr"/>
            <a:r>
              <a:rPr lang="tr-TR" sz="1200" b="1" dirty="0">
                <a:solidFill>
                  <a:srgbClr val="04488F"/>
                </a:solidFill>
                <a:latin typeface="Arial" panose="020B0604020202020204" pitchFamily="34" charset="0"/>
                <a:cs typeface="Arial" panose="020B0604020202020204" pitchFamily="34" charset="0"/>
              </a:rPr>
              <a:t>Stratejik Paydaş</a:t>
            </a:r>
          </a:p>
        </p:txBody>
      </p:sp>
      <p:sp>
        <p:nvSpPr>
          <p:cNvPr id="14" name="Metin kutusu 13"/>
          <p:cNvSpPr txBox="1"/>
          <p:nvPr/>
        </p:nvSpPr>
        <p:spPr>
          <a:xfrm>
            <a:off x="8234737" y="4554851"/>
            <a:ext cx="1823664" cy="461665"/>
          </a:xfrm>
          <a:prstGeom prst="rect">
            <a:avLst/>
          </a:prstGeom>
          <a:noFill/>
        </p:spPr>
        <p:txBody>
          <a:bodyPr wrap="square" rtlCol="0">
            <a:spAutoFit/>
          </a:bodyPr>
          <a:lstStyle/>
          <a:p>
            <a:pPr algn="ctr"/>
            <a:r>
              <a:rPr lang="tr-TR" sz="1200" b="1" dirty="0">
                <a:solidFill>
                  <a:srgbClr val="04488F"/>
                </a:solidFill>
                <a:latin typeface="Arial" panose="020B0604020202020204" pitchFamily="34" charset="0"/>
                <a:cs typeface="Arial" panose="020B0604020202020204" pitchFamily="34" charset="0"/>
              </a:rPr>
              <a:t>Basit Süreçler ile</a:t>
            </a:r>
          </a:p>
          <a:p>
            <a:pPr algn="ctr"/>
            <a:r>
              <a:rPr lang="tr-TR" sz="1200" b="1" dirty="0">
                <a:solidFill>
                  <a:srgbClr val="04488F"/>
                </a:solidFill>
                <a:latin typeface="Arial" panose="020B0604020202020204" pitchFamily="34" charset="0"/>
                <a:cs typeface="Arial" panose="020B0604020202020204" pitchFamily="34" charset="0"/>
              </a:rPr>
              <a:t>E-Satış İmkanı</a:t>
            </a:r>
          </a:p>
        </p:txBody>
      </p:sp>
      <p:sp>
        <p:nvSpPr>
          <p:cNvPr id="15" name="Metin kutusu 14"/>
          <p:cNvSpPr txBox="1"/>
          <p:nvPr/>
        </p:nvSpPr>
        <p:spPr>
          <a:xfrm>
            <a:off x="7381268" y="5387905"/>
            <a:ext cx="1823664" cy="461665"/>
          </a:xfrm>
          <a:prstGeom prst="rect">
            <a:avLst/>
          </a:prstGeom>
          <a:noFill/>
        </p:spPr>
        <p:txBody>
          <a:bodyPr wrap="square" rtlCol="0">
            <a:spAutoFit/>
          </a:bodyPr>
          <a:lstStyle/>
          <a:p>
            <a:pPr algn="ctr"/>
            <a:r>
              <a:rPr lang="tr-TR" sz="1200" b="1" dirty="0">
                <a:solidFill>
                  <a:srgbClr val="04488F"/>
                </a:solidFill>
                <a:latin typeface="Arial" panose="020B0604020202020204" pitchFamily="34" charset="0"/>
                <a:cs typeface="Arial" panose="020B0604020202020204" pitchFamily="34" charset="0"/>
              </a:rPr>
              <a:t>Standart, Kalite ve</a:t>
            </a:r>
          </a:p>
          <a:p>
            <a:pPr algn="ctr"/>
            <a:r>
              <a:rPr lang="tr-TR" sz="1200" b="1" dirty="0">
                <a:solidFill>
                  <a:srgbClr val="04488F"/>
                </a:solidFill>
                <a:latin typeface="Arial" panose="020B0604020202020204" pitchFamily="34" charset="0"/>
                <a:cs typeface="Arial" panose="020B0604020202020204" pitchFamily="34" charset="0"/>
              </a:rPr>
              <a:t>Uygun Fiyatlar</a:t>
            </a:r>
          </a:p>
        </p:txBody>
      </p:sp>
      <p:sp>
        <p:nvSpPr>
          <p:cNvPr id="16" name="Metin kutusu 15"/>
          <p:cNvSpPr txBox="1"/>
          <p:nvPr/>
        </p:nvSpPr>
        <p:spPr>
          <a:xfrm>
            <a:off x="5184165" y="6192819"/>
            <a:ext cx="1823664" cy="461665"/>
          </a:xfrm>
          <a:prstGeom prst="rect">
            <a:avLst/>
          </a:prstGeom>
          <a:noFill/>
        </p:spPr>
        <p:txBody>
          <a:bodyPr wrap="square" rtlCol="0">
            <a:spAutoFit/>
          </a:bodyPr>
          <a:lstStyle/>
          <a:p>
            <a:pPr algn="ctr"/>
            <a:r>
              <a:rPr lang="tr-TR" sz="1200" b="1" dirty="0">
                <a:solidFill>
                  <a:srgbClr val="04488F"/>
                </a:solidFill>
                <a:latin typeface="Arial" panose="020B0604020202020204" pitchFamily="34" charset="0"/>
                <a:cs typeface="Arial" panose="020B0604020202020204" pitchFamily="34" charset="0"/>
              </a:rPr>
              <a:t>Satış Sonrası</a:t>
            </a:r>
          </a:p>
          <a:p>
            <a:pPr algn="ctr"/>
            <a:r>
              <a:rPr lang="tr-TR" sz="1200" b="1" dirty="0">
                <a:solidFill>
                  <a:srgbClr val="04488F"/>
                </a:solidFill>
                <a:latin typeface="Arial" panose="020B0604020202020204" pitchFamily="34" charset="0"/>
                <a:cs typeface="Arial" panose="020B0604020202020204" pitchFamily="34" charset="0"/>
              </a:rPr>
              <a:t>Garanti Süreçleri</a:t>
            </a:r>
          </a:p>
        </p:txBody>
      </p:sp>
      <p:sp>
        <p:nvSpPr>
          <p:cNvPr id="17" name="Metin kutusu 16"/>
          <p:cNvSpPr txBox="1"/>
          <p:nvPr/>
        </p:nvSpPr>
        <p:spPr>
          <a:xfrm>
            <a:off x="3020085" y="5424691"/>
            <a:ext cx="1823664" cy="430887"/>
          </a:xfrm>
          <a:prstGeom prst="rect">
            <a:avLst/>
          </a:prstGeom>
          <a:noFill/>
        </p:spPr>
        <p:txBody>
          <a:bodyPr wrap="square" rtlCol="0">
            <a:spAutoFit/>
          </a:bodyPr>
          <a:lstStyle/>
          <a:p>
            <a:pPr algn="ctr"/>
            <a:r>
              <a:rPr lang="tr-TR" sz="1100" b="1" dirty="0">
                <a:solidFill>
                  <a:srgbClr val="04488F"/>
                </a:solidFill>
                <a:latin typeface="Arial" panose="020B0604020202020204" pitchFamily="34" charset="0"/>
                <a:cs typeface="Arial" panose="020B0604020202020204" pitchFamily="34" charset="0"/>
              </a:rPr>
              <a:t>Kaynak Kullanımında</a:t>
            </a:r>
          </a:p>
          <a:p>
            <a:pPr algn="ctr"/>
            <a:r>
              <a:rPr lang="tr-TR" sz="1100" b="1" dirty="0">
                <a:solidFill>
                  <a:srgbClr val="04488F"/>
                </a:solidFill>
                <a:latin typeface="Arial" panose="020B0604020202020204" pitchFamily="34" charset="0"/>
                <a:cs typeface="Arial" panose="020B0604020202020204" pitchFamily="34" charset="0"/>
              </a:rPr>
              <a:t>Etkinlik ve Verimlilik</a:t>
            </a:r>
          </a:p>
        </p:txBody>
      </p:sp>
      <p:sp>
        <p:nvSpPr>
          <p:cNvPr id="19" name="Metin kutusu 18"/>
          <p:cNvSpPr txBox="1"/>
          <p:nvPr/>
        </p:nvSpPr>
        <p:spPr>
          <a:xfrm>
            <a:off x="2186630" y="4647183"/>
            <a:ext cx="1823664" cy="276999"/>
          </a:xfrm>
          <a:prstGeom prst="rect">
            <a:avLst/>
          </a:prstGeom>
          <a:noFill/>
        </p:spPr>
        <p:txBody>
          <a:bodyPr wrap="square" rtlCol="0">
            <a:spAutoFit/>
          </a:bodyPr>
          <a:lstStyle/>
          <a:p>
            <a:pPr algn="ctr"/>
            <a:r>
              <a:rPr lang="tr-TR" sz="1200" b="1" dirty="0">
                <a:solidFill>
                  <a:srgbClr val="04488F"/>
                </a:solidFill>
                <a:latin typeface="Arial" panose="020B0604020202020204" pitchFamily="34" charset="0"/>
                <a:cs typeface="Arial" panose="020B0604020202020204" pitchFamily="34" charset="0"/>
              </a:rPr>
              <a:t>Çözüm Odaklılık</a:t>
            </a:r>
          </a:p>
        </p:txBody>
      </p:sp>
      <p:sp>
        <p:nvSpPr>
          <p:cNvPr id="20" name="Metin kutusu 19"/>
          <p:cNvSpPr txBox="1"/>
          <p:nvPr/>
        </p:nvSpPr>
        <p:spPr>
          <a:xfrm>
            <a:off x="1914188" y="3495452"/>
            <a:ext cx="1823664" cy="276999"/>
          </a:xfrm>
          <a:prstGeom prst="rect">
            <a:avLst/>
          </a:prstGeom>
          <a:noFill/>
        </p:spPr>
        <p:txBody>
          <a:bodyPr wrap="square" rtlCol="0">
            <a:spAutoFit/>
          </a:bodyPr>
          <a:lstStyle/>
          <a:p>
            <a:pPr algn="ctr"/>
            <a:r>
              <a:rPr lang="tr-TR" sz="1200" b="1" dirty="0">
                <a:solidFill>
                  <a:srgbClr val="04488F"/>
                </a:solidFill>
                <a:latin typeface="Arial" panose="020B0604020202020204" pitchFamily="34" charset="0"/>
                <a:cs typeface="Arial" panose="020B0604020202020204" pitchFamily="34" charset="0"/>
              </a:rPr>
              <a:t>Güvenilir</a:t>
            </a:r>
          </a:p>
        </p:txBody>
      </p:sp>
      <p:sp>
        <p:nvSpPr>
          <p:cNvPr id="21" name="Metin kutusu 20"/>
          <p:cNvSpPr txBox="1"/>
          <p:nvPr/>
        </p:nvSpPr>
        <p:spPr>
          <a:xfrm>
            <a:off x="2192862" y="2337212"/>
            <a:ext cx="1823664" cy="276999"/>
          </a:xfrm>
          <a:prstGeom prst="rect">
            <a:avLst/>
          </a:prstGeom>
          <a:noFill/>
        </p:spPr>
        <p:txBody>
          <a:bodyPr wrap="square" rtlCol="0">
            <a:spAutoFit/>
          </a:bodyPr>
          <a:lstStyle/>
          <a:p>
            <a:pPr algn="ctr"/>
            <a:r>
              <a:rPr lang="tr-TR" sz="1200" b="1" dirty="0">
                <a:solidFill>
                  <a:srgbClr val="04488F"/>
                </a:solidFill>
                <a:latin typeface="Arial" panose="020B0604020202020204" pitchFamily="34" charset="0"/>
                <a:cs typeface="Arial" panose="020B0604020202020204" pitchFamily="34" charset="0"/>
              </a:rPr>
              <a:t>Hızlı Nakit Akışı</a:t>
            </a:r>
          </a:p>
        </p:txBody>
      </p:sp>
      <p:sp>
        <p:nvSpPr>
          <p:cNvPr id="22" name="Metin kutusu 21"/>
          <p:cNvSpPr txBox="1"/>
          <p:nvPr/>
        </p:nvSpPr>
        <p:spPr>
          <a:xfrm>
            <a:off x="3098462" y="1424282"/>
            <a:ext cx="1823664" cy="461665"/>
          </a:xfrm>
          <a:prstGeom prst="rect">
            <a:avLst/>
          </a:prstGeom>
          <a:noFill/>
        </p:spPr>
        <p:txBody>
          <a:bodyPr wrap="square" rtlCol="0">
            <a:spAutoFit/>
          </a:bodyPr>
          <a:lstStyle/>
          <a:p>
            <a:pPr algn="ctr"/>
            <a:r>
              <a:rPr lang="tr-TR" sz="1200" b="1" dirty="0">
                <a:solidFill>
                  <a:srgbClr val="04488F"/>
                </a:solidFill>
                <a:latin typeface="Arial" panose="020B0604020202020204" pitchFamily="34" charset="0"/>
                <a:cs typeface="Arial" panose="020B0604020202020204" pitchFamily="34" charset="0"/>
              </a:rPr>
              <a:t>Yerli Üretime</a:t>
            </a:r>
          </a:p>
          <a:p>
            <a:pPr algn="ctr"/>
            <a:r>
              <a:rPr lang="tr-TR" sz="1200" b="1" dirty="0">
                <a:solidFill>
                  <a:srgbClr val="04488F"/>
                </a:solidFill>
                <a:latin typeface="Arial" panose="020B0604020202020204" pitchFamily="34" charset="0"/>
                <a:cs typeface="Arial" panose="020B0604020202020204" pitchFamily="34" charset="0"/>
              </a:rPr>
              <a:t>Destek</a:t>
            </a:r>
          </a:p>
        </p:txBody>
      </p:sp>
      <p:pic>
        <p:nvPicPr>
          <p:cNvPr id="3" name="Resim 2">
            <a:extLst>
              <a:ext uri="{FF2B5EF4-FFF2-40B4-BE49-F238E27FC236}">
                <a16:creationId xmlns:a16="http://schemas.microsoft.com/office/drawing/2014/main" id="{F1F79094-B616-14B7-4694-302C068CEE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898071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293100" y="335656"/>
            <a:ext cx="3898900" cy="707886"/>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Yerli ve Milli Ekonomide DMO’nun Rolü</a:t>
            </a:r>
          </a:p>
        </p:txBody>
      </p:sp>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892" y="2097720"/>
            <a:ext cx="5938660" cy="3036092"/>
          </a:xfrm>
          <a:prstGeom prst="rect">
            <a:avLst/>
          </a:prstGeom>
        </p:spPr>
      </p:pic>
      <p:sp>
        <p:nvSpPr>
          <p:cNvPr id="10" name="Metin kutusu 9"/>
          <p:cNvSpPr txBox="1"/>
          <p:nvPr/>
        </p:nvSpPr>
        <p:spPr>
          <a:xfrm>
            <a:off x="7776105" y="3989372"/>
            <a:ext cx="3495262" cy="769441"/>
          </a:xfrm>
          <a:prstGeom prst="rect">
            <a:avLst/>
          </a:prstGeom>
          <a:noFill/>
        </p:spPr>
        <p:txBody>
          <a:bodyPr wrap="square" rtlCol="0">
            <a:spAutoFit/>
          </a:bodyPr>
          <a:lstStyle/>
          <a:p>
            <a:r>
              <a:rPr lang="tr-TR" sz="4400" b="1" dirty="0">
                <a:solidFill>
                  <a:srgbClr val="FF6B00"/>
                </a:solidFill>
                <a:latin typeface="Arial Black" panose="020B0A04020102020204" pitchFamily="34" charset="0"/>
                <a:ea typeface="Verdana" panose="020B0604030504040204" pitchFamily="34" charset="0"/>
                <a:cs typeface="Arial" panose="020B0604020202020204" pitchFamily="34" charset="0"/>
              </a:rPr>
              <a:t>%15</a:t>
            </a:r>
          </a:p>
        </p:txBody>
      </p:sp>
      <p:sp>
        <p:nvSpPr>
          <p:cNvPr id="11" name="Metin kutusu 10"/>
          <p:cNvSpPr txBox="1"/>
          <p:nvPr/>
        </p:nvSpPr>
        <p:spPr>
          <a:xfrm>
            <a:off x="7776105" y="4733702"/>
            <a:ext cx="2821827" cy="400110"/>
          </a:xfrm>
          <a:prstGeom prst="rect">
            <a:avLst/>
          </a:prstGeom>
          <a:noFill/>
        </p:spPr>
        <p:txBody>
          <a:bodyPr wrap="square" rtlCol="0">
            <a:spAutoFit/>
          </a:bodyPr>
          <a:lstStyle/>
          <a:p>
            <a:r>
              <a:rPr lang="tr-TR" sz="2000" b="1" dirty="0">
                <a:solidFill>
                  <a:srgbClr val="2798D5"/>
                </a:solidFill>
                <a:latin typeface="Arial" panose="020B0604020202020204" pitchFamily="34" charset="0"/>
                <a:cs typeface="Arial" panose="020B0604020202020204" pitchFamily="34" charset="0"/>
              </a:rPr>
              <a:t>Fiyat Avantajı</a:t>
            </a:r>
          </a:p>
        </p:txBody>
      </p:sp>
      <p:sp>
        <p:nvSpPr>
          <p:cNvPr id="12" name="Metin kutusu 11"/>
          <p:cNvSpPr txBox="1"/>
          <p:nvPr/>
        </p:nvSpPr>
        <p:spPr>
          <a:xfrm>
            <a:off x="7766993" y="2077816"/>
            <a:ext cx="1712812" cy="769441"/>
          </a:xfrm>
          <a:prstGeom prst="rect">
            <a:avLst/>
          </a:prstGeom>
          <a:noFill/>
        </p:spPr>
        <p:txBody>
          <a:bodyPr wrap="square" rtlCol="0">
            <a:spAutoFit/>
          </a:bodyPr>
          <a:lstStyle/>
          <a:p>
            <a:r>
              <a:rPr lang="tr-TR" sz="4400" b="1" dirty="0">
                <a:solidFill>
                  <a:srgbClr val="FF6B00"/>
                </a:solidFill>
                <a:latin typeface="Arial Black" panose="020B0A04020102020204" pitchFamily="34" charset="0"/>
                <a:ea typeface="Verdana" panose="020B0604030504040204" pitchFamily="34" charset="0"/>
                <a:cs typeface="Arial" panose="020B0604020202020204" pitchFamily="34" charset="0"/>
              </a:rPr>
              <a:t>%70</a:t>
            </a:r>
          </a:p>
        </p:txBody>
      </p:sp>
      <p:sp>
        <p:nvSpPr>
          <p:cNvPr id="13" name="Metin kutusu 12"/>
          <p:cNvSpPr txBox="1"/>
          <p:nvPr/>
        </p:nvSpPr>
        <p:spPr>
          <a:xfrm>
            <a:off x="7776105" y="2840849"/>
            <a:ext cx="2278452" cy="400110"/>
          </a:xfrm>
          <a:prstGeom prst="rect">
            <a:avLst/>
          </a:prstGeom>
          <a:noFill/>
        </p:spPr>
        <p:txBody>
          <a:bodyPr wrap="square" rtlCol="0">
            <a:spAutoFit/>
          </a:bodyPr>
          <a:lstStyle/>
          <a:p>
            <a:r>
              <a:rPr lang="tr-TR" sz="2000" b="1" dirty="0">
                <a:solidFill>
                  <a:srgbClr val="2798D5"/>
                </a:solidFill>
                <a:latin typeface="Arial" panose="020B0604020202020204" pitchFamily="34" charset="0"/>
                <a:cs typeface="Arial" panose="020B0604020202020204" pitchFamily="34" charset="0"/>
              </a:rPr>
              <a:t>Yerlilik Oranı</a:t>
            </a:r>
          </a:p>
        </p:txBody>
      </p:sp>
      <p:cxnSp>
        <p:nvCxnSpPr>
          <p:cNvPr id="15" name="Düz Bağlayıcı 14"/>
          <p:cNvCxnSpPr/>
          <p:nvPr/>
        </p:nvCxnSpPr>
        <p:spPr>
          <a:xfrm>
            <a:off x="7835651" y="4727883"/>
            <a:ext cx="4356349" cy="0"/>
          </a:xfrm>
          <a:prstGeom prst="line">
            <a:avLst/>
          </a:prstGeom>
          <a:ln>
            <a:solidFill>
              <a:srgbClr val="3CB2A1"/>
            </a:solidFill>
          </a:ln>
        </p:spPr>
        <p:style>
          <a:lnRef idx="1">
            <a:schemeClr val="accent1"/>
          </a:lnRef>
          <a:fillRef idx="0">
            <a:schemeClr val="accent1"/>
          </a:fillRef>
          <a:effectRef idx="0">
            <a:schemeClr val="accent1"/>
          </a:effectRef>
          <a:fontRef idx="minor">
            <a:schemeClr val="tx1"/>
          </a:fontRef>
        </p:style>
      </p:cxnSp>
      <p:cxnSp>
        <p:nvCxnSpPr>
          <p:cNvPr id="16" name="Düz Bağlayıcı 15"/>
          <p:cNvCxnSpPr/>
          <p:nvPr/>
        </p:nvCxnSpPr>
        <p:spPr>
          <a:xfrm>
            <a:off x="7835651" y="2827869"/>
            <a:ext cx="4356349" cy="0"/>
          </a:xfrm>
          <a:prstGeom prst="line">
            <a:avLst/>
          </a:prstGeom>
          <a:ln>
            <a:solidFill>
              <a:srgbClr val="3CB2A1"/>
            </a:solidFill>
          </a:ln>
        </p:spPr>
        <p:style>
          <a:lnRef idx="1">
            <a:schemeClr val="accent1"/>
          </a:lnRef>
          <a:fillRef idx="0">
            <a:schemeClr val="accent1"/>
          </a:fillRef>
          <a:effectRef idx="0">
            <a:schemeClr val="accent1"/>
          </a:effectRef>
          <a:fontRef idx="minor">
            <a:schemeClr val="tx1"/>
          </a:fontRef>
        </p:style>
      </p:cxnSp>
      <p:pic>
        <p:nvPicPr>
          <p:cNvPr id="3" name="Resim 2">
            <a:extLst>
              <a:ext uri="{FF2B5EF4-FFF2-40B4-BE49-F238E27FC236}">
                <a16:creationId xmlns:a16="http://schemas.microsoft.com/office/drawing/2014/main" id="{7D111B4F-2C7D-D6CC-0D6C-4D3C2E04B1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2333915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Metin kutusu 8"/>
          <p:cNvSpPr txBox="1"/>
          <p:nvPr/>
        </p:nvSpPr>
        <p:spPr>
          <a:xfrm>
            <a:off x="1377647" y="3105834"/>
            <a:ext cx="9436705" cy="646331"/>
          </a:xfrm>
          <a:prstGeom prst="rect">
            <a:avLst/>
          </a:prstGeom>
          <a:noFill/>
        </p:spPr>
        <p:txBody>
          <a:bodyPr wrap="square" rtlCol="0">
            <a:spAutoFit/>
          </a:bodyPr>
          <a:lstStyle/>
          <a:p>
            <a:pPr algn="ctr"/>
            <a:r>
              <a:rPr lang="tr-TR" sz="3600" dirty="0">
                <a:solidFill>
                  <a:srgbClr val="157BBF"/>
                </a:solidFill>
                <a:latin typeface="Arial Black" panose="020B0A04020102020204" pitchFamily="34" charset="0"/>
              </a:rPr>
              <a:t>FAALİYET ALANI VE UYGULAMALAR</a:t>
            </a:r>
          </a:p>
        </p:txBody>
      </p:sp>
      <p:cxnSp>
        <p:nvCxnSpPr>
          <p:cNvPr id="34" name="Düz Bağlayıcı 33"/>
          <p:cNvCxnSpPr/>
          <p:nvPr/>
        </p:nvCxnSpPr>
        <p:spPr>
          <a:xfrm>
            <a:off x="4486844" y="3780724"/>
            <a:ext cx="302847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415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293100" y="335656"/>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Mal ve Hizmet Grupları</a:t>
            </a:r>
          </a:p>
        </p:txBody>
      </p:sp>
      <p:sp>
        <p:nvSpPr>
          <p:cNvPr id="14" name="Metin kutusu 13"/>
          <p:cNvSpPr txBox="1"/>
          <p:nvPr/>
        </p:nvSpPr>
        <p:spPr>
          <a:xfrm>
            <a:off x="1765327" y="1269932"/>
            <a:ext cx="3574990" cy="276999"/>
          </a:xfrm>
          <a:prstGeom prst="rect">
            <a:avLst/>
          </a:prstGeom>
          <a:noFill/>
        </p:spPr>
        <p:txBody>
          <a:bodyPr wrap="square" rtlCol="0">
            <a:spAutoFit/>
          </a:bodyPr>
          <a:lstStyle/>
          <a:p>
            <a:r>
              <a:rPr lang="tr-TR" sz="1200" b="1" dirty="0">
                <a:solidFill>
                  <a:srgbClr val="003CA6"/>
                </a:solidFill>
                <a:latin typeface="Arial" panose="020B0604020202020204" pitchFamily="34" charset="0"/>
                <a:cs typeface="Arial" panose="020B0604020202020204" pitchFamily="34" charset="0"/>
              </a:rPr>
              <a:t>Bilişim Ürünleri </a:t>
            </a:r>
          </a:p>
        </p:txBody>
      </p:sp>
      <p:sp>
        <p:nvSpPr>
          <p:cNvPr id="19" name="Metin kutusu 18"/>
          <p:cNvSpPr txBox="1"/>
          <p:nvPr/>
        </p:nvSpPr>
        <p:spPr>
          <a:xfrm>
            <a:off x="1765327" y="1629335"/>
            <a:ext cx="3574990" cy="276999"/>
          </a:xfrm>
          <a:prstGeom prst="rect">
            <a:avLst/>
          </a:prstGeom>
          <a:noFill/>
        </p:spPr>
        <p:txBody>
          <a:bodyPr wrap="square" rtlCol="0">
            <a:spAutoFit/>
          </a:bodyPr>
          <a:lstStyle/>
          <a:p>
            <a:r>
              <a:rPr lang="tr-TR" sz="1200" b="1" dirty="0">
                <a:solidFill>
                  <a:srgbClr val="003CA6"/>
                </a:solidFill>
                <a:latin typeface="Arial" panose="020B0604020202020204" pitchFamily="34" charset="0"/>
                <a:cs typeface="Arial" panose="020B0604020202020204" pitchFamily="34" charset="0"/>
              </a:rPr>
              <a:t>Büro Makine ve Ekipmanları</a:t>
            </a:r>
          </a:p>
        </p:txBody>
      </p:sp>
      <p:sp>
        <p:nvSpPr>
          <p:cNvPr id="20" name="Metin kutusu 19"/>
          <p:cNvSpPr txBox="1"/>
          <p:nvPr/>
        </p:nvSpPr>
        <p:spPr>
          <a:xfrm>
            <a:off x="1765326" y="1974292"/>
            <a:ext cx="3870265" cy="276999"/>
          </a:xfrm>
          <a:prstGeom prst="rect">
            <a:avLst/>
          </a:prstGeom>
          <a:noFill/>
        </p:spPr>
        <p:txBody>
          <a:bodyPr wrap="square" rtlCol="0">
            <a:spAutoFit/>
          </a:bodyPr>
          <a:lstStyle/>
          <a:p>
            <a:r>
              <a:rPr lang="tr-TR" sz="1200" b="1" dirty="0">
                <a:solidFill>
                  <a:srgbClr val="003CA6"/>
                </a:solidFill>
                <a:latin typeface="Arial" panose="020B0604020202020204" pitchFamily="34" charset="0"/>
                <a:cs typeface="Arial" panose="020B0604020202020204" pitchFamily="34" charset="0"/>
              </a:rPr>
              <a:t>Aydınlatma Cihazları ve Isıtma-Soğutma Araçları</a:t>
            </a:r>
          </a:p>
        </p:txBody>
      </p:sp>
      <p:sp>
        <p:nvSpPr>
          <p:cNvPr id="21" name="Metin kutusu 20"/>
          <p:cNvSpPr txBox="1"/>
          <p:nvPr/>
        </p:nvSpPr>
        <p:spPr>
          <a:xfrm>
            <a:off x="1765327" y="2333695"/>
            <a:ext cx="3574990" cy="276999"/>
          </a:xfrm>
          <a:prstGeom prst="rect">
            <a:avLst/>
          </a:prstGeom>
          <a:noFill/>
        </p:spPr>
        <p:txBody>
          <a:bodyPr wrap="square" rtlCol="0">
            <a:spAutoFit/>
          </a:bodyPr>
          <a:lstStyle/>
          <a:p>
            <a:r>
              <a:rPr lang="tr-TR" sz="1200" b="1" dirty="0">
                <a:solidFill>
                  <a:srgbClr val="003CA6"/>
                </a:solidFill>
                <a:latin typeface="Arial" panose="020B0604020202020204" pitchFamily="34" charset="0"/>
                <a:cs typeface="Arial" panose="020B0604020202020204" pitchFamily="34" charset="0"/>
              </a:rPr>
              <a:t>Kâğıt ve Kırtasiye Ürünleri</a:t>
            </a:r>
          </a:p>
        </p:txBody>
      </p:sp>
      <p:sp>
        <p:nvSpPr>
          <p:cNvPr id="22" name="Metin kutusu 21"/>
          <p:cNvSpPr txBox="1"/>
          <p:nvPr/>
        </p:nvSpPr>
        <p:spPr>
          <a:xfrm>
            <a:off x="1765326" y="2720142"/>
            <a:ext cx="3870265" cy="276999"/>
          </a:xfrm>
          <a:prstGeom prst="rect">
            <a:avLst/>
          </a:prstGeom>
          <a:noFill/>
        </p:spPr>
        <p:txBody>
          <a:bodyPr wrap="square" rtlCol="0">
            <a:spAutoFit/>
          </a:bodyPr>
          <a:lstStyle/>
          <a:p>
            <a:r>
              <a:rPr lang="tr-TR" sz="1200" b="1" dirty="0">
                <a:solidFill>
                  <a:srgbClr val="003CA6"/>
                </a:solidFill>
                <a:latin typeface="Arial" panose="020B0604020202020204" pitchFamily="34" charset="0"/>
                <a:cs typeface="Arial" panose="020B0604020202020204" pitchFamily="34" charset="0"/>
              </a:rPr>
              <a:t>Giyim Ürünleri ve Aksesuarları</a:t>
            </a:r>
          </a:p>
        </p:txBody>
      </p:sp>
      <p:sp>
        <p:nvSpPr>
          <p:cNvPr id="23" name="Metin kutusu 22"/>
          <p:cNvSpPr txBox="1"/>
          <p:nvPr/>
        </p:nvSpPr>
        <p:spPr>
          <a:xfrm>
            <a:off x="1765327" y="3079545"/>
            <a:ext cx="3574990" cy="276999"/>
          </a:xfrm>
          <a:prstGeom prst="rect">
            <a:avLst/>
          </a:prstGeom>
          <a:noFill/>
        </p:spPr>
        <p:txBody>
          <a:bodyPr wrap="square" rtlCol="0">
            <a:spAutoFit/>
          </a:bodyPr>
          <a:lstStyle/>
          <a:p>
            <a:r>
              <a:rPr lang="tr-TR" sz="1200" b="1" dirty="0">
                <a:solidFill>
                  <a:srgbClr val="003CA6"/>
                </a:solidFill>
                <a:latin typeface="Arial" panose="020B0604020202020204" pitchFamily="34" charset="0"/>
                <a:cs typeface="Arial" panose="020B0604020202020204" pitchFamily="34" charset="0"/>
              </a:rPr>
              <a:t>Mobilya ve Büro Mefruşatı</a:t>
            </a:r>
          </a:p>
        </p:txBody>
      </p:sp>
      <p:sp>
        <p:nvSpPr>
          <p:cNvPr id="24" name="Metin kutusu 23"/>
          <p:cNvSpPr txBox="1"/>
          <p:nvPr/>
        </p:nvSpPr>
        <p:spPr>
          <a:xfrm>
            <a:off x="1765327" y="3469226"/>
            <a:ext cx="3913820" cy="276999"/>
          </a:xfrm>
          <a:prstGeom prst="rect">
            <a:avLst/>
          </a:prstGeom>
          <a:noFill/>
        </p:spPr>
        <p:txBody>
          <a:bodyPr wrap="square" rtlCol="0">
            <a:spAutoFit/>
          </a:bodyPr>
          <a:lstStyle/>
          <a:p>
            <a:r>
              <a:rPr lang="tr-TR" sz="1200" b="1" dirty="0">
                <a:solidFill>
                  <a:srgbClr val="003CA6"/>
                </a:solidFill>
                <a:latin typeface="Arial" panose="020B0604020202020204" pitchFamily="34" charset="0"/>
                <a:cs typeface="Arial" panose="020B0604020202020204" pitchFamily="34" charset="0"/>
              </a:rPr>
              <a:t>Temizlik Ürünleri ile Temizlik Araç ve Ekipmanları</a:t>
            </a:r>
          </a:p>
        </p:txBody>
      </p:sp>
      <p:sp>
        <p:nvSpPr>
          <p:cNvPr id="25" name="Metin kutusu 24"/>
          <p:cNvSpPr txBox="1"/>
          <p:nvPr/>
        </p:nvSpPr>
        <p:spPr>
          <a:xfrm>
            <a:off x="1765326" y="3855673"/>
            <a:ext cx="4454466" cy="276999"/>
          </a:xfrm>
          <a:prstGeom prst="rect">
            <a:avLst/>
          </a:prstGeom>
          <a:noFill/>
        </p:spPr>
        <p:txBody>
          <a:bodyPr wrap="square" rtlCol="0">
            <a:spAutoFit/>
          </a:bodyPr>
          <a:lstStyle/>
          <a:p>
            <a:r>
              <a:rPr lang="tr-TR" sz="1200" b="1" dirty="0">
                <a:solidFill>
                  <a:srgbClr val="003CA6"/>
                </a:solidFill>
                <a:latin typeface="Arial" panose="020B0604020202020204" pitchFamily="34" charset="0"/>
                <a:cs typeface="Arial" panose="020B0604020202020204" pitchFamily="34" charset="0"/>
              </a:rPr>
              <a:t>Taşıt, </a:t>
            </a:r>
            <a:r>
              <a:rPr lang="tr-TR" sz="1200" b="1" dirty="0" err="1">
                <a:solidFill>
                  <a:srgbClr val="003CA6"/>
                </a:solidFill>
                <a:latin typeface="Arial" panose="020B0604020202020204" pitchFamily="34" charset="0"/>
                <a:cs typeface="Arial" panose="020B0604020202020204" pitchFamily="34" charset="0"/>
              </a:rPr>
              <a:t>Üstyapılı</a:t>
            </a:r>
            <a:r>
              <a:rPr lang="tr-TR" sz="1200" b="1" dirty="0">
                <a:solidFill>
                  <a:srgbClr val="003CA6"/>
                </a:solidFill>
                <a:latin typeface="Arial" panose="020B0604020202020204" pitchFamily="34" charset="0"/>
                <a:cs typeface="Arial" panose="020B0604020202020204" pitchFamily="34" charset="0"/>
              </a:rPr>
              <a:t> Taşıt, İş Makinesi, Akü, Lastik ve Akaryakıt</a:t>
            </a:r>
          </a:p>
        </p:txBody>
      </p:sp>
      <p:sp>
        <p:nvSpPr>
          <p:cNvPr id="26" name="Metin kutusu 25"/>
          <p:cNvSpPr txBox="1"/>
          <p:nvPr/>
        </p:nvSpPr>
        <p:spPr>
          <a:xfrm>
            <a:off x="1765326" y="4215076"/>
            <a:ext cx="4293375" cy="276999"/>
          </a:xfrm>
          <a:prstGeom prst="rect">
            <a:avLst/>
          </a:prstGeom>
          <a:noFill/>
        </p:spPr>
        <p:txBody>
          <a:bodyPr wrap="square" rtlCol="0">
            <a:spAutoFit/>
          </a:bodyPr>
          <a:lstStyle/>
          <a:p>
            <a:r>
              <a:rPr lang="tr-TR" sz="1200" b="1" dirty="0">
                <a:solidFill>
                  <a:srgbClr val="003CA6"/>
                </a:solidFill>
                <a:latin typeface="Arial" panose="020B0604020202020204" pitchFamily="34" charset="0"/>
                <a:cs typeface="Arial" panose="020B0604020202020204" pitchFamily="34" charset="0"/>
              </a:rPr>
              <a:t>Taşıt, </a:t>
            </a:r>
            <a:r>
              <a:rPr lang="tr-TR" sz="1200" b="1" dirty="0" err="1">
                <a:solidFill>
                  <a:srgbClr val="003CA6"/>
                </a:solidFill>
                <a:latin typeface="Arial" panose="020B0604020202020204" pitchFamily="34" charset="0"/>
                <a:cs typeface="Arial" panose="020B0604020202020204" pitchFamily="34" charset="0"/>
              </a:rPr>
              <a:t>Üstyapılı</a:t>
            </a:r>
            <a:r>
              <a:rPr lang="tr-TR" sz="1200" b="1" dirty="0">
                <a:solidFill>
                  <a:srgbClr val="003CA6"/>
                </a:solidFill>
                <a:latin typeface="Arial" panose="020B0604020202020204" pitchFamily="34" charset="0"/>
                <a:cs typeface="Arial" panose="020B0604020202020204" pitchFamily="34" charset="0"/>
              </a:rPr>
              <a:t> Taşıt ve İş Makinesi Kiralamaları</a:t>
            </a:r>
          </a:p>
        </p:txBody>
      </p:sp>
      <p:sp>
        <p:nvSpPr>
          <p:cNvPr id="27" name="Metin kutusu 26"/>
          <p:cNvSpPr txBox="1"/>
          <p:nvPr/>
        </p:nvSpPr>
        <p:spPr>
          <a:xfrm>
            <a:off x="1765326" y="4574478"/>
            <a:ext cx="3870265" cy="276999"/>
          </a:xfrm>
          <a:prstGeom prst="rect">
            <a:avLst/>
          </a:prstGeom>
          <a:noFill/>
        </p:spPr>
        <p:txBody>
          <a:bodyPr wrap="square" rtlCol="0">
            <a:spAutoFit/>
          </a:bodyPr>
          <a:lstStyle/>
          <a:p>
            <a:r>
              <a:rPr lang="tr-TR" sz="1200" b="1" dirty="0">
                <a:solidFill>
                  <a:srgbClr val="003CA6"/>
                </a:solidFill>
                <a:latin typeface="Arial" panose="020B0604020202020204" pitchFamily="34" charset="0"/>
                <a:cs typeface="Arial" panose="020B0604020202020204" pitchFamily="34" charset="0"/>
              </a:rPr>
              <a:t>İlaç, Tıbbi Cihaz ve Sağlık Ürünleri</a:t>
            </a:r>
          </a:p>
        </p:txBody>
      </p:sp>
      <p:sp>
        <p:nvSpPr>
          <p:cNvPr id="28" name="Metin kutusu 27"/>
          <p:cNvSpPr txBox="1"/>
          <p:nvPr/>
        </p:nvSpPr>
        <p:spPr>
          <a:xfrm>
            <a:off x="1765327" y="4933881"/>
            <a:ext cx="3574990" cy="276999"/>
          </a:xfrm>
          <a:prstGeom prst="rect">
            <a:avLst/>
          </a:prstGeom>
          <a:noFill/>
        </p:spPr>
        <p:txBody>
          <a:bodyPr wrap="square" rtlCol="0">
            <a:spAutoFit/>
          </a:bodyPr>
          <a:lstStyle/>
          <a:p>
            <a:r>
              <a:rPr lang="tr-TR" sz="1200" b="1" dirty="0">
                <a:solidFill>
                  <a:srgbClr val="003CA6"/>
                </a:solidFill>
                <a:latin typeface="Arial" panose="020B0604020202020204" pitchFamily="34" charset="0"/>
                <a:cs typeface="Arial" panose="020B0604020202020204" pitchFamily="34" charset="0"/>
              </a:rPr>
              <a:t>Seyahat ve Nakliye Hizmetleri</a:t>
            </a:r>
          </a:p>
        </p:txBody>
      </p:sp>
      <p:sp>
        <p:nvSpPr>
          <p:cNvPr id="29" name="Metin kutusu 28"/>
          <p:cNvSpPr txBox="1"/>
          <p:nvPr/>
        </p:nvSpPr>
        <p:spPr>
          <a:xfrm>
            <a:off x="1765327" y="5323562"/>
            <a:ext cx="3913820" cy="276999"/>
          </a:xfrm>
          <a:prstGeom prst="rect">
            <a:avLst/>
          </a:prstGeom>
          <a:noFill/>
        </p:spPr>
        <p:txBody>
          <a:bodyPr wrap="square" rtlCol="0">
            <a:spAutoFit/>
          </a:bodyPr>
          <a:lstStyle/>
          <a:p>
            <a:r>
              <a:rPr lang="tr-TR" sz="1200" b="1" dirty="0">
                <a:solidFill>
                  <a:srgbClr val="003CA6"/>
                </a:solidFill>
                <a:latin typeface="Arial" panose="020B0604020202020204" pitchFamily="34" charset="0"/>
                <a:cs typeface="Arial" panose="020B0604020202020204" pitchFamily="34" charset="0"/>
              </a:rPr>
              <a:t>Basılı Ürünler ve Basım Hizmetleri</a:t>
            </a:r>
          </a:p>
        </p:txBody>
      </p:sp>
      <p:sp>
        <p:nvSpPr>
          <p:cNvPr id="30" name="Metin kutusu 29"/>
          <p:cNvSpPr txBox="1"/>
          <p:nvPr/>
        </p:nvSpPr>
        <p:spPr>
          <a:xfrm>
            <a:off x="1765326" y="5710009"/>
            <a:ext cx="4454466" cy="276999"/>
          </a:xfrm>
          <a:prstGeom prst="rect">
            <a:avLst/>
          </a:prstGeom>
          <a:noFill/>
        </p:spPr>
        <p:txBody>
          <a:bodyPr wrap="square" rtlCol="0">
            <a:spAutoFit/>
          </a:bodyPr>
          <a:lstStyle/>
          <a:p>
            <a:r>
              <a:rPr lang="tr-TR" sz="1200" b="1" dirty="0">
                <a:solidFill>
                  <a:srgbClr val="003CA6"/>
                </a:solidFill>
                <a:latin typeface="Arial" panose="020B0604020202020204" pitchFamily="34" charset="0"/>
                <a:cs typeface="Arial" panose="020B0604020202020204" pitchFamily="34" charset="0"/>
              </a:rPr>
              <a:t>Elektrik ve Yakıt Ürünleri</a:t>
            </a:r>
          </a:p>
        </p:txBody>
      </p:sp>
      <p:sp>
        <p:nvSpPr>
          <p:cNvPr id="31" name="Oval 30"/>
          <p:cNvSpPr/>
          <p:nvPr/>
        </p:nvSpPr>
        <p:spPr>
          <a:xfrm>
            <a:off x="1662075" y="1356840"/>
            <a:ext cx="103251" cy="103251"/>
          </a:xfrm>
          <a:prstGeom prst="ellipse">
            <a:avLst/>
          </a:prstGeom>
          <a:solidFill>
            <a:srgbClr val="00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2" name="Oval 31"/>
          <p:cNvSpPr/>
          <p:nvPr/>
        </p:nvSpPr>
        <p:spPr>
          <a:xfrm>
            <a:off x="1662075" y="1716243"/>
            <a:ext cx="103251" cy="103251"/>
          </a:xfrm>
          <a:prstGeom prst="ellipse">
            <a:avLst/>
          </a:prstGeom>
          <a:solidFill>
            <a:srgbClr val="00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Oval 32"/>
          <p:cNvSpPr/>
          <p:nvPr/>
        </p:nvSpPr>
        <p:spPr>
          <a:xfrm>
            <a:off x="1662075" y="2061200"/>
            <a:ext cx="103251" cy="103251"/>
          </a:xfrm>
          <a:prstGeom prst="ellipse">
            <a:avLst/>
          </a:prstGeom>
          <a:solidFill>
            <a:srgbClr val="00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Oval 33"/>
          <p:cNvSpPr/>
          <p:nvPr/>
        </p:nvSpPr>
        <p:spPr>
          <a:xfrm>
            <a:off x="1662075" y="2420603"/>
            <a:ext cx="103251" cy="103251"/>
          </a:xfrm>
          <a:prstGeom prst="ellipse">
            <a:avLst/>
          </a:prstGeom>
          <a:solidFill>
            <a:srgbClr val="00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Oval 34"/>
          <p:cNvSpPr/>
          <p:nvPr/>
        </p:nvSpPr>
        <p:spPr>
          <a:xfrm>
            <a:off x="1662075" y="2807050"/>
            <a:ext cx="103251" cy="103251"/>
          </a:xfrm>
          <a:prstGeom prst="ellipse">
            <a:avLst/>
          </a:prstGeom>
          <a:solidFill>
            <a:srgbClr val="00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Oval 35"/>
          <p:cNvSpPr/>
          <p:nvPr/>
        </p:nvSpPr>
        <p:spPr>
          <a:xfrm>
            <a:off x="1662075" y="3166453"/>
            <a:ext cx="103251" cy="103251"/>
          </a:xfrm>
          <a:prstGeom prst="ellipse">
            <a:avLst/>
          </a:prstGeom>
          <a:solidFill>
            <a:srgbClr val="00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Oval 36"/>
          <p:cNvSpPr/>
          <p:nvPr/>
        </p:nvSpPr>
        <p:spPr>
          <a:xfrm>
            <a:off x="1662075" y="3556134"/>
            <a:ext cx="103251" cy="103251"/>
          </a:xfrm>
          <a:prstGeom prst="ellipse">
            <a:avLst/>
          </a:prstGeom>
          <a:solidFill>
            <a:srgbClr val="00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Oval 37"/>
          <p:cNvSpPr/>
          <p:nvPr/>
        </p:nvSpPr>
        <p:spPr>
          <a:xfrm>
            <a:off x="1662075" y="3942581"/>
            <a:ext cx="103251" cy="103251"/>
          </a:xfrm>
          <a:prstGeom prst="ellipse">
            <a:avLst/>
          </a:prstGeom>
          <a:solidFill>
            <a:srgbClr val="00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9" name="Oval 38"/>
          <p:cNvSpPr/>
          <p:nvPr/>
        </p:nvSpPr>
        <p:spPr>
          <a:xfrm>
            <a:off x="1662075" y="4301984"/>
            <a:ext cx="103251" cy="103251"/>
          </a:xfrm>
          <a:prstGeom prst="ellipse">
            <a:avLst/>
          </a:prstGeom>
          <a:solidFill>
            <a:srgbClr val="00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Oval 39"/>
          <p:cNvSpPr/>
          <p:nvPr/>
        </p:nvSpPr>
        <p:spPr>
          <a:xfrm>
            <a:off x="1662075" y="4661386"/>
            <a:ext cx="103251" cy="103251"/>
          </a:xfrm>
          <a:prstGeom prst="ellipse">
            <a:avLst/>
          </a:prstGeom>
          <a:solidFill>
            <a:srgbClr val="00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1" name="Oval 40"/>
          <p:cNvSpPr/>
          <p:nvPr/>
        </p:nvSpPr>
        <p:spPr>
          <a:xfrm>
            <a:off x="1662075" y="5020789"/>
            <a:ext cx="103251" cy="103251"/>
          </a:xfrm>
          <a:prstGeom prst="ellipse">
            <a:avLst/>
          </a:prstGeom>
          <a:solidFill>
            <a:srgbClr val="00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2" name="Oval 41"/>
          <p:cNvSpPr/>
          <p:nvPr/>
        </p:nvSpPr>
        <p:spPr>
          <a:xfrm>
            <a:off x="1662075" y="5410470"/>
            <a:ext cx="103251" cy="103251"/>
          </a:xfrm>
          <a:prstGeom prst="ellipse">
            <a:avLst/>
          </a:prstGeom>
          <a:solidFill>
            <a:srgbClr val="00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Oval 42"/>
          <p:cNvSpPr/>
          <p:nvPr/>
        </p:nvSpPr>
        <p:spPr>
          <a:xfrm>
            <a:off x="1662075" y="5796917"/>
            <a:ext cx="103251" cy="103251"/>
          </a:xfrm>
          <a:prstGeom prst="ellipse">
            <a:avLst/>
          </a:prstGeom>
          <a:solidFill>
            <a:srgbClr val="00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3043" y="1249187"/>
            <a:ext cx="3387132" cy="4717076"/>
          </a:xfrm>
          <a:prstGeom prst="rect">
            <a:avLst/>
          </a:prstGeom>
          <a:ln>
            <a:noFill/>
          </a:ln>
          <a:effectLst>
            <a:outerShdw blurRad="292100" dist="139700" dir="2700000" algn="tl" rotWithShape="0">
              <a:srgbClr val="333333">
                <a:alpha val="65000"/>
              </a:srgbClr>
            </a:outerShdw>
          </a:effectLst>
        </p:spPr>
      </p:pic>
      <p:pic>
        <p:nvPicPr>
          <p:cNvPr id="4" name="Resim 3">
            <a:extLst>
              <a:ext uri="{FF2B5EF4-FFF2-40B4-BE49-F238E27FC236}">
                <a16:creationId xmlns:a16="http://schemas.microsoft.com/office/drawing/2014/main" id="{62363C29-58CB-B6F7-29A0-E70A6321B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3168531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Metin kutusu 8"/>
          <p:cNvSpPr txBox="1"/>
          <p:nvPr/>
        </p:nvSpPr>
        <p:spPr>
          <a:xfrm>
            <a:off x="1377647" y="3105834"/>
            <a:ext cx="9436705" cy="646331"/>
          </a:xfrm>
          <a:prstGeom prst="rect">
            <a:avLst/>
          </a:prstGeom>
          <a:noFill/>
        </p:spPr>
        <p:txBody>
          <a:bodyPr wrap="square" rtlCol="0">
            <a:spAutoFit/>
          </a:bodyPr>
          <a:lstStyle/>
          <a:p>
            <a:pPr algn="ctr"/>
            <a:r>
              <a:rPr lang="tr-TR" sz="3600" dirty="0">
                <a:solidFill>
                  <a:srgbClr val="157BBF"/>
                </a:solidFill>
                <a:latin typeface="Arial Black" panose="020B0A04020102020204" pitchFamily="34" charset="0"/>
              </a:rPr>
              <a:t>TEDARİK USULLERİ</a:t>
            </a:r>
          </a:p>
        </p:txBody>
      </p:sp>
      <p:cxnSp>
        <p:nvCxnSpPr>
          <p:cNvPr id="34" name="Düz Bağlayıcı 33"/>
          <p:cNvCxnSpPr/>
          <p:nvPr/>
        </p:nvCxnSpPr>
        <p:spPr>
          <a:xfrm>
            <a:off x="4486844" y="3780724"/>
            <a:ext cx="302847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665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graphicFrame>
        <p:nvGraphicFramePr>
          <p:cNvPr id="10" name="Grafik 9"/>
          <p:cNvGraphicFramePr/>
          <p:nvPr>
            <p:extLst>
              <p:ext uri="{D42A27DB-BD31-4B8C-83A1-F6EECF244321}">
                <p14:modId xmlns:p14="http://schemas.microsoft.com/office/powerpoint/2010/main" val="529108664"/>
              </p:ext>
            </p:extLst>
          </p:nvPr>
        </p:nvGraphicFramePr>
        <p:xfrm>
          <a:off x="2584245" y="1455993"/>
          <a:ext cx="7023510" cy="4682340"/>
        </p:xfrm>
        <a:graphic>
          <a:graphicData uri="http://schemas.openxmlformats.org/drawingml/2006/chart">
            <c:chart xmlns:c="http://schemas.openxmlformats.org/drawingml/2006/chart" xmlns:r="http://schemas.openxmlformats.org/officeDocument/2006/relationships" r:id="rId3"/>
          </a:graphicData>
        </a:graphic>
      </p:graphicFrame>
      <p:sp>
        <p:nvSpPr>
          <p:cNvPr id="26" name="Dikdörtgen 25"/>
          <p:cNvSpPr/>
          <p:nvPr/>
        </p:nvSpPr>
        <p:spPr>
          <a:xfrm>
            <a:off x="3419196" y="3796970"/>
            <a:ext cx="580074" cy="400110"/>
          </a:xfrm>
          <a:prstGeom prst="rect">
            <a:avLst/>
          </a:prstGeom>
        </p:spPr>
        <p:txBody>
          <a:bodyPr wrap="square">
            <a:spAutoFit/>
          </a:bodyPr>
          <a:lstStyle/>
          <a:p>
            <a:pPr algn="ctr"/>
            <a:r>
              <a:rPr lang="tr-TR" sz="2000" b="1" dirty="0">
                <a:solidFill>
                  <a:schemeClr val="bg1"/>
                </a:solidFill>
                <a:ea typeface="Calibri" panose="020F0502020204030204" pitchFamily="34" charset="0"/>
                <a:cs typeface="Calibri" panose="020F0502020204030204" pitchFamily="34" charset="0"/>
              </a:rPr>
              <a:t>%</a:t>
            </a:r>
          </a:p>
        </p:txBody>
      </p:sp>
      <p:sp>
        <p:nvSpPr>
          <p:cNvPr id="27" name="Dikdörtgen 26"/>
          <p:cNvSpPr/>
          <p:nvPr/>
        </p:nvSpPr>
        <p:spPr>
          <a:xfrm>
            <a:off x="5277918" y="4382338"/>
            <a:ext cx="580074" cy="400110"/>
          </a:xfrm>
          <a:prstGeom prst="rect">
            <a:avLst/>
          </a:prstGeom>
        </p:spPr>
        <p:txBody>
          <a:bodyPr wrap="square">
            <a:spAutoFit/>
          </a:bodyPr>
          <a:lstStyle/>
          <a:p>
            <a:pPr algn="ctr"/>
            <a:r>
              <a:rPr lang="tr-TR" sz="2000" b="1" dirty="0">
                <a:solidFill>
                  <a:schemeClr val="bg1"/>
                </a:solidFill>
                <a:ea typeface="Calibri" panose="020F0502020204030204" pitchFamily="34" charset="0"/>
                <a:cs typeface="Calibri" panose="020F0502020204030204" pitchFamily="34" charset="0"/>
              </a:rPr>
              <a:t>%</a:t>
            </a:r>
          </a:p>
        </p:txBody>
      </p:sp>
      <p:sp>
        <p:nvSpPr>
          <p:cNvPr id="28" name="Dikdörtgen 27"/>
          <p:cNvSpPr/>
          <p:nvPr/>
        </p:nvSpPr>
        <p:spPr>
          <a:xfrm>
            <a:off x="7249271" y="4433138"/>
            <a:ext cx="580074" cy="400110"/>
          </a:xfrm>
          <a:prstGeom prst="rect">
            <a:avLst/>
          </a:prstGeom>
        </p:spPr>
        <p:txBody>
          <a:bodyPr wrap="square">
            <a:spAutoFit/>
          </a:bodyPr>
          <a:lstStyle/>
          <a:p>
            <a:pPr algn="ctr"/>
            <a:r>
              <a:rPr lang="tr-TR" sz="2000" b="1" dirty="0">
                <a:solidFill>
                  <a:schemeClr val="bg1"/>
                </a:solidFill>
                <a:ea typeface="Calibri" panose="020F0502020204030204" pitchFamily="34" charset="0"/>
                <a:cs typeface="Calibri" panose="020F0502020204030204" pitchFamily="34" charset="0"/>
              </a:rPr>
              <a:t>%</a:t>
            </a:r>
          </a:p>
        </p:txBody>
      </p:sp>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2137" y="1062629"/>
            <a:ext cx="6087726" cy="5586949"/>
          </a:xfrm>
          <a:prstGeom prst="rect">
            <a:avLst/>
          </a:prstGeom>
        </p:spPr>
      </p:pic>
      <p:sp>
        <p:nvSpPr>
          <p:cNvPr id="15" name="Dikdörtgen 14"/>
          <p:cNvSpPr/>
          <p:nvPr/>
        </p:nvSpPr>
        <p:spPr>
          <a:xfrm>
            <a:off x="955634" y="2231275"/>
            <a:ext cx="2085058" cy="523220"/>
          </a:xfrm>
          <a:prstGeom prst="rect">
            <a:avLst/>
          </a:prstGeom>
        </p:spPr>
        <p:txBody>
          <a:bodyPr wrap="none">
            <a:spAutoFit/>
          </a:bodyPr>
          <a:lstStyle/>
          <a:p>
            <a:r>
              <a:rPr lang="tr-TR" sz="2800" b="1" dirty="0">
                <a:solidFill>
                  <a:srgbClr val="04488F"/>
                </a:solidFill>
                <a:latin typeface="Arial Black" panose="020B0A04020102020204" pitchFamily="34" charset="0"/>
                <a:ea typeface="Arial Unicode MS" pitchFamily="34" charset="-128"/>
                <a:cs typeface="Arial" panose="020B0604020202020204" pitchFamily="34" charset="0"/>
              </a:rPr>
              <a:t>KATALOG</a:t>
            </a:r>
            <a:endParaRPr lang="tr-TR" sz="2800" dirty="0">
              <a:solidFill>
                <a:srgbClr val="04488F"/>
              </a:solidFill>
              <a:latin typeface="Arial Black" panose="020B0A04020102020204" pitchFamily="34" charset="0"/>
            </a:endParaRPr>
          </a:p>
        </p:txBody>
      </p:sp>
      <p:sp>
        <p:nvSpPr>
          <p:cNvPr id="16" name="Dikdörtgen 15"/>
          <p:cNvSpPr/>
          <p:nvPr/>
        </p:nvSpPr>
        <p:spPr>
          <a:xfrm>
            <a:off x="9139863" y="5012337"/>
            <a:ext cx="2837636" cy="523220"/>
          </a:xfrm>
          <a:prstGeom prst="rect">
            <a:avLst/>
          </a:prstGeom>
        </p:spPr>
        <p:txBody>
          <a:bodyPr wrap="none">
            <a:spAutoFit/>
          </a:bodyPr>
          <a:lstStyle/>
          <a:p>
            <a:r>
              <a:rPr lang="tr-TR" sz="2800" b="1" dirty="0">
                <a:solidFill>
                  <a:srgbClr val="04488F"/>
                </a:solidFill>
                <a:latin typeface="Arial Black" panose="020B0A04020102020204" pitchFamily="34" charset="0"/>
                <a:ea typeface="Arial Unicode MS" pitchFamily="34" charset="-128"/>
                <a:cs typeface="Arial" panose="020B0604020202020204" pitchFamily="34" charset="0"/>
              </a:rPr>
              <a:t>MÜTEFERRİK</a:t>
            </a:r>
            <a:endParaRPr lang="tr-TR" sz="2800" dirty="0">
              <a:solidFill>
                <a:srgbClr val="04488F"/>
              </a:solidFill>
              <a:latin typeface="Arial Black" panose="020B0A04020102020204" pitchFamily="34" charset="0"/>
            </a:endParaRPr>
          </a:p>
        </p:txBody>
      </p:sp>
      <p:sp>
        <p:nvSpPr>
          <p:cNvPr id="17" name="Dikdörtgen 16"/>
          <p:cNvSpPr/>
          <p:nvPr/>
        </p:nvSpPr>
        <p:spPr>
          <a:xfrm>
            <a:off x="3493454" y="1557455"/>
            <a:ext cx="6096000" cy="1815882"/>
          </a:xfrm>
          <a:prstGeom prst="rect">
            <a:avLst/>
          </a:prstGeom>
        </p:spPr>
        <p:txBody>
          <a:bodyPr>
            <a:spAutoFit/>
          </a:bodyPr>
          <a:lstStyle/>
          <a:p>
            <a:r>
              <a:rPr lang="tr-TR" sz="1400" b="1" kern="100" dirty="0">
                <a:solidFill>
                  <a:srgbClr val="04488F"/>
                </a:solidFill>
                <a:latin typeface="Arial" panose="020B0604020202020204" pitchFamily="34" charset="0"/>
                <a:ea typeface="Calibri" panose="020F0502020204030204" pitchFamily="34" charset="0"/>
                <a:cs typeface="Arial" panose="020B0604020202020204" pitchFamily="34" charset="0"/>
              </a:rPr>
              <a:t>İdarelerce sürekli ve düzenli olarak ihtiyaç</a:t>
            </a:r>
          </a:p>
          <a:p>
            <a:r>
              <a:rPr lang="tr-TR" sz="1400" b="1" kern="100" dirty="0">
                <a:solidFill>
                  <a:srgbClr val="04488F"/>
                </a:solidFill>
                <a:latin typeface="Arial" panose="020B0604020202020204" pitchFamily="34" charset="0"/>
                <a:ea typeface="Calibri" panose="020F0502020204030204" pitchFamily="34" charset="0"/>
                <a:cs typeface="Arial" panose="020B0604020202020204" pitchFamily="34" charset="0"/>
              </a:rPr>
              <a:t>duyulan malzemelerin, tedarikçileriyle</a:t>
            </a:r>
          </a:p>
          <a:p>
            <a:r>
              <a:rPr lang="tr-TR" sz="1400" b="1" kern="100" dirty="0">
                <a:solidFill>
                  <a:srgbClr val="04488F"/>
                </a:solidFill>
                <a:latin typeface="Arial" panose="020B0604020202020204" pitchFamily="34" charset="0"/>
                <a:ea typeface="Calibri" panose="020F0502020204030204" pitchFamily="34" charset="0"/>
                <a:cs typeface="Arial" panose="020B0604020202020204" pitchFamily="34" charset="0"/>
              </a:rPr>
              <a:t>Açık Satışlara Ait Satınalma Sözleşmesi,</a:t>
            </a:r>
          </a:p>
          <a:p>
            <a:r>
              <a:rPr lang="tr-TR" sz="1400" b="1" kern="100" dirty="0">
                <a:solidFill>
                  <a:srgbClr val="04488F"/>
                </a:solidFill>
                <a:latin typeface="Arial" panose="020B0604020202020204" pitchFamily="34" charset="0"/>
                <a:ea typeface="Calibri" panose="020F0502020204030204" pitchFamily="34" charset="0"/>
                <a:cs typeface="Arial" panose="020B0604020202020204" pitchFamily="34" charset="0"/>
              </a:rPr>
              <a:t>Protokol veya Çerçeve Anlaşmalar imzalanarak,</a:t>
            </a:r>
          </a:p>
          <a:p>
            <a:r>
              <a:rPr lang="tr-TR" sz="1400" b="1" kern="100" dirty="0">
                <a:solidFill>
                  <a:srgbClr val="04488F"/>
                </a:solidFill>
                <a:latin typeface="Arial" panose="020B0604020202020204" pitchFamily="34" charset="0"/>
                <a:ea typeface="Calibri" panose="020F0502020204030204" pitchFamily="34" charset="0"/>
                <a:cs typeface="Arial" panose="020B0604020202020204" pitchFamily="34" charset="0"/>
              </a:rPr>
              <a:t>DMO internet sayfasında E-Satış Portalında</a:t>
            </a:r>
          </a:p>
          <a:p>
            <a:r>
              <a:rPr lang="tr-TR" sz="1400" b="1" kern="100" dirty="0">
                <a:solidFill>
                  <a:srgbClr val="04488F"/>
                </a:solidFill>
                <a:latin typeface="Arial" panose="020B0604020202020204" pitchFamily="34" charset="0"/>
                <a:ea typeface="Calibri" panose="020F0502020204030204" pitchFamily="34" charset="0"/>
                <a:cs typeface="Arial" panose="020B0604020202020204" pitchFamily="34" charset="0"/>
              </a:rPr>
              <a:t>yayınlanması ve bu Portaldan belli bir limit</a:t>
            </a:r>
          </a:p>
          <a:p>
            <a:r>
              <a:rPr lang="tr-TR" sz="1400" b="1" kern="100" dirty="0">
                <a:solidFill>
                  <a:srgbClr val="04488F"/>
                </a:solidFill>
                <a:latin typeface="Arial" panose="020B0604020202020204" pitchFamily="34" charset="0"/>
                <a:ea typeface="Calibri" panose="020F0502020204030204" pitchFamily="34" charset="0"/>
                <a:cs typeface="Arial" panose="020B0604020202020204" pitchFamily="34" charset="0"/>
              </a:rPr>
              <a:t>dahilinde sipariş veren İdarelere, Ofis adına</a:t>
            </a:r>
          </a:p>
          <a:p>
            <a:r>
              <a:rPr lang="tr-TR" sz="1400" b="1" kern="100" dirty="0">
                <a:solidFill>
                  <a:srgbClr val="04488F"/>
                </a:solidFill>
                <a:latin typeface="Arial" panose="020B0604020202020204" pitchFamily="34" charset="0"/>
                <a:ea typeface="Calibri" panose="020F0502020204030204" pitchFamily="34" charset="0"/>
                <a:cs typeface="Arial" panose="020B0604020202020204" pitchFamily="34" charset="0"/>
              </a:rPr>
              <a:t>ilgili tedarikçi tarafından teslim edilmesidir.</a:t>
            </a:r>
          </a:p>
        </p:txBody>
      </p:sp>
      <p:sp>
        <p:nvSpPr>
          <p:cNvPr id="19" name="Dikdörtgen 18"/>
          <p:cNvSpPr/>
          <p:nvPr/>
        </p:nvSpPr>
        <p:spPr>
          <a:xfrm>
            <a:off x="4781345" y="4590741"/>
            <a:ext cx="6096000" cy="1384995"/>
          </a:xfrm>
          <a:prstGeom prst="rect">
            <a:avLst/>
          </a:prstGeom>
        </p:spPr>
        <p:txBody>
          <a:bodyPr>
            <a:spAutoFit/>
          </a:bodyPr>
          <a:lstStyle/>
          <a:p>
            <a:r>
              <a:rPr lang="tr-TR" sz="1400" b="1" kern="100" dirty="0">
                <a:solidFill>
                  <a:srgbClr val="04488F"/>
                </a:solidFill>
                <a:latin typeface="Arial" panose="020B0604020202020204" pitchFamily="34" charset="0"/>
                <a:ea typeface="Calibri" panose="020F0502020204030204" pitchFamily="34" charset="0"/>
                <a:cs typeface="Arial" panose="020B0604020202020204" pitchFamily="34" charset="0"/>
              </a:rPr>
              <a:t>Talep konusu malzemenin, </a:t>
            </a:r>
            <a:r>
              <a:rPr lang="tr-TR" sz="1400" b="1" kern="100" dirty="0" smtClean="0">
                <a:solidFill>
                  <a:srgbClr val="04488F"/>
                </a:solidFill>
                <a:latin typeface="Arial" panose="020B0604020202020204" pitchFamily="34" charset="0"/>
                <a:ea typeface="Calibri" panose="020F0502020204030204" pitchFamily="34" charset="0"/>
                <a:cs typeface="Arial" panose="020B0604020202020204" pitchFamily="34" charset="0"/>
              </a:rPr>
              <a:t>KATALOG</a:t>
            </a:r>
          </a:p>
          <a:p>
            <a:r>
              <a:rPr lang="tr-TR" sz="1400" b="1" kern="100" dirty="0" smtClean="0">
                <a:solidFill>
                  <a:srgbClr val="04488F"/>
                </a:solidFill>
                <a:latin typeface="Arial" panose="020B0604020202020204" pitchFamily="34" charset="0"/>
                <a:ea typeface="Calibri" panose="020F0502020204030204" pitchFamily="34" charset="0"/>
                <a:cs typeface="Arial" panose="020B0604020202020204" pitchFamily="34" charset="0"/>
              </a:rPr>
              <a:t>ürünleri </a:t>
            </a:r>
            <a:r>
              <a:rPr lang="tr-TR" sz="1400" b="1" kern="100" dirty="0">
                <a:solidFill>
                  <a:srgbClr val="04488F"/>
                </a:solidFill>
                <a:latin typeface="Arial" panose="020B0604020202020204" pitchFamily="34" charset="0"/>
                <a:ea typeface="Calibri" panose="020F0502020204030204" pitchFamily="34" charset="0"/>
                <a:cs typeface="Arial" panose="020B0604020202020204" pitchFamily="34" charset="0"/>
              </a:rPr>
              <a:t>arasında </a:t>
            </a:r>
            <a:r>
              <a:rPr lang="tr-TR" sz="1400" b="1" kern="100" dirty="0" smtClean="0">
                <a:solidFill>
                  <a:srgbClr val="04488F"/>
                </a:solidFill>
                <a:latin typeface="Arial" panose="020B0604020202020204" pitchFamily="34" charset="0"/>
                <a:ea typeface="Calibri" panose="020F0502020204030204" pitchFamily="34" charset="0"/>
                <a:cs typeface="Arial" panose="020B0604020202020204" pitchFamily="34" charset="0"/>
              </a:rPr>
              <a:t>bulunmaması veya talep</a:t>
            </a:r>
          </a:p>
          <a:p>
            <a:r>
              <a:rPr lang="tr-TR" sz="1400" b="1" kern="100" dirty="0" smtClean="0">
                <a:solidFill>
                  <a:srgbClr val="04488F"/>
                </a:solidFill>
                <a:latin typeface="Arial" panose="020B0604020202020204" pitchFamily="34" charset="0"/>
                <a:ea typeface="Calibri" panose="020F0502020204030204" pitchFamily="34" charset="0"/>
                <a:cs typeface="Arial" panose="020B0604020202020204" pitchFamily="34" charset="0"/>
              </a:rPr>
              <a:t>miktarının </a:t>
            </a:r>
            <a:r>
              <a:rPr lang="tr-TR" sz="1400" b="1" kern="100" dirty="0">
                <a:solidFill>
                  <a:srgbClr val="04488F"/>
                </a:solidFill>
                <a:latin typeface="Arial" panose="020B0604020202020204" pitchFamily="34" charset="0"/>
                <a:ea typeface="Calibri" panose="020F0502020204030204" pitchFamily="34" charset="0"/>
                <a:cs typeface="Arial" panose="020B0604020202020204" pitchFamily="34" charset="0"/>
              </a:rPr>
              <a:t>doğrudan sipariş limitinin</a:t>
            </a:r>
          </a:p>
          <a:p>
            <a:r>
              <a:rPr lang="tr-TR" sz="1400" b="1" kern="100" dirty="0">
                <a:solidFill>
                  <a:srgbClr val="04488F"/>
                </a:solidFill>
                <a:latin typeface="Arial" panose="020B0604020202020204" pitchFamily="34" charset="0"/>
                <a:ea typeface="Calibri" panose="020F0502020204030204" pitchFamily="34" charset="0"/>
                <a:cs typeface="Arial" panose="020B0604020202020204" pitchFamily="34" charset="0"/>
              </a:rPr>
              <a:t>üzerinde olması halinde, ihtiyacın DMO</a:t>
            </a:r>
          </a:p>
          <a:p>
            <a:r>
              <a:rPr lang="tr-TR" sz="1400" b="1" kern="100" dirty="0">
                <a:solidFill>
                  <a:srgbClr val="04488F"/>
                </a:solidFill>
                <a:latin typeface="Arial" panose="020B0604020202020204" pitchFamily="34" charset="0"/>
                <a:ea typeface="Calibri" panose="020F0502020204030204" pitchFamily="34" charset="0"/>
                <a:cs typeface="Arial" panose="020B0604020202020204" pitchFamily="34" charset="0"/>
              </a:rPr>
              <a:t>tarafından müşteri adına yapılan ihale veya</a:t>
            </a:r>
          </a:p>
          <a:p>
            <a:r>
              <a:rPr lang="tr-TR" sz="1400" b="1" kern="100" dirty="0">
                <a:solidFill>
                  <a:srgbClr val="04488F"/>
                </a:solidFill>
                <a:latin typeface="Arial" panose="020B0604020202020204" pitchFamily="34" charset="0"/>
                <a:ea typeface="Calibri" panose="020F0502020204030204" pitchFamily="34" charset="0"/>
                <a:cs typeface="Arial" panose="020B0604020202020204" pitchFamily="34" charset="0"/>
              </a:rPr>
              <a:t>pazarlık usulüyle karşılanmasıdır.</a:t>
            </a:r>
          </a:p>
        </p:txBody>
      </p:sp>
      <p:pic>
        <p:nvPicPr>
          <p:cNvPr id="3" name="Resim 2">
            <a:extLst>
              <a:ext uri="{FF2B5EF4-FFF2-40B4-BE49-F238E27FC236}">
                <a16:creationId xmlns:a16="http://schemas.microsoft.com/office/drawing/2014/main" id="{7D4EDAFD-42CB-9BDC-82C4-706122DFE7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
        <p:nvSpPr>
          <p:cNvPr id="4" name="Metin kutusu 3">
            <a:extLst>
              <a:ext uri="{FF2B5EF4-FFF2-40B4-BE49-F238E27FC236}">
                <a16:creationId xmlns:a16="http://schemas.microsoft.com/office/drawing/2014/main" id="{1CC51524-8666-4778-67CA-CEECEB066934}"/>
              </a:ext>
            </a:extLst>
          </p:cNvPr>
          <p:cNvSpPr txBox="1"/>
          <p:nvPr/>
        </p:nvSpPr>
        <p:spPr>
          <a:xfrm>
            <a:off x="8383634" y="404679"/>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Tedarik Usulleri</a:t>
            </a:r>
          </a:p>
        </p:txBody>
      </p:sp>
    </p:spTree>
    <p:extLst>
      <p:ext uri="{BB962C8B-B14F-4D97-AF65-F5344CB8AC3E}">
        <p14:creationId xmlns:p14="http://schemas.microsoft.com/office/powerpoint/2010/main" val="585881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Metin kutusu 15"/>
          <p:cNvSpPr txBox="1"/>
          <p:nvPr/>
        </p:nvSpPr>
        <p:spPr>
          <a:xfrm>
            <a:off x="4146550" y="5234681"/>
            <a:ext cx="3898900" cy="400110"/>
          </a:xfrm>
          <a:prstGeom prst="rect">
            <a:avLst/>
          </a:prstGeom>
          <a:noFill/>
        </p:spPr>
        <p:txBody>
          <a:bodyPr wrap="square" rtlCol="0">
            <a:spAutoFit/>
          </a:bodyPr>
          <a:lstStyle/>
          <a:p>
            <a:pPr algn="ctr"/>
            <a:r>
              <a:rPr lang="tr-TR" sz="2000" b="1" spc="300" dirty="0">
                <a:solidFill>
                  <a:schemeClr val="bg1"/>
                </a:solidFill>
                <a:latin typeface="Arial" panose="020B0604020202020204" pitchFamily="34" charset="0"/>
                <a:cs typeface="Arial" panose="020B0604020202020204" pitchFamily="34" charset="0"/>
              </a:rPr>
              <a:t>dmo</a:t>
            </a:r>
            <a:r>
              <a:rPr lang="tr-TR" sz="2000" spc="300" dirty="0">
                <a:solidFill>
                  <a:schemeClr val="bg1"/>
                </a:solidFill>
                <a:latin typeface="Arial" panose="020B0604020202020204" pitchFamily="34" charset="0"/>
                <a:cs typeface="Arial" panose="020B0604020202020204" pitchFamily="34" charset="0"/>
              </a:rPr>
              <a:t>.gov.tr</a:t>
            </a:r>
          </a:p>
        </p:txBody>
      </p:sp>
      <p:sp>
        <p:nvSpPr>
          <p:cNvPr id="9" name="Metin kutusu 8"/>
          <p:cNvSpPr txBox="1"/>
          <p:nvPr/>
        </p:nvSpPr>
        <p:spPr>
          <a:xfrm>
            <a:off x="390525" y="419392"/>
            <a:ext cx="2638425" cy="1077218"/>
          </a:xfrm>
          <a:prstGeom prst="rect">
            <a:avLst/>
          </a:prstGeom>
          <a:noFill/>
        </p:spPr>
        <p:txBody>
          <a:bodyPr wrap="square" rtlCol="0">
            <a:spAutoFit/>
          </a:bodyPr>
          <a:lstStyle/>
          <a:p>
            <a:pPr algn="ctr"/>
            <a:r>
              <a:rPr lang="tr-TR" sz="3200" dirty="0">
                <a:solidFill>
                  <a:schemeClr val="bg1"/>
                </a:solidFill>
                <a:latin typeface="Arial Black" panose="020B0A04020102020204" pitchFamily="34" charset="0"/>
              </a:rPr>
              <a:t>SUNUM</a:t>
            </a:r>
          </a:p>
          <a:p>
            <a:pPr algn="ctr"/>
            <a:r>
              <a:rPr lang="tr-TR" sz="3200" dirty="0">
                <a:solidFill>
                  <a:schemeClr val="bg1"/>
                </a:solidFill>
                <a:latin typeface="Arial Black" panose="020B0A04020102020204" pitchFamily="34" charset="0"/>
              </a:rPr>
              <a:t>PLANI</a:t>
            </a: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576" y="1797620"/>
            <a:ext cx="515775" cy="453306"/>
          </a:xfrm>
          <a:prstGeom prst="rect">
            <a:avLst/>
          </a:prstGeom>
        </p:spPr>
      </p:pic>
      <p:sp>
        <p:nvSpPr>
          <p:cNvPr id="10" name="Metin kutusu 9"/>
          <p:cNvSpPr txBox="1"/>
          <p:nvPr/>
        </p:nvSpPr>
        <p:spPr>
          <a:xfrm>
            <a:off x="3982806" y="1841518"/>
            <a:ext cx="531748" cy="400110"/>
          </a:xfrm>
          <a:prstGeom prst="rect">
            <a:avLst/>
          </a:prstGeom>
          <a:noFill/>
        </p:spPr>
        <p:txBody>
          <a:bodyPr wrap="square" rtlCol="0">
            <a:spAutoFit/>
          </a:bodyPr>
          <a:lstStyle/>
          <a:p>
            <a:pPr algn="ctr"/>
            <a:r>
              <a:rPr lang="tr-TR" sz="2000" b="1" dirty="0">
                <a:solidFill>
                  <a:schemeClr val="bg1"/>
                </a:solidFill>
                <a:latin typeface="Arial" panose="020B0604020202020204" pitchFamily="34" charset="0"/>
                <a:cs typeface="Arial" panose="020B0604020202020204" pitchFamily="34" charset="0"/>
              </a:rPr>
              <a:t>01</a:t>
            </a: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576" y="2330763"/>
            <a:ext cx="515775" cy="453306"/>
          </a:xfrm>
          <a:prstGeom prst="rect">
            <a:avLst/>
          </a:prstGeom>
        </p:spPr>
      </p:pic>
      <p:sp>
        <p:nvSpPr>
          <p:cNvPr id="12" name="Metin kutusu 11"/>
          <p:cNvSpPr txBox="1"/>
          <p:nvPr/>
        </p:nvSpPr>
        <p:spPr>
          <a:xfrm>
            <a:off x="3982806" y="2374661"/>
            <a:ext cx="531748" cy="400110"/>
          </a:xfrm>
          <a:prstGeom prst="rect">
            <a:avLst/>
          </a:prstGeom>
          <a:noFill/>
        </p:spPr>
        <p:txBody>
          <a:bodyPr wrap="square" rtlCol="0">
            <a:spAutoFit/>
          </a:bodyPr>
          <a:lstStyle/>
          <a:p>
            <a:pPr algn="ctr"/>
            <a:r>
              <a:rPr lang="tr-TR" sz="2000" b="1" dirty="0">
                <a:solidFill>
                  <a:schemeClr val="bg1"/>
                </a:solidFill>
                <a:latin typeface="Arial" panose="020B0604020202020204" pitchFamily="34" charset="0"/>
                <a:cs typeface="Arial" panose="020B0604020202020204" pitchFamily="34" charset="0"/>
              </a:rPr>
              <a:t>02</a:t>
            </a:r>
          </a:p>
        </p:txBody>
      </p:sp>
      <p:pic>
        <p:nvPicPr>
          <p:cNvPr id="17" name="Resi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576" y="2863906"/>
            <a:ext cx="515775" cy="453306"/>
          </a:xfrm>
          <a:prstGeom prst="rect">
            <a:avLst/>
          </a:prstGeom>
        </p:spPr>
      </p:pic>
      <p:sp>
        <p:nvSpPr>
          <p:cNvPr id="18" name="Metin kutusu 17"/>
          <p:cNvSpPr txBox="1"/>
          <p:nvPr/>
        </p:nvSpPr>
        <p:spPr>
          <a:xfrm>
            <a:off x="3982806" y="2907804"/>
            <a:ext cx="531748" cy="400110"/>
          </a:xfrm>
          <a:prstGeom prst="rect">
            <a:avLst/>
          </a:prstGeom>
          <a:noFill/>
        </p:spPr>
        <p:txBody>
          <a:bodyPr wrap="square" rtlCol="0">
            <a:spAutoFit/>
          </a:bodyPr>
          <a:lstStyle/>
          <a:p>
            <a:pPr algn="ctr"/>
            <a:r>
              <a:rPr lang="tr-TR" sz="2000" b="1" dirty="0">
                <a:solidFill>
                  <a:schemeClr val="bg1"/>
                </a:solidFill>
                <a:latin typeface="Arial" panose="020B0604020202020204" pitchFamily="34" charset="0"/>
                <a:cs typeface="Arial" panose="020B0604020202020204" pitchFamily="34" charset="0"/>
              </a:rPr>
              <a:t>03</a:t>
            </a:r>
          </a:p>
        </p:txBody>
      </p:sp>
      <p:pic>
        <p:nvPicPr>
          <p:cNvPr id="19" name="Resim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576" y="3388765"/>
            <a:ext cx="515775" cy="453306"/>
          </a:xfrm>
          <a:prstGeom prst="rect">
            <a:avLst/>
          </a:prstGeom>
        </p:spPr>
      </p:pic>
      <p:sp>
        <p:nvSpPr>
          <p:cNvPr id="20" name="Metin kutusu 19"/>
          <p:cNvSpPr txBox="1"/>
          <p:nvPr/>
        </p:nvSpPr>
        <p:spPr>
          <a:xfrm>
            <a:off x="3982806" y="3432663"/>
            <a:ext cx="531748" cy="400110"/>
          </a:xfrm>
          <a:prstGeom prst="rect">
            <a:avLst/>
          </a:prstGeom>
          <a:noFill/>
        </p:spPr>
        <p:txBody>
          <a:bodyPr wrap="square" rtlCol="0">
            <a:spAutoFit/>
          </a:bodyPr>
          <a:lstStyle/>
          <a:p>
            <a:pPr algn="ctr"/>
            <a:r>
              <a:rPr lang="tr-TR" sz="2000" b="1" dirty="0">
                <a:solidFill>
                  <a:schemeClr val="bg1"/>
                </a:solidFill>
                <a:latin typeface="Arial" panose="020B0604020202020204" pitchFamily="34" charset="0"/>
                <a:cs typeface="Arial" panose="020B0604020202020204" pitchFamily="34" charset="0"/>
              </a:rPr>
              <a:t>04</a:t>
            </a:r>
          </a:p>
        </p:txBody>
      </p:sp>
      <p:pic>
        <p:nvPicPr>
          <p:cNvPr id="21" name="Resim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576" y="3922922"/>
            <a:ext cx="515775" cy="453306"/>
          </a:xfrm>
          <a:prstGeom prst="rect">
            <a:avLst/>
          </a:prstGeom>
        </p:spPr>
      </p:pic>
      <p:sp>
        <p:nvSpPr>
          <p:cNvPr id="22" name="Metin kutusu 21"/>
          <p:cNvSpPr txBox="1"/>
          <p:nvPr/>
        </p:nvSpPr>
        <p:spPr>
          <a:xfrm>
            <a:off x="3982806" y="3966820"/>
            <a:ext cx="531748" cy="400110"/>
          </a:xfrm>
          <a:prstGeom prst="rect">
            <a:avLst/>
          </a:prstGeom>
          <a:noFill/>
        </p:spPr>
        <p:txBody>
          <a:bodyPr wrap="square" rtlCol="0">
            <a:spAutoFit/>
          </a:bodyPr>
          <a:lstStyle/>
          <a:p>
            <a:pPr algn="ctr"/>
            <a:r>
              <a:rPr lang="tr-TR" sz="2000" b="1" dirty="0">
                <a:solidFill>
                  <a:schemeClr val="bg1"/>
                </a:solidFill>
                <a:latin typeface="Arial" panose="020B0604020202020204" pitchFamily="34" charset="0"/>
                <a:cs typeface="Arial" panose="020B0604020202020204" pitchFamily="34" charset="0"/>
              </a:rPr>
              <a:t>05</a:t>
            </a:r>
          </a:p>
        </p:txBody>
      </p:sp>
      <p:pic>
        <p:nvPicPr>
          <p:cNvPr id="23" name="Resim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576" y="4447781"/>
            <a:ext cx="515775" cy="453306"/>
          </a:xfrm>
          <a:prstGeom prst="rect">
            <a:avLst/>
          </a:prstGeom>
        </p:spPr>
      </p:pic>
      <p:sp>
        <p:nvSpPr>
          <p:cNvPr id="24" name="Metin kutusu 23"/>
          <p:cNvSpPr txBox="1"/>
          <p:nvPr/>
        </p:nvSpPr>
        <p:spPr>
          <a:xfrm>
            <a:off x="3982806" y="4491679"/>
            <a:ext cx="531748" cy="400110"/>
          </a:xfrm>
          <a:prstGeom prst="rect">
            <a:avLst/>
          </a:prstGeom>
          <a:noFill/>
        </p:spPr>
        <p:txBody>
          <a:bodyPr wrap="square" rtlCol="0">
            <a:spAutoFit/>
          </a:bodyPr>
          <a:lstStyle/>
          <a:p>
            <a:pPr algn="ctr"/>
            <a:r>
              <a:rPr lang="tr-TR" sz="2000" b="1" dirty="0">
                <a:solidFill>
                  <a:schemeClr val="bg1"/>
                </a:solidFill>
                <a:latin typeface="Arial" panose="020B0604020202020204" pitchFamily="34" charset="0"/>
                <a:cs typeface="Arial" panose="020B0604020202020204" pitchFamily="34" charset="0"/>
              </a:rPr>
              <a:t>06</a:t>
            </a:r>
          </a:p>
        </p:txBody>
      </p:sp>
      <p:pic>
        <p:nvPicPr>
          <p:cNvPr id="25" name="Resim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576" y="4972640"/>
            <a:ext cx="515775" cy="453306"/>
          </a:xfrm>
          <a:prstGeom prst="rect">
            <a:avLst/>
          </a:prstGeom>
        </p:spPr>
      </p:pic>
      <p:sp>
        <p:nvSpPr>
          <p:cNvPr id="26" name="Metin kutusu 25"/>
          <p:cNvSpPr txBox="1"/>
          <p:nvPr/>
        </p:nvSpPr>
        <p:spPr>
          <a:xfrm>
            <a:off x="3982806" y="5016538"/>
            <a:ext cx="531748" cy="400110"/>
          </a:xfrm>
          <a:prstGeom prst="rect">
            <a:avLst/>
          </a:prstGeom>
          <a:noFill/>
        </p:spPr>
        <p:txBody>
          <a:bodyPr wrap="square" rtlCol="0">
            <a:spAutoFit/>
          </a:bodyPr>
          <a:lstStyle/>
          <a:p>
            <a:pPr algn="ctr"/>
            <a:r>
              <a:rPr lang="tr-TR" sz="2000" b="1" dirty="0">
                <a:solidFill>
                  <a:schemeClr val="bg1"/>
                </a:solidFill>
                <a:latin typeface="Arial" panose="020B0604020202020204" pitchFamily="34" charset="0"/>
                <a:cs typeface="Arial" panose="020B0604020202020204" pitchFamily="34" charset="0"/>
              </a:rPr>
              <a:t>07</a:t>
            </a:r>
          </a:p>
        </p:txBody>
      </p:sp>
      <p:pic>
        <p:nvPicPr>
          <p:cNvPr id="27" name="Resim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576" y="5506797"/>
            <a:ext cx="515775" cy="453306"/>
          </a:xfrm>
          <a:prstGeom prst="rect">
            <a:avLst/>
          </a:prstGeom>
        </p:spPr>
      </p:pic>
      <p:sp>
        <p:nvSpPr>
          <p:cNvPr id="28" name="Metin kutusu 27"/>
          <p:cNvSpPr txBox="1"/>
          <p:nvPr/>
        </p:nvSpPr>
        <p:spPr>
          <a:xfrm>
            <a:off x="3982806" y="5550695"/>
            <a:ext cx="531748" cy="400110"/>
          </a:xfrm>
          <a:prstGeom prst="rect">
            <a:avLst/>
          </a:prstGeom>
          <a:noFill/>
        </p:spPr>
        <p:txBody>
          <a:bodyPr wrap="square" rtlCol="0">
            <a:spAutoFit/>
          </a:bodyPr>
          <a:lstStyle/>
          <a:p>
            <a:pPr algn="ctr"/>
            <a:r>
              <a:rPr lang="tr-TR" sz="2000" b="1" dirty="0">
                <a:solidFill>
                  <a:schemeClr val="bg1"/>
                </a:solidFill>
                <a:latin typeface="Arial" panose="020B0604020202020204" pitchFamily="34" charset="0"/>
                <a:cs typeface="Arial" panose="020B0604020202020204" pitchFamily="34" charset="0"/>
              </a:rPr>
              <a:t>08</a:t>
            </a:r>
          </a:p>
        </p:txBody>
      </p:sp>
      <p:sp>
        <p:nvSpPr>
          <p:cNvPr id="31" name="Metin kutusu 30"/>
          <p:cNvSpPr txBox="1"/>
          <p:nvPr/>
        </p:nvSpPr>
        <p:spPr>
          <a:xfrm>
            <a:off x="4514554" y="1832220"/>
            <a:ext cx="3898900" cy="369332"/>
          </a:xfrm>
          <a:prstGeom prst="rect">
            <a:avLst/>
          </a:prstGeom>
          <a:noFill/>
        </p:spPr>
        <p:txBody>
          <a:bodyPr wrap="square" rtlCol="0">
            <a:spAutoFit/>
          </a:bodyPr>
          <a:lstStyle/>
          <a:p>
            <a:r>
              <a:rPr lang="tr-TR" b="1" u="sng" dirty="0">
                <a:solidFill>
                  <a:srgbClr val="0070C0"/>
                </a:solidFill>
                <a:latin typeface="Arial" panose="020B0604020202020204" pitchFamily="34" charset="0"/>
                <a:cs typeface="Arial" panose="020B0604020202020204" pitchFamily="34" charset="0"/>
              </a:rPr>
              <a:t>Kurumsal Tanıtım</a:t>
            </a:r>
            <a:endParaRPr lang="tr-TR" u="sng" dirty="0">
              <a:solidFill>
                <a:srgbClr val="0070C0"/>
              </a:solidFill>
              <a:latin typeface="Arial" panose="020B0604020202020204" pitchFamily="34" charset="0"/>
              <a:cs typeface="Arial" panose="020B0604020202020204" pitchFamily="34" charset="0"/>
            </a:endParaRPr>
          </a:p>
        </p:txBody>
      </p:sp>
      <p:sp>
        <p:nvSpPr>
          <p:cNvPr id="33" name="Metin kutusu 32"/>
          <p:cNvSpPr txBox="1"/>
          <p:nvPr/>
        </p:nvSpPr>
        <p:spPr>
          <a:xfrm>
            <a:off x="4514553" y="2386515"/>
            <a:ext cx="5257093" cy="369332"/>
          </a:xfrm>
          <a:prstGeom prst="rect">
            <a:avLst/>
          </a:prstGeom>
          <a:noFill/>
        </p:spPr>
        <p:txBody>
          <a:bodyPr wrap="square" rtlCol="0">
            <a:spAutoFit/>
          </a:bodyPr>
          <a:lstStyle/>
          <a:p>
            <a:r>
              <a:rPr lang="tr-TR" b="1" u="sng" dirty="0">
                <a:solidFill>
                  <a:srgbClr val="0070C0"/>
                </a:solidFill>
                <a:latin typeface="Arial" panose="020B0604020202020204" pitchFamily="34" charset="0"/>
                <a:cs typeface="Arial" panose="020B0604020202020204" pitchFamily="34" charset="0"/>
              </a:rPr>
              <a:t>Üst Politika ve Stratejiler</a:t>
            </a:r>
          </a:p>
        </p:txBody>
      </p:sp>
      <p:sp>
        <p:nvSpPr>
          <p:cNvPr id="35" name="Metin kutusu 34"/>
          <p:cNvSpPr txBox="1"/>
          <p:nvPr/>
        </p:nvSpPr>
        <p:spPr>
          <a:xfrm>
            <a:off x="4514553" y="2891340"/>
            <a:ext cx="5257093" cy="369332"/>
          </a:xfrm>
          <a:prstGeom prst="rect">
            <a:avLst/>
          </a:prstGeom>
          <a:noFill/>
        </p:spPr>
        <p:txBody>
          <a:bodyPr wrap="square" rtlCol="0">
            <a:spAutoFit/>
          </a:bodyPr>
          <a:lstStyle/>
          <a:p>
            <a:r>
              <a:rPr lang="tr-TR" b="1" u="sng" dirty="0">
                <a:solidFill>
                  <a:srgbClr val="0070C0"/>
                </a:solidFill>
                <a:latin typeface="Arial" panose="020B0604020202020204" pitchFamily="34" charset="0"/>
                <a:cs typeface="Arial" panose="020B0604020202020204" pitchFamily="34" charset="0"/>
              </a:rPr>
              <a:t>Faaliyet Alanı ve Uygulamalar</a:t>
            </a:r>
          </a:p>
        </p:txBody>
      </p:sp>
      <p:sp>
        <p:nvSpPr>
          <p:cNvPr id="36" name="Metin kutusu 35"/>
          <p:cNvSpPr txBox="1"/>
          <p:nvPr/>
        </p:nvSpPr>
        <p:spPr>
          <a:xfrm>
            <a:off x="4514553" y="3432663"/>
            <a:ext cx="5257093" cy="369332"/>
          </a:xfrm>
          <a:prstGeom prst="rect">
            <a:avLst/>
          </a:prstGeom>
          <a:noFill/>
        </p:spPr>
        <p:txBody>
          <a:bodyPr wrap="square" rtlCol="0">
            <a:spAutoFit/>
          </a:bodyPr>
          <a:lstStyle/>
          <a:p>
            <a:r>
              <a:rPr lang="tr-TR" b="1" u="sng" dirty="0">
                <a:solidFill>
                  <a:srgbClr val="0070C0"/>
                </a:solidFill>
                <a:latin typeface="Arial" panose="020B0604020202020204" pitchFamily="34" charset="0"/>
                <a:cs typeface="Arial" panose="020B0604020202020204" pitchFamily="34" charset="0"/>
              </a:rPr>
              <a:t>Tedarik Usulleri</a:t>
            </a:r>
          </a:p>
        </p:txBody>
      </p:sp>
      <p:sp>
        <p:nvSpPr>
          <p:cNvPr id="37" name="Metin kutusu 36"/>
          <p:cNvSpPr txBox="1"/>
          <p:nvPr/>
        </p:nvSpPr>
        <p:spPr>
          <a:xfrm>
            <a:off x="4514553" y="4489078"/>
            <a:ext cx="5257093" cy="369332"/>
          </a:xfrm>
          <a:prstGeom prst="rect">
            <a:avLst/>
          </a:prstGeom>
          <a:noFill/>
        </p:spPr>
        <p:txBody>
          <a:bodyPr wrap="square" rtlCol="0">
            <a:spAutoFit/>
          </a:bodyPr>
          <a:lstStyle/>
          <a:p>
            <a:r>
              <a:rPr lang="tr-TR" b="1" u="sng" dirty="0">
                <a:solidFill>
                  <a:srgbClr val="0070C0"/>
                </a:solidFill>
                <a:latin typeface="Arial" panose="020B0604020202020204" pitchFamily="34" charset="0"/>
                <a:cs typeface="Arial" panose="020B0604020202020204" pitchFamily="34" charset="0"/>
              </a:rPr>
              <a:t>Katalog</a:t>
            </a:r>
          </a:p>
        </p:txBody>
      </p:sp>
      <p:sp>
        <p:nvSpPr>
          <p:cNvPr id="38" name="Metin kutusu 37"/>
          <p:cNvSpPr txBox="1"/>
          <p:nvPr/>
        </p:nvSpPr>
        <p:spPr>
          <a:xfrm>
            <a:off x="4514553" y="5032003"/>
            <a:ext cx="5257093" cy="369332"/>
          </a:xfrm>
          <a:prstGeom prst="rect">
            <a:avLst/>
          </a:prstGeom>
          <a:noFill/>
        </p:spPr>
        <p:txBody>
          <a:bodyPr wrap="square" rtlCol="0">
            <a:spAutoFit/>
          </a:bodyPr>
          <a:lstStyle/>
          <a:p>
            <a:r>
              <a:rPr lang="tr-TR" b="1" u="sng" dirty="0">
                <a:solidFill>
                  <a:srgbClr val="0070C0"/>
                </a:solidFill>
                <a:latin typeface="Arial" panose="020B0604020202020204" pitchFamily="34" charset="0"/>
                <a:cs typeface="Arial" panose="020B0604020202020204" pitchFamily="34" charset="0"/>
              </a:rPr>
              <a:t>Müteferrik</a:t>
            </a:r>
          </a:p>
        </p:txBody>
      </p:sp>
      <p:sp>
        <p:nvSpPr>
          <p:cNvPr id="39" name="Metin kutusu 38"/>
          <p:cNvSpPr txBox="1"/>
          <p:nvPr/>
        </p:nvSpPr>
        <p:spPr>
          <a:xfrm>
            <a:off x="4514553" y="3942209"/>
            <a:ext cx="5257093" cy="369332"/>
          </a:xfrm>
          <a:prstGeom prst="rect">
            <a:avLst/>
          </a:prstGeom>
          <a:noFill/>
        </p:spPr>
        <p:txBody>
          <a:bodyPr wrap="square" rtlCol="0">
            <a:spAutoFit/>
          </a:bodyPr>
          <a:lstStyle/>
          <a:p>
            <a:r>
              <a:rPr lang="tr-TR" b="1" u="sng" dirty="0">
                <a:solidFill>
                  <a:srgbClr val="0070C0"/>
                </a:solidFill>
                <a:latin typeface="Arial" panose="020B0604020202020204" pitchFamily="34" charset="0"/>
                <a:cs typeface="Arial" panose="020B0604020202020204" pitchFamily="34" charset="0"/>
              </a:rPr>
              <a:t>Tedarikçi Kayıt Süreci ve Ekranları</a:t>
            </a:r>
          </a:p>
        </p:txBody>
      </p:sp>
      <p:sp>
        <p:nvSpPr>
          <p:cNvPr id="40" name="Metin kutusu 39"/>
          <p:cNvSpPr txBox="1"/>
          <p:nvPr/>
        </p:nvSpPr>
        <p:spPr>
          <a:xfrm>
            <a:off x="4514553" y="5534759"/>
            <a:ext cx="5257093" cy="369332"/>
          </a:xfrm>
          <a:prstGeom prst="rect">
            <a:avLst/>
          </a:prstGeom>
          <a:noFill/>
        </p:spPr>
        <p:txBody>
          <a:bodyPr wrap="square" rtlCol="0">
            <a:spAutoFit/>
          </a:bodyPr>
          <a:lstStyle/>
          <a:p>
            <a:r>
              <a:rPr lang="tr-TR" b="1" u="sng" dirty="0">
                <a:solidFill>
                  <a:srgbClr val="0070C0"/>
                </a:solidFill>
                <a:latin typeface="Arial" panose="020B0604020202020204" pitchFamily="34" charset="0"/>
                <a:cs typeface="Arial" panose="020B0604020202020204" pitchFamily="34" charset="0"/>
              </a:rPr>
              <a:t>Sağlık Market</a:t>
            </a:r>
          </a:p>
        </p:txBody>
      </p:sp>
    </p:spTree>
    <p:extLst>
      <p:ext uri="{BB962C8B-B14F-4D97-AF65-F5344CB8AC3E}">
        <p14:creationId xmlns:p14="http://schemas.microsoft.com/office/powerpoint/2010/main" val="2097328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graphicFrame>
        <p:nvGraphicFramePr>
          <p:cNvPr id="10" name="Grafik 9"/>
          <p:cNvGraphicFramePr/>
          <p:nvPr>
            <p:extLst>
              <p:ext uri="{D42A27DB-BD31-4B8C-83A1-F6EECF244321}">
                <p14:modId xmlns:p14="http://schemas.microsoft.com/office/powerpoint/2010/main" val="529108664"/>
              </p:ext>
            </p:extLst>
          </p:nvPr>
        </p:nvGraphicFramePr>
        <p:xfrm>
          <a:off x="2584245" y="1455993"/>
          <a:ext cx="7023510" cy="4682340"/>
        </p:xfrm>
        <a:graphic>
          <a:graphicData uri="http://schemas.openxmlformats.org/drawingml/2006/chart">
            <c:chart xmlns:c="http://schemas.openxmlformats.org/drawingml/2006/chart" xmlns:r="http://schemas.openxmlformats.org/officeDocument/2006/relationships" r:id="rId3"/>
          </a:graphicData>
        </a:graphic>
      </p:graphicFrame>
      <p:sp>
        <p:nvSpPr>
          <p:cNvPr id="11" name="Dikdörtgen 10"/>
          <p:cNvSpPr/>
          <p:nvPr/>
        </p:nvSpPr>
        <p:spPr>
          <a:xfrm>
            <a:off x="1224124" y="1040836"/>
            <a:ext cx="6096000" cy="830997"/>
          </a:xfrm>
          <a:prstGeom prst="rect">
            <a:avLst/>
          </a:prstGeom>
        </p:spPr>
        <p:txBody>
          <a:bodyPr>
            <a:spAutoFit/>
          </a:bodyPr>
          <a:lstStyle/>
          <a:p>
            <a:pPr algn="ctr"/>
            <a:r>
              <a:rPr lang="tr-TR" sz="2400" b="1" dirty="0">
                <a:solidFill>
                  <a:srgbClr val="04488F"/>
                </a:solidFill>
                <a:latin typeface="Arial Black" panose="020B0A04020102020204" pitchFamily="34" charset="0"/>
                <a:ea typeface="Verdana" panose="020B0604030504040204" pitchFamily="34" charset="0"/>
              </a:rPr>
              <a:t>Çerçeve Anlaşma </a:t>
            </a:r>
          </a:p>
          <a:p>
            <a:pPr algn="ctr"/>
            <a:r>
              <a:rPr lang="tr-TR" sz="2400" b="1" dirty="0">
                <a:solidFill>
                  <a:srgbClr val="04488F"/>
                </a:solidFill>
                <a:latin typeface="Arial Black" panose="020B0A04020102020204" pitchFamily="34" charset="0"/>
                <a:ea typeface="Verdana" panose="020B0604030504040204" pitchFamily="34" charset="0"/>
              </a:rPr>
              <a:t>(e-İhale)</a:t>
            </a:r>
          </a:p>
        </p:txBody>
      </p:sp>
      <p:sp>
        <p:nvSpPr>
          <p:cNvPr id="23" name="Dikdörtgen 22"/>
          <p:cNvSpPr/>
          <p:nvPr/>
        </p:nvSpPr>
        <p:spPr>
          <a:xfrm>
            <a:off x="5303696" y="2562852"/>
            <a:ext cx="1784547" cy="461665"/>
          </a:xfrm>
          <a:prstGeom prst="rect">
            <a:avLst/>
          </a:prstGeom>
        </p:spPr>
        <p:txBody>
          <a:bodyPr wrap="square">
            <a:spAutoFit/>
          </a:bodyPr>
          <a:lstStyle/>
          <a:p>
            <a:pPr algn="ctr"/>
            <a:r>
              <a:rPr lang="tr-TR" sz="2400" b="1" dirty="0">
                <a:solidFill>
                  <a:srgbClr val="04488F"/>
                </a:solidFill>
                <a:latin typeface="Arial Black" panose="020B0A04020102020204" pitchFamily="34" charset="0"/>
                <a:ea typeface="Verdana" panose="020B0604030504040204" pitchFamily="34" charset="0"/>
              </a:rPr>
              <a:t>e-Satış</a:t>
            </a:r>
          </a:p>
        </p:txBody>
      </p:sp>
      <p:sp>
        <p:nvSpPr>
          <p:cNvPr id="25" name="Dikdörtgen 24"/>
          <p:cNvSpPr/>
          <p:nvPr/>
        </p:nvSpPr>
        <p:spPr>
          <a:xfrm>
            <a:off x="7088243" y="2657121"/>
            <a:ext cx="2106557" cy="461665"/>
          </a:xfrm>
          <a:prstGeom prst="rect">
            <a:avLst/>
          </a:prstGeom>
        </p:spPr>
        <p:txBody>
          <a:bodyPr wrap="square">
            <a:spAutoFit/>
          </a:bodyPr>
          <a:lstStyle/>
          <a:p>
            <a:pPr algn="ctr"/>
            <a:r>
              <a:rPr lang="tr-TR" sz="2400" b="1" dirty="0">
                <a:solidFill>
                  <a:srgbClr val="04488F"/>
                </a:solidFill>
                <a:latin typeface="Arial Black" panose="020B0A04020102020204" pitchFamily="34" charset="0"/>
                <a:ea typeface="Verdana" panose="020B0604030504040204" pitchFamily="34" charset="0"/>
              </a:rPr>
              <a:t>Müteferrik</a:t>
            </a:r>
          </a:p>
        </p:txBody>
      </p:sp>
      <p:sp>
        <p:nvSpPr>
          <p:cNvPr id="26" name="Dikdörtgen 25"/>
          <p:cNvSpPr/>
          <p:nvPr/>
        </p:nvSpPr>
        <p:spPr>
          <a:xfrm>
            <a:off x="3419196" y="3796970"/>
            <a:ext cx="580074" cy="400110"/>
          </a:xfrm>
          <a:prstGeom prst="rect">
            <a:avLst/>
          </a:prstGeom>
        </p:spPr>
        <p:txBody>
          <a:bodyPr wrap="square">
            <a:spAutoFit/>
          </a:bodyPr>
          <a:lstStyle/>
          <a:p>
            <a:pPr algn="ctr"/>
            <a:r>
              <a:rPr lang="tr-TR" sz="2000" b="1" dirty="0">
                <a:solidFill>
                  <a:schemeClr val="bg1"/>
                </a:solidFill>
                <a:ea typeface="Calibri" panose="020F0502020204030204" pitchFamily="34" charset="0"/>
                <a:cs typeface="Calibri" panose="020F0502020204030204" pitchFamily="34" charset="0"/>
              </a:rPr>
              <a:t>%</a:t>
            </a:r>
          </a:p>
        </p:txBody>
      </p:sp>
      <p:sp>
        <p:nvSpPr>
          <p:cNvPr id="27" name="Dikdörtgen 26"/>
          <p:cNvSpPr/>
          <p:nvPr/>
        </p:nvSpPr>
        <p:spPr>
          <a:xfrm>
            <a:off x="5277918" y="4382338"/>
            <a:ext cx="580074" cy="400110"/>
          </a:xfrm>
          <a:prstGeom prst="rect">
            <a:avLst/>
          </a:prstGeom>
        </p:spPr>
        <p:txBody>
          <a:bodyPr wrap="square">
            <a:spAutoFit/>
          </a:bodyPr>
          <a:lstStyle/>
          <a:p>
            <a:pPr algn="ctr"/>
            <a:r>
              <a:rPr lang="tr-TR" sz="2000" b="1" dirty="0">
                <a:solidFill>
                  <a:schemeClr val="bg1"/>
                </a:solidFill>
                <a:ea typeface="Calibri" panose="020F0502020204030204" pitchFamily="34" charset="0"/>
                <a:cs typeface="Calibri" panose="020F0502020204030204" pitchFamily="34" charset="0"/>
              </a:rPr>
              <a:t>%</a:t>
            </a:r>
          </a:p>
        </p:txBody>
      </p:sp>
      <p:sp>
        <p:nvSpPr>
          <p:cNvPr id="28" name="Dikdörtgen 27"/>
          <p:cNvSpPr/>
          <p:nvPr/>
        </p:nvSpPr>
        <p:spPr>
          <a:xfrm>
            <a:off x="7249271" y="4433138"/>
            <a:ext cx="580074" cy="400110"/>
          </a:xfrm>
          <a:prstGeom prst="rect">
            <a:avLst/>
          </a:prstGeom>
        </p:spPr>
        <p:txBody>
          <a:bodyPr wrap="square">
            <a:spAutoFit/>
          </a:bodyPr>
          <a:lstStyle/>
          <a:p>
            <a:pPr algn="ctr"/>
            <a:r>
              <a:rPr lang="tr-TR" sz="2000" b="1" dirty="0">
                <a:solidFill>
                  <a:schemeClr val="bg1"/>
                </a:solidFill>
                <a:ea typeface="Calibri" panose="020F0502020204030204" pitchFamily="34" charset="0"/>
                <a:cs typeface="Calibri" panose="020F0502020204030204" pitchFamily="34" charset="0"/>
              </a:rPr>
              <a:t>%</a:t>
            </a:r>
          </a:p>
        </p:txBody>
      </p:sp>
      <p:pic>
        <p:nvPicPr>
          <p:cNvPr id="3" name="Resim 2">
            <a:extLst>
              <a:ext uri="{FF2B5EF4-FFF2-40B4-BE49-F238E27FC236}">
                <a16:creationId xmlns:a16="http://schemas.microsoft.com/office/drawing/2014/main" id="{9EB627C5-093E-2D6D-6949-854FD727C1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
        <p:nvSpPr>
          <p:cNvPr id="4" name="Metin kutusu 3">
            <a:extLst>
              <a:ext uri="{FF2B5EF4-FFF2-40B4-BE49-F238E27FC236}">
                <a16:creationId xmlns:a16="http://schemas.microsoft.com/office/drawing/2014/main" id="{26EB2A88-02CE-67EF-99A2-78DB901E0B27}"/>
              </a:ext>
            </a:extLst>
          </p:cNvPr>
          <p:cNvSpPr txBox="1"/>
          <p:nvPr/>
        </p:nvSpPr>
        <p:spPr>
          <a:xfrm>
            <a:off x="8383634" y="404679"/>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Tedarik Usulleri</a:t>
            </a:r>
          </a:p>
        </p:txBody>
      </p:sp>
    </p:spTree>
    <p:extLst>
      <p:ext uri="{BB962C8B-B14F-4D97-AF65-F5344CB8AC3E}">
        <p14:creationId xmlns:p14="http://schemas.microsoft.com/office/powerpoint/2010/main" val="1172097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9" name="Metin kutusu 8"/>
          <p:cNvSpPr txBox="1"/>
          <p:nvPr/>
        </p:nvSpPr>
        <p:spPr>
          <a:xfrm>
            <a:off x="550278" y="3105834"/>
            <a:ext cx="11091444" cy="646331"/>
          </a:xfrm>
          <a:prstGeom prst="rect">
            <a:avLst/>
          </a:prstGeom>
          <a:noFill/>
        </p:spPr>
        <p:txBody>
          <a:bodyPr wrap="square" rtlCol="0">
            <a:spAutoFit/>
          </a:bodyPr>
          <a:lstStyle/>
          <a:p>
            <a:pPr algn="ctr"/>
            <a:r>
              <a:rPr lang="tr-TR" sz="3600" dirty="0">
                <a:solidFill>
                  <a:srgbClr val="157BBF"/>
                </a:solidFill>
                <a:latin typeface="Arial Black" panose="020B0A04020102020204" pitchFamily="34" charset="0"/>
              </a:rPr>
              <a:t>TEDARİKÇİ KAYIT SÜRECİ VE EKRANLARI</a:t>
            </a:r>
          </a:p>
        </p:txBody>
      </p:sp>
      <p:cxnSp>
        <p:nvCxnSpPr>
          <p:cNvPr id="34" name="Düz Bağlayıcı 33"/>
          <p:cNvCxnSpPr/>
          <p:nvPr/>
        </p:nvCxnSpPr>
        <p:spPr>
          <a:xfrm>
            <a:off x="4486844" y="3780724"/>
            <a:ext cx="302847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0521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356475" y="230842"/>
            <a:ext cx="3898900" cy="707886"/>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Nasıl Tedarikçi </a:t>
            </a:r>
          </a:p>
          <a:p>
            <a:pPr algn="ctr"/>
            <a:r>
              <a:rPr lang="tr-TR" sz="2000" dirty="0">
                <a:solidFill>
                  <a:schemeClr val="bg1"/>
                </a:solidFill>
                <a:latin typeface="Arial Black" panose="020B0A04020102020204" pitchFamily="34" charset="0"/>
              </a:rPr>
              <a:t>Olabilirim?</a:t>
            </a:r>
          </a:p>
        </p:txBody>
      </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4676" y="335656"/>
            <a:ext cx="6822647" cy="6826134"/>
          </a:xfrm>
          <a:prstGeom prst="rect">
            <a:avLst/>
          </a:prstGeom>
          <a:ln>
            <a:noFill/>
          </a:ln>
          <a:effectLst>
            <a:outerShdw blurRad="292100" dist="139700" dir="2700000" algn="tl" rotWithShape="0">
              <a:srgbClr val="333333">
                <a:alpha val="65000"/>
              </a:srgbClr>
            </a:outerShdw>
          </a:effectLst>
        </p:spPr>
      </p:pic>
      <p:pic>
        <p:nvPicPr>
          <p:cNvPr id="3" name="Resim 2">
            <a:extLst>
              <a:ext uri="{FF2B5EF4-FFF2-40B4-BE49-F238E27FC236}">
                <a16:creationId xmlns:a16="http://schemas.microsoft.com/office/drawing/2014/main" id="{30E433EF-692A-5798-49FD-101E48DF08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1213750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349047" y="367754"/>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Tedarikçi Ön Kaydı</a:t>
            </a:r>
          </a:p>
        </p:txBody>
      </p:sp>
      <p:sp>
        <p:nvSpPr>
          <p:cNvPr id="44" name="İçerik Yer Tutucusu 2"/>
          <p:cNvSpPr txBox="1">
            <a:spLocks/>
          </p:cNvSpPr>
          <p:nvPr/>
        </p:nvSpPr>
        <p:spPr>
          <a:xfrm>
            <a:off x="679405" y="1135618"/>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r>
              <a:rPr lang="tr-TR" sz="1800" dirty="0">
                <a:solidFill>
                  <a:srgbClr val="003CA6"/>
                </a:solidFill>
                <a:latin typeface="Arial" panose="020B0604020202020204" pitchFamily="34" charset="0"/>
                <a:cs typeface="Arial" panose="020B0604020202020204" pitchFamily="34" charset="0"/>
              </a:rPr>
              <a:t>www.dmo.gov.tr adresinde</a:t>
            </a:r>
            <a:r>
              <a:rPr lang="tr-TR" sz="1800" dirty="0">
                <a:latin typeface="Arial" panose="020B0604020202020204" pitchFamily="34" charset="0"/>
                <a:cs typeface="Arial" panose="020B0604020202020204" pitchFamily="34" charset="0"/>
              </a:rPr>
              <a:t> </a:t>
            </a:r>
            <a:r>
              <a:rPr lang="tr-TR" sz="1800" b="1" dirty="0">
                <a:solidFill>
                  <a:srgbClr val="F96E22"/>
                </a:solidFill>
                <a:latin typeface="Arial" panose="020B0604020202020204" pitchFamily="34" charset="0"/>
                <a:cs typeface="Arial" panose="020B0604020202020204" pitchFamily="34" charset="0"/>
              </a:rPr>
              <a:t>“Üyelik </a:t>
            </a:r>
            <a:r>
              <a:rPr lang="tr-TR" sz="1800" b="1" dirty="0">
                <a:solidFill>
                  <a:srgbClr val="F96E22"/>
                </a:solidFill>
                <a:latin typeface="Arial" panose="020B0604020202020204" pitchFamily="34" charset="0"/>
                <a:cs typeface="Arial" panose="020B0604020202020204" pitchFamily="34" charset="0"/>
                <a:sym typeface="Wingdings" panose="05000000000000000000" pitchFamily="2" charset="2"/>
              </a:rPr>
              <a:t> </a:t>
            </a:r>
            <a:r>
              <a:rPr lang="tr-TR" sz="1800" b="1" dirty="0">
                <a:solidFill>
                  <a:srgbClr val="F96E22"/>
                </a:solidFill>
                <a:latin typeface="Arial" panose="020B0604020202020204" pitchFamily="34" charset="0"/>
                <a:cs typeface="Arial" panose="020B0604020202020204" pitchFamily="34" charset="0"/>
              </a:rPr>
              <a:t>Tedarikçi Ön Kayıt’’ </a:t>
            </a:r>
            <a:r>
              <a:rPr lang="tr-TR" sz="1800" dirty="0">
                <a:solidFill>
                  <a:srgbClr val="003CA6"/>
                </a:solidFill>
                <a:latin typeface="Arial" panose="020B0604020202020204" pitchFamily="34" charset="0"/>
                <a:cs typeface="Arial" panose="020B0604020202020204" pitchFamily="34" charset="0"/>
              </a:rPr>
              <a:t>linkine tıklanır.</a:t>
            </a:r>
          </a:p>
        </p:txBody>
      </p:sp>
      <p:pic>
        <p:nvPicPr>
          <p:cNvPr id="45" name="Resim 44"/>
          <p:cNvPicPr>
            <a:picLocks noChangeAspect="1"/>
          </p:cNvPicPr>
          <p:nvPr/>
        </p:nvPicPr>
        <p:blipFill>
          <a:blip r:embed="rId3"/>
          <a:stretch>
            <a:fillRect/>
          </a:stretch>
        </p:blipFill>
        <p:spPr>
          <a:xfrm>
            <a:off x="1926857" y="1831518"/>
            <a:ext cx="8371640" cy="4494737"/>
          </a:xfrm>
          <a:prstGeom prst="rect">
            <a:avLst/>
          </a:prstGeom>
          <a:ln>
            <a:noFill/>
          </a:ln>
          <a:effectLst>
            <a:outerShdw blurRad="292100" dist="139700" dir="2700000" algn="tl" rotWithShape="0">
              <a:srgbClr val="333333">
                <a:alpha val="65000"/>
              </a:srgbClr>
            </a:outerShdw>
          </a:effectLst>
        </p:spPr>
      </p:pic>
      <p:pic>
        <p:nvPicPr>
          <p:cNvPr id="46" name="Resim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600000">
            <a:off x="8499856" y="2511668"/>
            <a:ext cx="381002" cy="205384"/>
          </a:xfrm>
          <a:prstGeom prst="rect">
            <a:avLst/>
          </a:prstGeom>
        </p:spPr>
      </p:pic>
      <p:pic>
        <p:nvPicPr>
          <p:cNvPr id="3" name="Resim 2">
            <a:extLst>
              <a:ext uri="{FF2B5EF4-FFF2-40B4-BE49-F238E27FC236}">
                <a16:creationId xmlns:a16="http://schemas.microsoft.com/office/drawing/2014/main" id="{4F3C24BF-49B0-A8B0-3A44-C2F443453D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1753303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2732" y="1677470"/>
            <a:ext cx="6253831" cy="4631870"/>
          </a:xfrm>
          <a:prstGeom prst="rect">
            <a:avLst/>
          </a:prstGeom>
          <a:ln>
            <a:noFill/>
          </a:ln>
          <a:effectLst>
            <a:outerShdw blurRad="292100" dist="139700" dir="2700000" algn="tl" rotWithShape="0">
              <a:srgbClr val="333333">
                <a:alpha val="65000"/>
              </a:srgbClr>
            </a:outerShdw>
          </a:effectLst>
        </p:spPr>
      </p:pic>
      <p:sp>
        <p:nvSpPr>
          <p:cNvPr id="11" name="İçerik Yer Tutucusu 2"/>
          <p:cNvSpPr txBox="1">
            <a:spLocks/>
          </p:cNvSpPr>
          <p:nvPr/>
        </p:nvSpPr>
        <p:spPr>
          <a:xfrm>
            <a:off x="679405" y="1135618"/>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r>
              <a:rPr lang="tr-TR" sz="1800" dirty="0">
                <a:solidFill>
                  <a:srgbClr val="003CA6"/>
                </a:solidFill>
                <a:latin typeface="Arial" panose="020B0604020202020204" pitchFamily="34" charset="0"/>
                <a:cs typeface="Arial" panose="020B0604020202020204" pitchFamily="34" charset="0"/>
              </a:rPr>
              <a:t>Açılan menüden </a:t>
            </a:r>
            <a:r>
              <a:rPr lang="tr-TR" sz="1800" b="1" dirty="0">
                <a:solidFill>
                  <a:srgbClr val="FF6B00"/>
                </a:solidFill>
                <a:latin typeface="Arial" panose="020B0604020202020204" pitchFamily="34" charset="0"/>
                <a:cs typeface="Arial" panose="020B0604020202020204" pitchFamily="34" charset="0"/>
              </a:rPr>
              <a:t>“Tedarikçi Ön Kayıt” </a:t>
            </a:r>
            <a:r>
              <a:rPr lang="tr-TR" sz="1800" dirty="0">
                <a:solidFill>
                  <a:srgbClr val="003CA6"/>
                </a:solidFill>
                <a:latin typeface="Arial" panose="020B0604020202020204" pitchFamily="34" charset="0"/>
                <a:cs typeface="Arial" panose="020B0604020202020204" pitchFamily="34" charset="0"/>
              </a:rPr>
              <a:t>tıklandığında E-Devlet sayfası açılır.</a:t>
            </a:r>
          </a:p>
        </p:txBody>
      </p:sp>
      <p:sp>
        <p:nvSpPr>
          <p:cNvPr id="5" name="Metin kutusu 4">
            <a:extLst>
              <a:ext uri="{FF2B5EF4-FFF2-40B4-BE49-F238E27FC236}">
                <a16:creationId xmlns:a16="http://schemas.microsoft.com/office/drawing/2014/main" id="{F587EEB6-391F-EAC5-B26E-D529B3AE6971}"/>
              </a:ext>
            </a:extLst>
          </p:cNvPr>
          <p:cNvSpPr txBox="1"/>
          <p:nvPr/>
        </p:nvSpPr>
        <p:spPr>
          <a:xfrm>
            <a:off x="8349047" y="367754"/>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Tedarikçi Ön Kaydı</a:t>
            </a:r>
          </a:p>
        </p:txBody>
      </p:sp>
      <p:pic>
        <p:nvPicPr>
          <p:cNvPr id="6" name="Resim 5">
            <a:extLst>
              <a:ext uri="{FF2B5EF4-FFF2-40B4-BE49-F238E27FC236}">
                <a16:creationId xmlns:a16="http://schemas.microsoft.com/office/drawing/2014/main" id="{D7BAD6AA-2690-052C-C11D-F1ABC78533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189889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İçerik Yer Tutucusu 2"/>
          <p:cNvSpPr txBox="1">
            <a:spLocks/>
          </p:cNvSpPr>
          <p:nvPr/>
        </p:nvSpPr>
        <p:spPr>
          <a:xfrm>
            <a:off x="698655" y="1661641"/>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r>
              <a:rPr lang="tr-TR" sz="1800" dirty="0">
                <a:solidFill>
                  <a:srgbClr val="003CA6"/>
                </a:solidFill>
                <a:latin typeface="Arial" panose="020B0604020202020204" pitchFamily="34" charset="0"/>
                <a:cs typeface="Arial" panose="020B0604020202020204" pitchFamily="34" charset="0"/>
              </a:rPr>
              <a:t>E-Devlet üzerinden giriş yapıldığında </a:t>
            </a:r>
            <a:r>
              <a:rPr lang="tr-TR" sz="1800" b="1" dirty="0">
                <a:solidFill>
                  <a:schemeClr val="accent2"/>
                </a:solidFill>
                <a:latin typeface="Arial" panose="020B0604020202020204" pitchFamily="34" charset="0"/>
                <a:cs typeface="Arial" panose="020B0604020202020204" pitchFamily="34" charset="0"/>
              </a:rPr>
              <a:t>“E-Satış Tedarikçisi Olmak İstiyorum” </a:t>
            </a:r>
            <a:r>
              <a:rPr lang="tr-TR" sz="1800" dirty="0">
                <a:solidFill>
                  <a:srgbClr val="003CA6"/>
                </a:solidFill>
                <a:latin typeface="Arial" panose="020B0604020202020204" pitchFamily="34" charset="0"/>
                <a:cs typeface="Arial" panose="020B0604020202020204" pitchFamily="34" charset="0"/>
              </a:rPr>
              <a:t>seçilir.</a:t>
            </a: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256" y="2331041"/>
            <a:ext cx="10505632" cy="2715920"/>
          </a:xfrm>
          <a:prstGeom prst="rect">
            <a:avLst/>
          </a:prstGeom>
          <a:ln>
            <a:noFill/>
          </a:ln>
          <a:effectLst>
            <a:outerShdw blurRad="292100" dist="139700" dir="2700000" algn="tl" rotWithShape="0">
              <a:srgbClr val="333333">
                <a:alpha val="65000"/>
              </a:srgbClr>
            </a:outerShdw>
          </a:effectLst>
        </p:spPr>
      </p:pic>
      <p:sp>
        <p:nvSpPr>
          <p:cNvPr id="3" name="Metin kutusu 2">
            <a:extLst>
              <a:ext uri="{FF2B5EF4-FFF2-40B4-BE49-F238E27FC236}">
                <a16:creationId xmlns:a16="http://schemas.microsoft.com/office/drawing/2014/main" id="{200ACBB8-3B35-BEB3-0F24-58AFC219B759}"/>
              </a:ext>
            </a:extLst>
          </p:cNvPr>
          <p:cNvSpPr txBox="1"/>
          <p:nvPr/>
        </p:nvSpPr>
        <p:spPr>
          <a:xfrm>
            <a:off x="8349047" y="367754"/>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Tedarikçi Ön Kaydı</a:t>
            </a:r>
          </a:p>
        </p:txBody>
      </p:sp>
      <p:pic>
        <p:nvPicPr>
          <p:cNvPr id="4" name="Resim 3">
            <a:extLst>
              <a:ext uri="{FF2B5EF4-FFF2-40B4-BE49-F238E27FC236}">
                <a16:creationId xmlns:a16="http://schemas.microsoft.com/office/drawing/2014/main" id="{11EB7999-C878-A0EC-1284-4DB00F334D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160148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Resi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741" y="1880726"/>
            <a:ext cx="5017932" cy="3615379"/>
          </a:xfrm>
          <a:prstGeom prst="rect">
            <a:avLst/>
          </a:prstGeom>
          <a:ln>
            <a:noFill/>
          </a:ln>
          <a:effectLst>
            <a:outerShdw blurRad="292100" dist="139700" dir="2700000" algn="tl" rotWithShape="0">
              <a:srgbClr val="333333">
                <a:alpha val="65000"/>
              </a:srgbClr>
            </a:outerShdw>
          </a:effectLst>
        </p:spPr>
      </p:pic>
      <p:pic>
        <p:nvPicPr>
          <p:cNvPr id="13" name="Resi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6591" y="3129706"/>
            <a:ext cx="5692643" cy="3233608"/>
          </a:xfrm>
          <a:prstGeom prst="rect">
            <a:avLst/>
          </a:prstGeom>
          <a:ln>
            <a:noFill/>
          </a:ln>
          <a:effectLst>
            <a:outerShdw blurRad="292100" dist="139700" dir="2700000" algn="tl" rotWithShape="0">
              <a:srgbClr val="333333">
                <a:alpha val="65000"/>
              </a:srgbClr>
            </a:outerShdw>
          </a:effectLst>
        </p:spPr>
      </p:pic>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50000"/>
              </a:lnSpc>
              <a:buClr>
                <a:srgbClr val="0D4C92"/>
              </a:buClr>
              <a:buSzPct val="150000"/>
              <a:buFont typeface="Wingdings" panose="05000000000000000000" pitchFamily="2" charset="2"/>
              <a:buChar char="Ø"/>
            </a:pPr>
            <a:r>
              <a:rPr lang="tr-TR" sz="1800" dirty="0">
                <a:solidFill>
                  <a:srgbClr val="003CA6"/>
                </a:solidFill>
                <a:latin typeface="Arial" panose="020B0604020202020204" pitchFamily="34" charset="0"/>
                <a:cs typeface="Arial" panose="020B0604020202020204" pitchFamily="34" charset="0"/>
              </a:rPr>
              <a:t>Aşağıda yer alan ekrandaki </a:t>
            </a:r>
            <a:r>
              <a:rPr lang="tr-TR" sz="1800" b="1" dirty="0">
                <a:solidFill>
                  <a:schemeClr val="accent2"/>
                </a:solidFill>
                <a:latin typeface="Arial" panose="020B0604020202020204" pitchFamily="34" charset="0"/>
                <a:cs typeface="Arial" panose="020B0604020202020204" pitchFamily="34" charset="0"/>
              </a:rPr>
              <a:t>firma ve temsilci bilgileri doldurulur. </a:t>
            </a:r>
          </a:p>
          <a:p>
            <a:pPr marL="0" indent="0" algn="just">
              <a:lnSpc>
                <a:spcPct val="50000"/>
              </a:lnSpc>
              <a:buClr>
                <a:srgbClr val="0D4C92"/>
              </a:buClr>
              <a:buSzPct val="150000"/>
              <a:buNone/>
            </a:pPr>
            <a:r>
              <a:rPr lang="tr-TR" sz="1800" dirty="0">
                <a:solidFill>
                  <a:srgbClr val="003CA6"/>
                </a:solidFill>
                <a:latin typeface="Arial" panose="020B0604020202020204" pitchFamily="34" charset="0"/>
                <a:cs typeface="Arial" panose="020B0604020202020204" pitchFamily="34" charset="0"/>
              </a:rPr>
              <a:t>Ürün grubunuzun yer aldığı ilgili </a:t>
            </a:r>
            <a:r>
              <a:rPr lang="tr-TR" sz="1800" b="1" dirty="0">
                <a:solidFill>
                  <a:schemeClr val="accent2"/>
                </a:solidFill>
                <a:latin typeface="Arial" panose="020B0604020202020204" pitchFamily="34" charset="0"/>
                <a:cs typeface="Arial" panose="020B0604020202020204" pitchFamily="34" charset="0"/>
              </a:rPr>
              <a:t>Satınalma Daire Başkanlığı</a:t>
            </a:r>
            <a:r>
              <a:rPr lang="tr-TR" sz="1800" dirty="0">
                <a:solidFill>
                  <a:srgbClr val="003CA6"/>
                </a:solidFill>
                <a:latin typeface="Arial" panose="020B0604020202020204" pitchFamily="34" charset="0"/>
                <a:cs typeface="Arial" panose="020B0604020202020204" pitchFamily="34" charset="0"/>
              </a:rPr>
              <a:t> seçilir.</a:t>
            </a:r>
          </a:p>
        </p:txBody>
      </p:sp>
      <p:sp>
        <p:nvSpPr>
          <p:cNvPr id="3" name="Metin kutusu 2">
            <a:extLst>
              <a:ext uri="{FF2B5EF4-FFF2-40B4-BE49-F238E27FC236}">
                <a16:creationId xmlns:a16="http://schemas.microsoft.com/office/drawing/2014/main" id="{2EE53E29-807D-175D-B109-CF6CB2E934D1}"/>
              </a:ext>
            </a:extLst>
          </p:cNvPr>
          <p:cNvSpPr txBox="1"/>
          <p:nvPr/>
        </p:nvSpPr>
        <p:spPr>
          <a:xfrm>
            <a:off x="8349047" y="367754"/>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Tedarikçi Ön Kaydı</a:t>
            </a:r>
          </a:p>
        </p:txBody>
      </p:sp>
      <p:pic>
        <p:nvPicPr>
          <p:cNvPr id="4" name="Resim 3">
            <a:extLst>
              <a:ext uri="{FF2B5EF4-FFF2-40B4-BE49-F238E27FC236}">
                <a16:creationId xmlns:a16="http://schemas.microsoft.com/office/drawing/2014/main" id="{60B2DDC6-0DFA-6CB3-4408-77C0DB70EF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3812461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570" y="1935279"/>
            <a:ext cx="5980860" cy="4475840"/>
          </a:xfrm>
          <a:prstGeom prst="rect">
            <a:avLst/>
          </a:prstGeom>
          <a:ln>
            <a:noFill/>
          </a:ln>
          <a:effectLst>
            <a:outerShdw blurRad="292100" dist="139700" dir="2700000" algn="tl" rotWithShape="0">
              <a:srgbClr val="333333">
                <a:alpha val="65000"/>
              </a:srgbClr>
            </a:outerShdw>
          </a:effectLst>
        </p:spPr>
      </p:pic>
      <p:sp>
        <p:nvSpPr>
          <p:cNvPr id="7" name="İçerik Yer Tutucusu 2"/>
          <p:cNvSpPr txBox="1">
            <a:spLocks/>
          </p:cNvSpPr>
          <p:nvPr/>
        </p:nvSpPr>
        <p:spPr>
          <a:xfrm>
            <a:off x="674508"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50000"/>
              </a:lnSpc>
              <a:buClr>
                <a:srgbClr val="0D4C92"/>
              </a:buClr>
              <a:buSzPct val="150000"/>
              <a:buFont typeface="Wingdings" panose="05000000000000000000" pitchFamily="2" charset="2"/>
              <a:buChar char="Ø"/>
            </a:pPr>
            <a:r>
              <a:rPr lang="tr-TR" sz="1800" b="1" dirty="0">
                <a:solidFill>
                  <a:schemeClr val="accent2"/>
                </a:solidFill>
                <a:latin typeface="Arial" panose="020B0604020202020204" pitchFamily="34" charset="0"/>
                <a:cs typeface="Arial" panose="020B0604020202020204" pitchFamily="34" charset="0"/>
              </a:rPr>
              <a:t>Tüzel Firmalar </a:t>
            </a:r>
            <a:r>
              <a:rPr lang="tr-TR" sz="1800" dirty="0">
                <a:solidFill>
                  <a:srgbClr val="003CA6"/>
                </a:solidFill>
                <a:latin typeface="Arial" panose="020B0604020202020204" pitchFamily="34" charset="0"/>
                <a:cs typeface="Arial" panose="020B0604020202020204" pitchFamily="34" charset="0"/>
              </a:rPr>
              <a:t>için temsilciye ait varsa İmza Sirküleri veya</a:t>
            </a:r>
          </a:p>
          <a:p>
            <a:pPr marL="0" indent="0" algn="just">
              <a:lnSpc>
                <a:spcPct val="50000"/>
              </a:lnSpc>
              <a:buClr>
                <a:srgbClr val="0D4C92"/>
              </a:buClr>
              <a:buSzPct val="150000"/>
              <a:buNone/>
            </a:pPr>
            <a:r>
              <a:rPr lang="tr-TR" sz="1800" dirty="0">
                <a:solidFill>
                  <a:srgbClr val="003CA6"/>
                </a:solidFill>
                <a:latin typeface="Arial" panose="020B0604020202020204" pitchFamily="34" charset="0"/>
                <a:cs typeface="Arial" panose="020B0604020202020204" pitchFamily="34" charset="0"/>
              </a:rPr>
              <a:t>Vekaletname ile birlikte İmza Beyannamesi belgeleri </a:t>
            </a:r>
            <a:r>
              <a:rPr lang="tr-TR" sz="1800" dirty="0" err="1">
                <a:solidFill>
                  <a:srgbClr val="003CA6"/>
                </a:solidFill>
                <a:latin typeface="Arial" panose="020B0604020202020204" pitchFamily="34" charset="0"/>
                <a:cs typeface="Arial" panose="020B0604020202020204" pitchFamily="34" charset="0"/>
              </a:rPr>
              <a:t>pdf</a:t>
            </a:r>
            <a:r>
              <a:rPr lang="tr-TR" sz="1800" dirty="0">
                <a:solidFill>
                  <a:srgbClr val="003CA6"/>
                </a:solidFill>
                <a:latin typeface="Arial" panose="020B0604020202020204" pitchFamily="34" charset="0"/>
                <a:cs typeface="Arial" panose="020B0604020202020204" pitchFamily="34" charset="0"/>
              </a:rPr>
              <a:t> formatında yüklenir.</a:t>
            </a:r>
          </a:p>
          <a:p>
            <a:pPr marL="0" indent="0" algn="just">
              <a:lnSpc>
                <a:spcPct val="50000"/>
              </a:lnSpc>
              <a:buClr>
                <a:srgbClr val="0D4C92"/>
              </a:buClr>
              <a:buSzPct val="150000"/>
              <a:buNone/>
            </a:pPr>
            <a:r>
              <a:rPr lang="tr-TR" sz="1800" dirty="0">
                <a:solidFill>
                  <a:srgbClr val="003CA6"/>
                </a:solidFill>
                <a:latin typeface="Arial" panose="020B0604020202020204" pitchFamily="34" charset="0"/>
                <a:cs typeface="Arial" panose="020B0604020202020204" pitchFamily="34" charset="0"/>
              </a:rPr>
              <a:t>Kaydet ve İlerle butonuna basılır.</a:t>
            </a:r>
          </a:p>
        </p:txBody>
      </p:sp>
      <p:pic>
        <p:nvPicPr>
          <p:cNvPr id="10" name="Resim 9"/>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12600000">
            <a:off x="6209477" y="5837734"/>
            <a:ext cx="527601" cy="284410"/>
          </a:xfrm>
          <a:prstGeom prst="rect">
            <a:avLst/>
          </a:prstGeom>
        </p:spPr>
      </p:pic>
      <p:sp>
        <p:nvSpPr>
          <p:cNvPr id="3" name="Metin kutusu 2">
            <a:extLst>
              <a:ext uri="{FF2B5EF4-FFF2-40B4-BE49-F238E27FC236}">
                <a16:creationId xmlns:a16="http://schemas.microsoft.com/office/drawing/2014/main" id="{D46D72BA-D3E4-9EEF-E408-CEE3DD448C11}"/>
              </a:ext>
            </a:extLst>
          </p:cNvPr>
          <p:cNvSpPr txBox="1"/>
          <p:nvPr/>
        </p:nvSpPr>
        <p:spPr>
          <a:xfrm>
            <a:off x="8349047" y="367754"/>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Tedarikçi Ön Kaydı</a:t>
            </a:r>
          </a:p>
        </p:txBody>
      </p:sp>
      <p:pic>
        <p:nvPicPr>
          <p:cNvPr id="4" name="Resim 3">
            <a:extLst>
              <a:ext uri="{FF2B5EF4-FFF2-40B4-BE49-F238E27FC236}">
                <a16:creationId xmlns:a16="http://schemas.microsoft.com/office/drawing/2014/main" id="{402FC74D-CC90-378F-4AD0-48E1C178ED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1888413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sp>
        <p:nvSpPr>
          <p:cNvPr id="7" name="İçerik Yer Tutucusu 2"/>
          <p:cNvSpPr txBox="1">
            <a:spLocks/>
          </p:cNvSpPr>
          <p:nvPr/>
        </p:nvSpPr>
        <p:spPr>
          <a:xfrm>
            <a:off x="674508" y="1062630"/>
            <a:ext cx="10515600" cy="10435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lnSpc>
                <a:spcPct val="50000"/>
              </a:lnSpc>
              <a:buClr>
                <a:srgbClr val="0D4C92"/>
              </a:buClr>
              <a:buSzPct val="150000"/>
              <a:buFont typeface="Wingdings" panose="05000000000000000000" pitchFamily="2" charset="2"/>
              <a:buChar char="Ø"/>
            </a:pPr>
            <a:r>
              <a:rPr lang="tr-TR" sz="1800" b="1" dirty="0">
                <a:solidFill>
                  <a:schemeClr val="accent2"/>
                </a:solidFill>
                <a:latin typeface="Arial" panose="020B0604020202020204" pitchFamily="34" charset="0"/>
                <a:cs typeface="Arial" panose="020B0604020202020204" pitchFamily="34" charset="0"/>
              </a:rPr>
              <a:t>Şahıs Firmaları </a:t>
            </a:r>
            <a:r>
              <a:rPr lang="tr-TR" sz="1800" dirty="0">
                <a:solidFill>
                  <a:srgbClr val="003CA6"/>
                </a:solidFill>
                <a:latin typeface="Arial" panose="020B0604020202020204" pitchFamily="34" charset="0"/>
                <a:cs typeface="Arial" panose="020B0604020202020204" pitchFamily="34" charset="0"/>
              </a:rPr>
              <a:t>için </a:t>
            </a:r>
            <a:r>
              <a:rPr lang="tr-TR" sz="1800" b="1" dirty="0">
                <a:solidFill>
                  <a:schemeClr val="accent2"/>
                </a:solidFill>
                <a:latin typeface="Arial" panose="020B0604020202020204" pitchFamily="34" charset="0"/>
                <a:cs typeface="Arial" panose="020B0604020202020204" pitchFamily="34" charset="0"/>
              </a:rPr>
              <a:t>imza beyannamesi </a:t>
            </a:r>
            <a:r>
              <a:rPr lang="tr-TR" sz="1800" dirty="0">
                <a:solidFill>
                  <a:srgbClr val="003CA6"/>
                </a:solidFill>
                <a:latin typeface="Arial" panose="020B0604020202020204" pitchFamily="34" charset="0"/>
                <a:cs typeface="Arial" panose="020B0604020202020204" pitchFamily="34" charset="0"/>
              </a:rPr>
              <a:t>ile beraber </a:t>
            </a:r>
            <a:r>
              <a:rPr lang="tr-TR" sz="1800" b="1" dirty="0">
                <a:solidFill>
                  <a:schemeClr val="accent2"/>
                </a:solidFill>
                <a:latin typeface="Arial" panose="020B0604020202020204" pitchFamily="34" charset="0"/>
                <a:cs typeface="Arial" panose="020B0604020202020204" pitchFamily="34" charset="0"/>
              </a:rPr>
              <a:t>ticaret sicil gazetesi</a:t>
            </a:r>
          </a:p>
          <a:p>
            <a:pPr marL="0" indent="0" algn="just">
              <a:lnSpc>
                <a:spcPct val="50000"/>
              </a:lnSpc>
              <a:buClr>
                <a:srgbClr val="0D4C92"/>
              </a:buClr>
              <a:buSzPct val="150000"/>
              <a:buNone/>
            </a:pPr>
            <a:r>
              <a:rPr lang="tr-TR" sz="1800" b="1" dirty="0">
                <a:solidFill>
                  <a:schemeClr val="accent2"/>
                </a:solidFill>
                <a:latin typeface="Arial" panose="020B0604020202020204" pitchFamily="34" charset="0"/>
                <a:cs typeface="Arial" panose="020B0604020202020204" pitchFamily="34" charset="0"/>
              </a:rPr>
              <a:t>veya firma olduğunuzu gösterir resmi belge</a:t>
            </a:r>
            <a:r>
              <a:rPr lang="tr-TR" sz="1800" dirty="0">
                <a:solidFill>
                  <a:srgbClr val="003CA6"/>
                </a:solidFill>
                <a:latin typeface="Arial" panose="020B0604020202020204" pitchFamily="34" charset="0"/>
                <a:cs typeface="Arial" panose="020B0604020202020204" pitchFamily="34" charset="0"/>
              </a:rPr>
              <a:t> </a:t>
            </a:r>
            <a:r>
              <a:rPr lang="tr-TR" sz="1800" dirty="0" err="1">
                <a:solidFill>
                  <a:srgbClr val="003CA6"/>
                </a:solidFill>
                <a:latin typeface="Arial" panose="020B0604020202020204" pitchFamily="34" charset="0"/>
                <a:cs typeface="Arial" panose="020B0604020202020204" pitchFamily="34" charset="0"/>
              </a:rPr>
              <a:t>pdf</a:t>
            </a:r>
            <a:r>
              <a:rPr lang="tr-TR" sz="1800" dirty="0">
                <a:solidFill>
                  <a:srgbClr val="003CA6"/>
                </a:solidFill>
                <a:latin typeface="Arial" panose="020B0604020202020204" pitchFamily="34" charset="0"/>
                <a:cs typeface="Arial" panose="020B0604020202020204" pitchFamily="34" charset="0"/>
              </a:rPr>
              <a:t> formatında tek dosya</a:t>
            </a:r>
          </a:p>
          <a:p>
            <a:pPr marL="0" indent="0" algn="just">
              <a:lnSpc>
                <a:spcPct val="50000"/>
              </a:lnSpc>
              <a:buClr>
                <a:srgbClr val="0D4C92"/>
              </a:buClr>
              <a:buSzPct val="150000"/>
              <a:buNone/>
            </a:pPr>
            <a:r>
              <a:rPr lang="tr-TR" sz="1800" dirty="0">
                <a:solidFill>
                  <a:srgbClr val="003CA6"/>
                </a:solidFill>
                <a:latin typeface="Arial" panose="020B0604020202020204" pitchFamily="34" charset="0"/>
                <a:cs typeface="Arial" panose="020B0604020202020204" pitchFamily="34" charset="0"/>
              </a:rPr>
              <a:t>olarak yüklenir. (Şahıs şirketlerinde belge içerisinde ticaret sicil gazetesi de</a:t>
            </a:r>
          </a:p>
          <a:p>
            <a:pPr marL="0" indent="0" algn="just">
              <a:lnSpc>
                <a:spcPct val="50000"/>
              </a:lnSpc>
              <a:buClr>
                <a:srgbClr val="0D4C92"/>
              </a:buClr>
              <a:buSzPct val="150000"/>
              <a:buNone/>
            </a:pPr>
            <a:r>
              <a:rPr lang="tr-TR" sz="1800" dirty="0">
                <a:solidFill>
                  <a:srgbClr val="003CA6"/>
                </a:solidFill>
                <a:latin typeface="Arial" panose="020B0604020202020204" pitchFamily="34" charset="0"/>
                <a:cs typeface="Arial" panose="020B0604020202020204" pitchFamily="34" charset="0"/>
              </a:rPr>
              <a:t>yer almalıdır.) Kaydet ve İlerle butonuna basılır.</a:t>
            </a:r>
          </a:p>
        </p:txBody>
      </p:sp>
      <p:pic>
        <p:nvPicPr>
          <p:cNvPr id="11" name="Resi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825" y="2206040"/>
            <a:ext cx="5779421" cy="4364843"/>
          </a:xfrm>
          <a:prstGeom prst="rect">
            <a:avLst/>
          </a:prstGeom>
          <a:ln>
            <a:noFill/>
          </a:ln>
          <a:effectLst>
            <a:outerShdw blurRad="292100" dist="139700" dir="2700000" algn="tl" rotWithShape="0">
              <a:srgbClr val="333333">
                <a:alpha val="65000"/>
              </a:srgbClr>
            </a:outerShdw>
          </a:effectLst>
        </p:spPr>
      </p:pic>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600000">
            <a:off x="3819659" y="5483320"/>
            <a:ext cx="527601" cy="284410"/>
          </a:xfrm>
          <a:prstGeom prst="rect">
            <a:avLst/>
          </a:prstGeom>
        </p:spPr>
      </p:pic>
      <p:pic>
        <p:nvPicPr>
          <p:cNvPr id="13" name="Resim 12"/>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12600000">
            <a:off x="6295072" y="6348778"/>
            <a:ext cx="527601" cy="284410"/>
          </a:xfrm>
          <a:prstGeom prst="rect">
            <a:avLst/>
          </a:prstGeom>
        </p:spPr>
      </p:pic>
      <p:sp>
        <p:nvSpPr>
          <p:cNvPr id="3" name="Metin kutusu 2">
            <a:extLst>
              <a:ext uri="{FF2B5EF4-FFF2-40B4-BE49-F238E27FC236}">
                <a16:creationId xmlns:a16="http://schemas.microsoft.com/office/drawing/2014/main" id="{8E11E832-7EEF-28C0-0F83-B1C18E1777D3}"/>
              </a:ext>
            </a:extLst>
          </p:cNvPr>
          <p:cNvSpPr txBox="1"/>
          <p:nvPr/>
        </p:nvSpPr>
        <p:spPr>
          <a:xfrm>
            <a:off x="8349047" y="367754"/>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Tedarikçi Ön Kaydı</a:t>
            </a:r>
          </a:p>
        </p:txBody>
      </p:sp>
      <p:pic>
        <p:nvPicPr>
          <p:cNvPr id="4" name="Resim 3">
            <a:extLst>
              <a:ext uri="{FF2B5EF4-FFF2-40B4-BE49-F238E27FC236}">
                <a16:creationId xmlns:a16="http://schemas.microsoft.com/office/drawing/2014/main" id="{59471F18-20EF-45F9-719B-1F6AF1E1AE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1255218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sp>
        <p:nvSpPr>
          <p:cNvPr id="7" name="İçerik Yer Tutucusu 2"/>
          <p:cNvSpPr txBox="1">
            <a:spLocks/>
          </p:cNvSpPr>
          <p:nvPr/>
        </p:nvSpPr>
        <p:spPr>
          <a:xfrm>
            <a:off x="674508" y="1062630"/>
            <a:ext cx="10515600" cy="10435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lnSpc>
                <a:spcPct val="50000"/>
              </a:lnSpc>
              <a:buClr>
                <a:srgbClr val="0D4C92"/>
              </a:buClr>
              <a:buSzPct val="150000"/>
              <a:buFont typeface="Wingdings" panose="05000000000000000000" pitchFamily="2" charset="2"/>
              <a:buChar char="Ø"/>
            </a:pPr>
            <a:r>
              <a:rPr lang="tr-TR" sz="1800" dirty="0">
                <a:solidFill>
                  <a:srgbClr val="003CA6"/>
                </a:solidFill>
                <a:latin typeface="Arial" panose="020B0604020202020204" pitchFamily="34" charset="0"/>
                <a:cs typeface="Arial" panose="020B0604020202020204" pitchFamily="34" charset="0"/>
              </a:rPr>
              <a:t>Kaydet ve ilerle butonuna basıldıktan sonra aşağıdaki sayfa</a:t>
            </a:r>
          </a:p>
          <a:p>
            <a:pPr indent="0" algn="just">
              <a:lnSpc>
                <a:spcPct val="50000"/>
              </a:lnSpc>
              <a:buClr>
                <a:srgbClr val="0D4C92"/>
              </a:buClr>
              <a:buSzPct val="150000"/>
              <a:buNone/>
            </a:pPr>
            <a:r>
              <a:rPr lang="tr-TR" sz="1800" dirty="0">
                <a:solidFill>
                  <a:srgbClr val="003CA6"/>
                </a:solidFill>
                <a:latin typeface="Arial" panose="020B0604020202020204" pitchFamily="34" charset="0"/>
                <a:cs typeface="Arial" panose="020B0604020202020204" pitchFamily="34" charset="0"/>
              </a:rPr>
              <a:t>görüntülenecektir. Bu sayfada eğer başka firma temsilciniz varsa</a:t>
            </a:r>
          </a:p>
          <a:p>
            <a:pPr indent="0" algn="just">
              <a:lnSpc>
                <a:spcPct val="50000"/>
              </a:lnSpc>
              <a:buClr>
                <a:srgbClr val="0D4C92"/>
              </a:buClr>
              <a:buSzPct val="150000"/>
              <a:buNone/>
            </a:pPr>
            <a:r>
              <a:rPr lang="tr-TR" sz="1800" dirty="0">
                <a:solidFill>
                  <a:srgbClr val="003CA6"/>
                </a:solidFill>
                <a:latin typeface="Arial" panose="020B0604020202020204" pitchFamily="34" charset="0"/>
                <a:cs typeface="Arial" panose="020B0604020202020204" pitchFamily="34" charset="0"/>
              </a:rPr>
              <a:t>ekleyebilirsiniz, en fazla 10 adet temsilci ekleyebilirsiniz.</a:t>
            </a:r>
          </a:p>
        </p:txBody>
      </p:sp>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247" y="2334616"/>
            <a:ext cx="8341450" cy="3590356"/>
          </a:xfrm>
          <a:prstGeom prst="rect">
            <a:avLst/>
          </a:prstGeom>
          <a:ln>
            <a:noFill/>
          </a:ln>
          <a:effectLst>
            <a:outerShdw blurRad="292100" dist="139700" dir="2700000" algn="tl" rotWithShape="0">
              <a:srgbClr val="333333">
                <a:alpha val="65000"/>
              </a:srgbClr>
            </a:outerShdw>
          </a:effectLst>
        </p:spPr>
      </p:pic>
      <p:pic>
        <p:nvPicPr>
          <p:cNvPr id="15" name="Resim 14"/>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12600000">
            <a:off x="6287979" y="5213811"/>
            <a:ext cx="459107" cy="247487"/>
          </a:xfrm>
          <a:prstGeom prst="rect">
            <a:avLst/>
          </a:prstGeom>
        </p:spPr>
      </p:pic>
      <p:sp>
        <p:nvSpPr>
          <p:cNvPr id="3" name="Metin kutusu 2">
            <a:extLst>
              <a:ext uri="{FF2B5EF4-FFF2-40B4-BE49-F238E27FC236}">
                <a16:creationId xmlns:a16="http://schemas.microsoft.com/office/drawing/2014/main" id="{0C3012A6-02EB-8E4C-190F-520089A0C3EC}"/>
              </a:ext>
            </a:extLst>
          </p:cNvPr>
          <p:cNvSpPr txBox="1"/>
          <p:nvPr/>
        </p:nvSpPr>
        <p:spPr>
          <a:xfrm>
            <a:off x="8349047" y="367754"/>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Tedarikçi Ön Kaydı</a:t>
            </a:r>
          </a:p>
        </p:txBody>
      </p:sp>
      <p:pic>
        <p:nvPicPr>
          <p:cNvPr id="4" name="Resim 3">
            <a:extLst>
              <a:ext uri="{FF2B5EF4-FFF2-40B4-BE49-F238E27FC236}">
                <a16:creationId xmlns:a16="http://schemas.microsoft.com/office/drawing/2014/main" id="{7F94A16D-ABF3-66A1-8ED7-9AA4718909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2745265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51000"/>
          </a:schemeClr>
        </a:solidFill>
        <a:effectLst/>
      </p:bgPr>
    </p:bg>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 contrast="3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Metin kutusu 8"/>
          <p:cNvSpPr txBox="1"/>
          <p:nvPr/>
        </p:nvSpPr>
        <p:spPr>
          <a:xfrm>
            <a:off x="3345932" y="3105834"/>
            <a:ext cx="5500136" cy="646331"/>
          </a:xfrm>
          <a:prstGeom prst="rect">
            <a:avLst/>
          </a:prstGeom>
          <a:noFill/>
        </p:spPr>
        <p:txBody>
          <a:bodyPr wrap="square" rtlCol="0">
            <a:spAutoFit/>
          </a:bodyPr>
          <a:lstStyle/>
          <a:p>
            <a:pPr algn="ctr"/>
            <a:r>
              <a:rPr lang="tr-TR" sz="3600" dirty="0">
                <a:solidFill>
                  <a:srgbClr val="157BBF"/>
                </a:solidFill>
                <a:latin typeface="Arial Black" panose="020B0A04020102020204" pitchFamily="34" charset="0"/>
              </a:rPr>
              <a:t>KURUMSAL TANITIM</a:t>
            </a:r>
          </a:p>
        </p:txBody>
      </p:sp>
      <p:cxnSp>
        <p:nvCxnSpPr>
          <p:cNvPr id="34" name="Düz Bağlayıcı 33"/>
          <p:cNvCxnSpPr/>
          <p:nvPr/>
        </p:nvCxnSpPr>
        <p:spPr>
          <a:xfrm>
            <a:off x="4486844" y="3780724"/>
            <a:ext cx="302847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283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5"/>
            <a:ext cx="12192000" cy="6858000"/>
          </a:xfrm>
          <a:prstGeom prst="rect">
            <a:avLst/>
          </a:prstGeom>
        </p:spPr>
      </p:pic>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sp>
        <p:nvSpPr>
          <p:cNvPr id="7" name="İçerik Yer Tutucusu 2"/>
          <p:cNvSpPr txBox="1">
            <a:spLocks/>
          </p:cNvSpPr>
          <p:nvPr/>
        </p:nvSpPr>
        <p:spPr>
          <a:xfrm>
            <a:off x="674508" y="1062629"/>
            <a:ext cx="10515600" cy="138447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lnSpc>
                <a:spcPct val="70000"/>
              </a:lnSpc>
              <a:buClr>
                <a:srgbClr val="0D4C92"/>
              </a:buClr>
              <a:buSzPct val="150000"/>
              <a:buFont typeface="Wingdings" panose="05000000000000000000" pitchFamily="2" charset="2"/>
              <a:buChar char="Ø"/>
            </a:pPr>
            <a:r>
              <a:rPr lang="tr-TR" sz="1800" dirty="0">
                <a:solidFill>
                  <a:srgbClr val="003CA6"/>
                </a:solidFill>
                <a:latin typeface="Arial" panose="020B0604020202020204" pitchFamily="34" charset="0"/>
                <a:cs typeface="Arial" panose="020B0604020202020204" pitchFamily="34" charset="0"/>
              </a:rPr>
              <a:t>Eklenmek istenen tüm temsilcilerin eklenmesinin ardından</a:t>
            </a:r>
          </a:p>
          <a:p>
            <a:pPr indent="0" algn="just">
              <a:lnSpc>
                <a:spcPct val="70000"/>
              </a:lnSpc>
              <a:buClr>
                <a:srgbClr val="0D4C92"/>
              </a:buClr>
              <a:buSzPct val="150000"/>
              <a:buNone/>
            </a:pPr>
            <a:r>
              <a:rPr lang="tr-TR" sz="1800" b="1" dirty="0">
                <a:solidFill>
                  <a:schemeClr val="accent2"/>
                </a:solidFill>
                <a:latin typeface="Arial" panose="020B0604020202020204" pitchFamily="34" charset="0"/>
                <a:cs typeface="Arial" panose="020B0604020202020204" pitchFamily="34" charset="0"/>
              </a:rPr>
              <a:t>“Kaydı Tamamla” </a:t>
            </a:r>
            <a:r>
              <a:rPr lang="tr-TR" sz="1800" dirty="0">
                <a:solidFill>
                  <a:srgbClr val="003CA6"/>
                </a:solidFill>
                <a:latin typeface="Arial" panose="020B0604020202020204" pitchFamily="34" charset="0"/>
                <a:cs typeface="Arial" panose="020B0604020202020204" pitchFamily="34" charset="0"/>
              </a:rPr>
              <a:t>butonuna basılır. Aşağıdaki ekran görüntülendiğinde</a:t>
            </a:r>
          </a:p>
          <a:p>
            <a:pPr indent="0" algn="just">
              <a:lnSpc>
                <a:spcPct val="70000"/>
              </a:lnSpc>
              <a:buClr>
                <a:srgbClr val="0D4C92"/>
              </a:buClr>
              <a:buSzPct val="150000"/>
              <a:buNone/>
            </a:pPr>
            <a:r>
              <a:rPr lang="tr-TR" sz="1800" dirty="0">
                <a:solidFill>
                  <a:srgbClr val="003CA6"/>
                </a:solidFill>
                <a:latin typeface="Arial" panose="020B0604020202020204" pitchFamily="34" charset="0"/>
                <a:cs typeface="Arial" panose="020B0604020202020204" pitchFamily="34" charset="0"/>
              </a:rPr>
              <a:t>tedarikçi ön kayıt talebiniz başarıyla alınmıştır. Bilgileriniz kontrol edilecek ve uygun</a:t>
            </a:r>
          </a:p>
          <a:p>
            <a:pPr indent="0" algn="just">
              <a:lnSpc>
                <a:spcPct val="70000"/>
              </a:lnSpc>
              <a:buClr>
                <a:srgbClr val="0D4C92"/>
              </a:buClr>
              <a:buSzPct val="150000"/>
              <a:buNone/>
            </a:pPr>
            <a:r>
              <a:rPr lang="tr-TR" sz="1800" dirty="0">
                <a:solidFill>
                  <a:srgbClr val="003CA6"/>
                </a:solidFill>
                <a:latin typeface="Arial" panose="020B0604020202020204" pitchFamily="34" charset="0"/>
                <a:cs typeface="Arial" panose="020B0604020202020204" pitchFamily="34" charset="0"/>
              </a:rPr>
              <a:t>görülmesi halinde ön kayıt talebiniz tamamlanacaktır. Ön kayıt talebinizin</a:t>
            </a:r>
          </a:p>
          <a:p>
            <a:pPr indent="0" algn="just">
              <a:lnSpc>
                <a:spcPct val="70000"/>
              </a:lnSpc>
              <a:buClr>
                <a:srgbClr val="0D4C92"/>
              </a:buClr>
              <a:buSzPct val="150000"/>
              <a:buNone/>
            </a:pPr>
            <a:r>
              <a:rPr lang="tr-TR" sz="1800" dirty="0">
                <a:solidFill>
                  <a:srgbClr val="003CA6"/>
                </a:solidFill>
                <a:latin typeface="Arial" panose="020B0604020202020204" pitchFamily="34" charset="0"/>
                <a:cs typeface="Arial" panose="020B0604020202020204" pitchFamily="34" charset="0"/>
              </a:rPr>
              <a:t>tamamlanması ile başvurunuz hakkında bilgilendirici SMS ve E-posta gönderilecektir.</a:t>
            </a:r>
          </a:p>
        </p:txBody>
      </p:sp>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569" y="2667067"/>
            <a:ext cx="9307517" cy="2599397"/>
          </a:xfrm>
          <a:prstGeom prst="rect">
            <a:avLst/>
          </a:prstGeom>
          <a:ln>
            <a:noFill/>
          </a:ln>
          <a:effectLst>
            <a:outerShdw blurRad="292100" dist="139700" dir="2700000" algn="tl" rotWithShape="0">
              <a:srgbClr val="333333">
                <a:alpha val="65000"/>
              </a:srgbClr>
            </a:outerShdw>
          </a:effectLst>
        </p:spPr>
      </p:pic>
      <p:sp>
        <p:nvSpPr>
          <p:cNvPr id="3" name="Metin kutusu 2">
            <a:extLst>
              <a:ext uri="{FF2B5EF4-FFF2-40B4-BE49-F238E27FC236}">
                <a16:creationId xmlns:a16="http://schemas.microsoft.com/office/drawing/2014/main" id="{5FCB1008-ED4F-7A2C-4CC7-BABC43615874}"/>
              </a:ext>
            </a:extLst>
          </p:cNvPr>
          <p:cNvSpPr txBox="1"/>
          <p:nvPr/>
        </p:nvSpPr>
        <p:spPr>
          <a:xfrm>
            <a:off x="8349047" y="367754"/>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Tedarikçi Ön Kaydı</a:t>
            </a:r>
          </a:p>
        </p:txBody>
      </p:sp>
      <p:pic>
        <p:nvPicPr>
          <p:cNvPr id="4" name="Resim 3">
            <a:extLst>
              <a:ext uri="{FF2B5EF4-FFF2-40B4-BE49-F238E27FC236}">
                <a16:creationId xmlns:a16="http://schemas.microsoft.com/office/drawing/2014/main" id="{8BE75930-3729-25FD-C7CD-819271499A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2934743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D22C5-0CDF-27B7-2B17-9B6A2886971A}"/>
            </a:ext>
          </a:extLst>
        </p:cNvPr>
        <p:cNvGrpSpPr/>
        <p:nvPr/>
      </p:nvGrpSpPr>
      <p:grpSpPr>
        <a:xfrm>
          <a:off x="0" y="0"/>
          <a:ext cx="0" cy="0"/>
          <a:chOff x="0" y="0"/>
          <a:chExt cx="0" cy="0"/>
        </a:xfrm>
      </p:grpSpPr>
      <p:pic>
        <p:nvPicPr>
          <p:cNvPr id="2" name="Resim 1">
            <a:extLst>
              <a:ext uri="{FF2B5EF4-FFF2-40B4-BE49-F238E27FC236}">
                <a16:creationId xmlns:a16="http://schemas.microsoft.com/office/drawing/2014/main" id="{9B207098-F2A0-C35A-8FC1-8473427794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5"/>
            <a:ext cx="12192000" cy="6858000"/>
          </a:xfrm>
          <a:prstGeom prst="rect">
            <a:avLst/>
          </a:prstGeom>
        </p:spPr>
      </p:pic>
      <p:sp>
        <p:nvSpPr>
          <p:cNvPr id="14" name="İçerik Yer Tutucusu 2">
            <a:extLst>
              <a:ext uri="{FF2B5EF4-FFF2-40B4-BE49-F238E27FC236}">
                <a16:creationId xmlns:a16="http://schemas.microsoft.com/office/drawing/2014/main" id="{58A135B6-703E-523E-F798-5C561E7B4C6A}"/>
              </a:ext>
            </a:extLst>
          </p:cNvPr>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sp>
        <p:nvSpPr>
          <p:cNvPr id="7" name="İçerik Yer Tutucusu 2">
            <a:extLst>
              <a:ext uri="{FF2B5EF4-FFF2-40B4-BE49-F238E27FC236}">
                <a16:creationId xmlns:a16="http://schemas.microsoft.com/office/drawing/2014/main" id="{38AE3F3B-8364-3198-A315-87B7ED923873}"/>
              </a:ext>
            </a:extLst>
          </p:cNvPr>
          <p:cNvSpPr txBox="1">
            <a:spLocks/>
          </p:cNvSpPr>
          <p:nvPr/>
        </p:nvSpPr>
        <p:spPr>
          <a:xfrm>
            <a:off x="674508" y="1062629"/>
            <a:ext cx="10515600" cy="10423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285750" algn="just">
              <a:lnSpc>
                <a:spcPct val="70000"/>
              </a:lnSpc>
              <a:buClr>
                <a:srgbClr val="0D4C92"/>
              </a:buClr>
              <a:buSzPct val="150000"/>
              <a:buFont typeface="Wingdings" panose="05000000000000000000" pitchFamily="2" charset="2"/>
              <a:buChar char="Ø"/>
            </a:pPr>
            <a:r>
              <a:rPr lang="tr-TR" sz="1800" dirty="0">
                <a:solidFill>
                  <a:srgbClr val="003CA6"/>
                </a:solidFill>
                <a:latin typeface="Arial" panose="020B0604020202020204" pitchFamily="34" charset="0"/>
                <a:cs typeface="Arial" panose="020B0604020202020204" pitchFamily="34" charset="0"/>
                <a:hlinkClick r:id="rId3"/>
              </a:rPr>
              <a:t>https://www.dmo.gov.tr/</a:t>
            </a:r>
            <a:r>
              <a:rPr lang="tr-TR" sz="1800" dirty="0">
                <a:solidFill>
                  <a:srgbClr val="003CA6"/>
                </a:solidFill>
                <a:latin typeface="Arial" panose="020B0604020202020204" pitchFamily="34" charset="0"/>
                <a:cs typeface="Arial" panose="020B0604020202020204" pitchFamily="34" charset="0"/>
              </a:rPr>
              <a:t> adresi üzerinden giriş linkinden “tedarikçi” </a:t>
            </a:r>
          </a:p>
          <a:p>
            <a:pPr indent="0" algn="just">
              <a:lnSpc>
                <a:spcPct val="70000"/>
              </a:lnSpc>
              <a:buClr>
                <a:srgbClr val="0D4C92"/>
              </a:buClr>
              <a:buSzPct val="150000"/>
              <a:buNone/>
            </a:pPr>
            <a:r>
              <a:rPr lang="tr-TR" sz="1800" dirty="0">
                <a:solidFill>
                  <a:srgbClr val="003CA6"/>
                </a:solidFill>
                <a:latin typeface="Arial" panose="020B0604020202020204" pitchFamily="34" charset="0"/>
                <a:cs typeface="Arial" panose="020B0604020202020204" pitchFamily="34" charset="0"/>
              </a:rPr>
              <a:t>sekmesi seçilerek sisteme giriş sağlanır. e-Devlet veya DMO e-İmza </a:t>
            </a:r>
          </a:p>
          <a:p>
            <a:pPr indent="0" algn="just">
              <a:lnSpc>
                <a:spcPct val="70000"/>
              </a:lnSpc>
              <a:buClr>
                <a:srgbClr val="0D4C92"/>
              </a:buClr>
              <a:buSzPct val="150000"/>
              <a:buNone/>
            </a:pPr>
            <a:r>
              <a:rPr lang="tr-TR" sz="1800" dirty="0">
                <a:solidFill>
                  <a:srgbClr val="003CA6"/>
                </a:solidFill>
                <a:latin typeface="Arial" panose="020B0604020202020204" pitchFamily="34" charset="0"/>
                <a:cs typeface="Arial" panose="020B0604020202020204" pitchFamily="34" charset="0"/>
              </a:rPr>
              <a:t>üzerinden giriş işlemleri onaylanır.</a:t>
            </a:r>
          </a:p>
          <a:p>
            <a:pPr indent="0" algn="just">
              <a:lnSpc>
                <a:spcPct val="70000"/>
              </a:lnSpc>
              <a:buClr>
                <a:srgbClr val="0D4C92"/>
              </a:buClr>
              <a:buSzPct val="150000"/>
              <a:buNone/>
            </a:pPr>
            <a:endParaRPr lang="tr-TR" sz="1800" dirty="0">
              <a:solidFill>
                <a:srgbClr val="003CA6"/>
              </a:solidFill>
              <a:latin typeface="Arial" panose="020B0604020202020204" pitchFamily="34" charset="0"/>
              <a:cs typeface="Arial" panose="020B0604020202020204" pitchFamily="34" charset="0"/>
            </a:endParaRPr>
          </a:p>
        </p:txBody>
      </p:sp>
      <p:pic>
        <p:nvPicPr>
          <p:cNvPr id="4" name="Resim 3">
            <a:extLst>
              <a:ext uri="{FF2B5EF4-FFF2-40B4-BE49-F238E27FC236}">
                <a16:creationId xmlns:a16="http://schemas.microsoft.com/office/drawing/2014/main" id="{823ACE44-59D8-83E4-63B7-385733386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7322" y="2214831"/>
            <a:ext cx="7697356" cy="3928630"/>
          </a:xfrm>
          <a:prstGeom prst="rect">
            <a:avLst/>
          </a:prstGeom>
        </p:spPr>
      </p:pic>
      <p:sp>
        <p:nvSpPr>
          <p:cNvPr id="3" name="Metin kutusu 2">
            <a:extLst>
              <a:ext uri="{FF2B5EF4-FFF2-40B4-BE49-F238E27FC236}">
                <a16:creationId xmlns:a16="http://schemas.microsoft.com/office/drawing/2014/main" id="{55B0E67D-82A9-38DD-1FF1-4C54E6F9FC6F}"/>
              </a:ext>
            </a:extLst>
          </p:cNvPr>
          <p:cNvSpPr txBox="1"/>
          <p:nvPr/>
        </p:nvSpPr>
        <p:spPr>
          <a:xfrm>
            <a:off x="8349047" y="367754"/>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Tedarikçi Ön Kaydı</a:t>
            </a:r>
          </a:p>
        </p:txBody>
      </p:sp>
      <p:pic>
        <p:nvPicPr>
          <p:cNvPr id="5" name="Resim 4">
            <a:extLst>
              <a:ext uri="{FF2B5EF4-FFF2-40B4-BE49-F238E27FC236}">
                <a16:creationId xmlns:a16="http://schemas.microsoft.com/office/drawing/2014/main" id="{6C9C5504-CCF3-4F82-A190-14FDBF3AB4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3707569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686D5-491E-9E2A-D5E3-77C9CA11D9B2}"/>
            </a:ext>
          </a:extLst>
        </p:cNvPr>
        <p:cNvGrpSpPr/>
        <p:nvPr/>
      </p:nvGrpSpPr>
      <p:grpSpPr>
        <a:xfrm>
          <a:off x="0" y="0"/>
          <a:ext cx="0" cy="0"/>
          <a:chOff x="0" y="0"/>
          <a:chExt cx="0" cy="0"/>
        </a:xfrm>
      </p:grpSpPr>
      <p:pic>
        <p:nvPicPr>
          <p:cNvPr id="2" name="Resim 1">
            <a:extLst>
              <a:ext uri="{FF2B5EF4-FFF2-40B4-BE49-F238E27FC236}">
                <a16:creationId xmlns:a16="http://schemas.microsoft.com/office/drawing/2014/main" id="{42C0BF9A-F8C7-0B93-B5BC-12E55B00AB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5"/>
            <a:ext cx="12192000" cy="6858000"/>
          </a:xfrm>
          <a:prstGeom prst="rect">
            <a:avLst/>
          </a:prstGeom>
        </p:spPr>
      </p:pic>
      <p:sp>
        <p:nvSpPr>
          <p:cNvPr id="14" name="İçerik Yer Tutucusu 2">
            <a:extLst>
              <a:ext uri="{FF2B5EF4-FFF2-40B4-BE49-F238E27FC236}">
                <a16:creationId xmlns:a16="http://schemas.microsoft.com/office/drawing/2014/main" id="{021A139C-FAAE-218A-EF67-F1D19366301E}"/>
              </a:ext>
            </a:extLst>
          </p:cNvPr>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sp>
        <p:nvSpPr>
          <p:cNvPr id="7" name="İçerik Yer Tutucusu 2">
            <a:extLst>
              <a:ext uri="{FF2B5EF4-FFF2-40B4-BE49-F238E27FC236}">
                <a16:creationId xmlns:a16="http://schemas.microsoft.com/office/drawing/2014/main" id="{FCF95EF4-FC9C-DDF0-8ACB-CC43672000CC}"/>
              </a:ext>
            </a:extLst>
          </p:cNvPr>
          <p:cNvSpPr txBox="1">
            <a:spLocks/>
          </p:cNvSpPr>
          <p:nvPr/>
        </p:nvSpPr>
        <p:spPr>
          <a:xfrm>
            <a:off x="674508" y="1062629"/>
            <a:ext cx="10515600" cy="3154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285750" algn="just">
              <a:lnSpc>
                <a:spcPct val="70000"/>
              </a:lnSpc>
              <a:buClr>
                <a:srgbClr val="0D4C92"/>
              </a:buClr>
              <a:buSzPct val="150000"/>
              <a:buFont typeface="Wingdings" panose="05000000000000000000" pitchFamily="2" charset="2"/>
              <a:buChar char="Ø"/>
            </a:pPr>
            <a:r>
              <a:rPr lang="tr-TR" sz="1800" dirty="0">
                <a:solidFill>
                  <a:srgbClr val="04488F"/>
                </a:solidFill>
                <a:latin typeface="Arial" panose="020B0604020202020204" pitchFamily="34" charset="0"/>
                <a:cs typeface="Arial" panose="020B0604020202020204" pitchFamily="34" charset="0"/>
              </a:rPr>
              <a:t>Hesabım-Firma Bilgilerim sekmesinden Firma Bilgileri kontrol edilir.</a:t>
            </a:r>
          </a:p>
          <a:p>
            <a:pPr indent="0" algn="just">
              <a:lnSpc>
                <a:spcPct val="70000"/>
              </a:lnSpc>
              <a:buClr>
                <a:srgbClr val="0D4C92"/>
              </a:buClr>
              <a:buSzPct val="150000"/>
              <a:buNone/>
            </a:pPr>
            <a:endParaRPr lang="tr-TR" sz="1800" dirty="0">
              <a:solidFill>
                <a:srgbClr val="003CA6"/>
              </a:solidFill>
              <a:latin typeface="Arial" panose="020B0604020202020204" pitchFamily="34" charset="0"/>
              <a:cs typeface="Arial" panose="020B0604020202020204" pitchFamily="34" charset="0"/>
            </a:endParaRPr>
          </a:p>
          <a:p>
            <a:pPr indent="0" algn="just">
              <a:lnSpc>
                <a:spcPct val="70000"/>
              </a:lnSpc>
              <a:buClr>
                <a:srgbClr val="0D4C92"/>
              </a:buClr>
              <a:buSzPct val="150000"/>
              <a:buNone/>
            </a:pPr>
            <a:endParaRPr lang="tr-TR" sz="1800" dirty="0">
              <a:solidFill>
                <a:srgbClr val="003CA6"/>
              </a:solidFill>
              <a:latin typeface="Arial" panose="020B0604020202020204" pitchFamily="34" charset="0"/>
              <a:cs typeface="Arial" panose="020B0604020202020204" pitchFamily="34" charset="0"/>
            </a:endParaRPr>
          </a:p>
          <a:p>
            <a:pPr indent="0" algn="just">
              <a:lnSpc>
                <a:spcPct val="70000"/>
              </a:lnSpc>
              <a:buClr>
                <a:srgbClr val="0D4C92"/>
              </a:buClr>
              <a:buSzPct val="150000"/>
              <a:buNone/>
            </a:pPr>
            <a:endParaRPr lang="tr-TR" sz="1800" dirty="0">
              <a:solidFill>
                <a:srgbClr val="003CA6"/>
              </a:solidFill>
              <a:latin typeface="Arial" panose="020B0604020202020204" pitchFamily="34" charset="0"/>
              <a:cs typeface="Arial" panose="020B0604020202020204" pitchFamily="34" charset="0"/>
            </a:endParaRPr>
          </a:p>
        </p:txBody>
      </p:sp>
      <p:pic>
        <p:nvPicPr>
          <p:cNvPr id="3" name="İçerik Yer Tutucusu 3">
            <a:extLst>
              <a:ext uri="{FF2B5EF4-FFF2-40B4-BE49-F238E27FC236}">
                <a16:creationId xmlns:a16="http://schemas.microsoft.com/office/drawing/2014/main" id="{91C46AD8-B12D-FC3D-E441-91DC85D7D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063" y="1638884"/>
            <a:ext cx="8219384" cy="4468939"/>
          </a:xfrm>
          <a:prstGeom prst="rect">
            <a:avLst/>
          </a:prstGeom>
        </p:spPr>
      </p:pic>
      <p:sp>
        <p:nvSpPr>
          <p:cNvPr id="4" name="Metin kutusu 3">
            <a:extLst>
              <a:ext uri="{FF2B5EF4-FFF2-40B4-BE49-F238E27FC236}">
                <a16:creationId xmlns:a16="http://schemas.microsoft.com/office/drawing/2014/main" id="{DCC6352E-F16F-A5EB-1D2E-FECFDACC42F1}"/>
              </a:ext>
            </a:extLst>
          </p:cNvPr>
          <p:cNvSpPr txBox="1"/>
          <p:nvPr/>
        </p:nvSpPr>
        <p:spPr>
          <a:xfrm>
            <a:off x="8349047" y="367754"/>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Tedarikçi Ön Kaydı</a:t>
            </a:r>
          </a:p>
        </p:txBody>
      </p:sp>
      <p:pic>
        <p:nvPicPr>
          <p:cNvPr id="5" name="Resim 4">
            <a:extLst>
              <a:ext uri="{FF2B5EF4-FFF2-40B4-BE49-F238E27FC236}">
                <a16:creationId xmlns:a16="http://schemas.microsoft.com/office/drawing/2014/main" id="{561967DD-069E-0D8D-E3C0-DC0AB3A993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1927035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38DAA-958F-5F9F-0C94-EBF5554B5F9F}"/>
            </a:ext>
          </a:extLst>
        </p:cNvPr>
        <p:cNvGrpSpPr/>
        <p:nvPr/>
      </p:nvGrpSpPr>
      <p:grpSpPr>
        <a:xfrm>
          <a:off x="0" y="0"/>
          <a:ext cx="0" cy="0"/>
          <a:chOff x="0" y="0"/>
          <a:chExt cx="0" cy="0"/>
        </a:xfrm>
      </p:grpSpPr>
      <p:pic>
        <p:nvPicPr>
          <p:cNvPr id="2" name="Resim 1">
            <a:extLst>
              <a:ext uri="{FF2B5EF4-FFF2-40B4-BE49-F238E27FC236}">
                <a16:creationId xmlns:a16="http://schemas.microsoft.com/office/drawing/2014/main" id="{3096E15B-8E55-6049-5298-C9AB0564A8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5"/>
            <a:ext cx="12192000" cy="6858000"/>
          </a:xfrm>
          <a:prstGeom prst="rect">
            <a:avLst/>
          </a:prstGeom>
        </p:spPr>
      </p:pic>
      <p:sp>
        <p:nvSpPr>
          <p:cNvPr id="14" name="İçerik Yer Tutucusu 2">
            <a:extLst>
              <a:ext uri="{FF2B5EF4-FFF2-40B4-BE49-F238E27FC236}">
                <a16:creationId xmlns:a16="http://schemas.microsoft.com/office/drawing/2014/main" id="{CDD6A6A9-809B-15C9-1687-22CF670A45DD}"/>
              </a:ext>
            </a:extLst>
          </p:cNvPr>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sp>
        <p:nvSpPr>
          <p:cNvPr id="7" name="İçerik Yer Tutucusu 2">
            <a:extLst>
              <a:ext uri="{FF2B5EF4-FFF2-40B4-BE49-F238E27FC236}">
                <a16:creationId xmlns:a16="http://schemas.microsoft.com/office/drawing/2014/main" id="{1A070D80-5F81-FDDE-B543-AD9DF6C883A0}"/>
              </a:ext>
            </a:extLst>
          </p:cNvPr>
          <p:cNvSpPr txBox="1">
            <a:spLocks/>
          </p:cNvSpPr>
          <p:nvPr/>
        </p:nvSpPr>
        <p:spPr>
          <a:xfrm>
            <a:off x="674508" y="1062628"/>
            <a:ext cx="10515600" cy="31542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tr-TR" sz="1800" dirty="0">
                <a:solidFill>
                  <a:srgbClr val="04488F"/>
                </a:solidFill>
                <a:latin typeface="Arial" panose="020B0604020202020204" pitchFamily="34" charset="0"/>
                <a:cs typeface="Arial" panose="020B0604020202020204" pitchFamily="34" charset="0"/>
              </a:rPr>
              <a:t>Hesabım-Firma Bilgilerim sekmesinden Firma Ek Bilgileri  sisteme kaydedilir.</a:t>
            </a:r>
          </a:p>
          <a:p>
            <a:pPr marL="514350" indent="-285750" algn="just">
              <a:lnSpc>
                <a:spcPct val="70000"/>
              </a:lnSpc>
              <a:buClr>
                <a:srgbClr val="0D4C92"/>
              </a:buClr>
              <a:buSzPct val="150000"/>
              <a:buFont typeface="Wingdings" panose="05000000000000000000" pitchFamily="2" charset="2"/>
              <a:buChar char="Ø"/>
            </a:pPr>
            <a:endParaRPr lang="tr-TR" sz="1800" dirty="0">
              <a:solidFill>
                <a:srgbClr val="04488F"/>
              </a:solidFill>
              <a:latin typeface="Arial" panose="020B0604020202020204" pitchFamily="34" charset="0"/>
              <a:cs typeface="Arial" panose="020B0604020202020204" pitchFamily="34" charset="0"/>
            </a:endParaRPr>
          </a:p>
        </p:txBody>
      </p:sp>
      <p:pic>
        <p:nvPicPr>
          <p:cNvPr id="6" name="İçerik Yer Tutucusu 3">
            <a:extLst>
              <a:ext uri="{FF2B5EF4-FFF2-40B4-BE49-F238E27FC236}">
                <a16:creationId xmlns:a16="http://schemas.microsoft.com/office/drawing/2014/main" id="{C32A9416-2ECD-EA3E-319E-5848D631D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367" y="1714417"/>
            <a:ext cx="8459472" cy="4538849"/>
          </a:xfrm>
          <a:prstGeom prst="rect">
            <a:avLst/>
          </a:prstGeom>
        </p:spPr>
      </p:pic>
      <p:sp>
        <p:nvSpPr>
          <p:cNvPr id="3" name="Metin kutusu 2">
            <a:extLst>
              <a:ext uri="{FF2B5EF4-FFF2-40B4-BE49-F238E27FC236}">
                <a16:creationId xmlns:a16="http://schemas.microsoft.com/office/drawing/2014/main" id="{551068F9-7BE9-4255-7B74-30A67FA1A28F}"/>
              </a:ext>
            </a:extLst>
          </p:cNvPr>
          <p:cNvSpPr txBox="1"/>
          <p:nvPr/>
        </p:nvSpPr>
        <p:spPr>
          <a:xfrm>
            <a:off x="8349047" y="367754"/>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Tedarikçi Ön Kaydı</a:t>
            </a:r>
          </a:p>
        </p:txBody>
      </p:sp>
      <p:pic>
        <p:nvPicPr>
          <p:cNvPr id="4" name="Resim 3">
            <a:extLst>
              <a:ext uri="{FF2B5EF4-FFF2-40B4-BE49-F238E27FC236}">
                <a16:creationId xmlns:a16="http://schemas.microsoft.com/office/drawing/2014/main" id="{CB00FFF3-73CB-687E-E142-D978ECC004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3015554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5BA1E-68D9-3C41-7A31-154456F7ABB4}"/>
            </a:ext>
          </a:extLst>
        </p:cNvPr>
        <p:cNvGrpSpPr/>
        <p:nvPr/>
      </p:nvGrpSpPr>
      <p:grpSpPr>
        <a:xfrm>
          <a:off x="0" y="0"/>
          <a:ext cx="0" cy="0"/>
          <a:chOff x="0" y="0"/>
          <a:chExt cx="0" cy="0"/>
        </a:xfrm>
      </p:grpSpPr>
      <p:pic>
        <p:nvPicPr>
          <p:cNvPr id="2" name="Resim 1">
            <a:extLst>
              <a:ext uri="{FF2B5EF4-FFF2-40B4-BE49-F238E27FC236}">
                <a16:creationId xmlns:a16="http://schemas.microsoft.com/office/drawing/2014/main" id="{08728F13-8A7C-CCB8-57E8-B13AC80AD4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5"/>
            <a:ext cx="12192000" cy="6858000"/>
          </a:xfrm>
          <a:prstGeom prst="rect">
            <a:avLst/>
          </a:prstGeom>
        </p:spPr>
      </p:pic>
      <p:sp>
        <p:nvSpPr>
          <p:cNvPr id="14" name="İçerik Yer Tutucusu 2">
            <a:extLst>
              <a:ext uri="{FF2B5EF4-FFF2-40B4-BE49-F238E27FC236}">
                <a16:creationId xmlns:a16="http://schemas.microsoft.com/office/drawing/2014/main" id="{839D5886-DFD9-CDB6-D968-12C300D0E3BF}"/>
              </a:ext>
            </a:extLst>
          </p:cNvPr>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sp>
        <p:nvSpPr>
          <p:cNvPr id="7" name="İçerik Yer Tutucusu 2">
            <a:extLst>
              <a:ext uri="{FF2B5EF4-FFF2-40B4-BE49-F238E27FC236}">
                <a16:creationId xmlns:a16="http://schemas.microsoft.com/office/drawing/2014/main" id="{1C6FDC94-B2B2-291E-0EEB-E5C99CAB6E3C}"/>
              </a:ext>
            </a:extLst>
          </p:cNvPr>
          <p:cNvSpPr txBox="1">
            <a:spLocks/>
          </p:cNvSpPr>
          <p:nvPr/>
        </p:nvSpPr>
        <p:spPr>
          <a:xfrm>
            <a:off x="674508" y="1062629"/>
            <a:ext cx="8062086" cy="7933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tr-TR" sz="1800" dirty="0">
                <a:solidFill>
                  <a:srgbClr val="04488F"/>
                </a:solidFill>
                <a:latin typeface="Arial" panose="020B0604020202020204" pitchFamily="34" charset="0"/>
                <a:cs typeface="Arial" panose="020B0604020202020204" pitchFamily="34" charset="0"/>
              </a:rPr>
              <a:t>Hesabım-Firma Bilgilerim sekmesinden Temsilci Bilgileri sisteme kaydedilir.</a:t>
            </a:r>
          </a:p>
          <a:p>
            <a:pPr marL="514350" indent="-285750" algn="just">
              <a:lnSpc>
                <a:spcPct val="70000"/>
              </a:lnSpc>
              <a:buClr>
                <a:srgbClr val="0D4C92"/>
              </a:buClr>
              <a:buSzPct val="150000"/>
              <a:buFont typeface="Wingdings" panose="05000000000000000000" pitchFamily="2" charset="2"/>
              <a:buChar char="Ø"/>
            </a:pPr>
            <a:endParaRPr lang="tr-TR" sz="1800" dirty="0">
              <a:solidFill>
                <a:srgbClr val="04488F"/>
              </a:solidFill>
              <a:latin typeface="Arial" panose="020B0604020202020204" pitchFamily="34" charset="0"/>
              <a:cs typeface="Arial" panose="020B0604020202020204" pitchFamily="34" charset="0"/>
            </a:endParaRPr>
          </a:p>
        </p:txBody>
      </p:sp>
      <p:pic>
        <p:nvPicPr>
          <p:cNvPr id="3" name="Resim 2">
            <a:extLst>
              <a:ext uri="{FF2B5EF4-FFF2-40B4-BE49-F238E27FC236}">
                <a16:creationId xmlns:a16="http://schemas.microsoft.com/office/drawing/2014/main" id="{BC9A3559-3310-5DF6-3645-61622FD71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846" y="1654764"/>
            <a:ext cx="8283755" cy="4756355"/>
          </a:xfrm>
          <a:prstGeom prst="rect">
            <a:avLst/>
          </a:prstGeom>
        </p:spPr>
      </p:pic>
      <p:sp>
        <p:nvSpPr>
          <p:cNvPr id="4" name="Metin kutusu 3">
            <a:extLst>
              <a:ext uri="{FF2B5EF4-FFF2-40B4-BE49-F238E27FC236}">
                <a16:creationId xmlns:a16="http://schemas.microsoft.com/office/drawing/2014/main" id="{28EDD242-D12F-86D9-D7E7-CBCEDD72BC01}"/>
              </a:ext>
            </a:extLst>
          </p:cNvPr>
          <p:cNvSpPr txBox="1"/>
          <p:nvPr/>
        </p:nvSpPr>
        <p:spPr>
          <a:xfrm>
            <a:off x="8349047" y="367754"/>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Tedarikçi Ön Kaydı</a:t>
            </a:r>
          </a:p>
        </p:txBody>
      </p:sp>
      <p:pic>
        <p:nvPicPr>
          <p:cNvPr id="5" name="Resim 4">
            <a:extLst>
              <a:ext uri="{FF2B5EF4-FFF2-40B4-BE49-F238E27FC236}">
                <a16:creationId xmlns:a16="http://schemas.microsoft.com/office/drawing/2014/main" id="{A827C30A-21E4-53A8-63DB-2511C12540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647091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B77AA-F608-0252-9595-605E8843846D}"/>
            </a:ext>
          </a:extLst>
        </p:cNvPr>
        <p:cNvGrpSpPr/>
        <p:nvPr/>
      </p:nvGrpSpPr>
      <p:grpSpPr>
        <a:xfrm>
          <a:off x="0" y="0"/>
          <a:ext cx="0" cy="0"/>
          <a:chOff x="0" y="0"/>
          <a:chExt cx="0" cy="0"/>
        </a:xfrm>
      </p:grpSpPr>
      <p:pic>
        <p:nvPicPr>
          <p:cNvPr id="2" name="Resim 1">
            <a:extLst>
              <a:ext uri="{FF2B5EF4-FFF2-40B4-BE49-F238E27FC236}">
                <a16:creationId xmlns:a16="http://schemas.microsoft.com/office/drawing/2014/main" id="{08009CD4-62A5-2F29-4B08-F936799D13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5"/>
            <a:ext cx="12192000" cy="6858000"/>
          </a:xfrm>
          <a:prstGeom prst="rect">
            <a:avLst/>
          </a:prstGeom>
        </p:spPr>
      </p:pic>
      <p:sp>
        <p:nvSpPr>
          <p:cNvPr id="14" name="İçerik Yer Tutucusu 2">
            <a:extLst>
              <a:ext uri="{FF2B5EF4-FFF2-40B4-BE49-F238E27FC236}">
                <a16:creationId xmlns:a16="http://schemas.microsoft.com/office/drawing/2014/main" id="{F98EBC1C-8AB5-2A8B-69DE-F970906019F0}"/>
              </a:ext>
            </a:extLst>
          </p:cNvPr>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sp>
        <p:nvSpPr>
          <p:cNvPr id="7" name="İçerik Yer Tutucusu 2">
            <a:extLst>
              <a:ext uri="{FF2B5EF4-FFF2-40B4-BE49-F238E27FC236}">
                <a16:creationId xmlns:a16="http://schemas.microsoft.com/office/drawing/2014/main" id="{E470F0CF-AD19-BAF4-06AD-758FE322AD38}"/>
              </a:ext>
            </a:extLst>
          </p:cNvPr>
          <p:cNvSpPr txBox="1">
            <a:spLocks/>
          </p:cNvSpPr>
          <p:nvPr/>
        </p:nvSpPr>
        <p:spPr>
          <a:xfrm>
            <a:off x="674508" y="1062628"/>
            <a:ext cx="8062086" cy="63942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Ø"/>
            </a:pPr>
            <a:r>
              <a:rPr lang="tr-TR" sz="1800" dirty="0">
                <a:solidFill>
                  <a:srgbClr val="04488F"/>
                </a:solidFill>
                <a:latin typeface="Arial" panose="020B0604020202020204" pitchFamily="34" charset="0"/>
                <a:cs typeface="Arial" panose="020B0604020202020204" pitchFamily="34" charset="0"/>
              </a:rPr>
              <a:t>Hesabım-Profilim-Firma Ortaklar sekmesinde firma ortakları kaydedilir. Eğer firma ortağı yoksa yeniden firma sahibi bilgileri girilmelidir.</a:t>
            </a:r>
          </a:p>
        </p:txBody>
      </p:sp>
      <p:pic>
        <p:nvPicPr>
          <p:cNvPr id="4" name="Resim 3">
            <a:extLst>
              <a:ext uri="{FF2B5EF4-FFF2-40B4-BE49-F238E27FC236}">
                <a16:creationId xmlns:a16="http://schemas.microsoft.com/office/drawing/2014/main" id="{A0F1BD0B-D227-5EB7-DF14-E4CF1CBB8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403" y="1926404"/>
            <a:ext cx="8012100" cy="4247973"/>
          </a:xfrm>
          <a:prstGeom prst="rect">
            <a:avLst/>
          </a:prstGeom>
        </p:spPr>
      </p:pic>
      <p:sp>
        <p:nvSpPr>
          <p:cNvPr id="3" name="Metin kutusu 2">
            <a:extLst>
              <a:ext uri="{FF2B5EF4-FFF2-40B4-BE49-F238E27FC236}">
                <a16:creationId xmlns:a16="http://schemas.microsoft.com/office/drawing/2014/main" id="{1D779232-37DD-DD12-D0C6-1ED62625F50A}"/>
              </a:ext>
            </a:extLst>
          </p:cNvPr>
          <p:cNvSpPr txBox="1"/>
          <p:nvPr/>
        </p:nvSpPr>
        <p:spPr>
          <a:xfrm>
            <a:off x="8349047" y="367754"/>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Tedarikçi Ön Kaydı</a:t>
            </a:r>
          </a:p>
        </p:txBody>
      </p:sp>
      <p:pic>
        <p:nvPicPr>
          <p:cNvPr id="5" name="Resim 4">
            <a:extLst>
              <a:ext uri="{FF2B5EF4-FFF2-40B4-BE49-F238E27FC236}">
                <a16:creationId xmlns:a16="http://schemas.microsoft.com/office/drawing/2014/main" id="{814B04D0-5147-B3C2-ED18-3F4E0B8CE8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1061440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93FD3-A07B-2754-13A7-1F948A5939B7}"/>
            </a:ext>
          </a:extLst>
        </p:cNvPr>
        <p:cNvGrpSpPr/>
        <p:nvPr/>
      </p:nvGrpSpPr>
      <p:grpSpPr>
        <a:xfrm>
          <a:off x="0" y="0"/>
          <a:ext cx="0" cy="0"/>
          <a:chOff x="0" y="0"/>
          <a:chExt cx="0" cy="0"/>
        </a:xfrm>
      </p:grpSpPr>
      <p:pic>
        <p:nvPicPr>
          <p:cNvPr id="2" name="Resim 1">
            <a:extLst>
              <a:ext uri="{FF2B5EF4-FFF2-40B4-BE49-F238E27FC236}">
                <a16:creationId xmlns:a16="http://schemas.microsoft.com/office/drawing/2014/main" id="{3AA242D3-174D-4452-43AF-FDEC960014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5"/>
            <a:ext cx="12192000" cy="6858000"/>
          </a:xfrm>
          <a:prstGeom prst="rect">
            <a:avLst/>
          </a:prstGeom>
        </p:spPr>
      </p:pic>
      <p:sp>
        <p:nvSpPr>
          <p:cNvPr id="14" name="İçerik Yer Tutucusu 2">
            <a:extLst>
              <a:ext uri="{FF2B5EF4-FFF2-40B4-BE49-F238E27FC236}">
                <a16:creationId xmlns:a16="http://schemas.microsoft.com/office/drawing/2014/main" id="{DA58BB40-34C8-931B-0BAA-74FC2B21C13C}"/>
              </a:ext>
            </a:extLst>
          </p:cNvPr>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sp>
        <p:nvSpPr>
          <p:cNvPr id="7" name="İçerik Yer Tutucusu 2">
            <a:extLst>
              <a:ext uri="{FF2B5EF4-FFF2-40B4-BE49-F238E27FC236}">
                <a16:creationId xmlns:a16="http://schemas.microsoft.com/office/drawing/2014/main" id="{1EC2B44A-AC91-1ADB-1092-601BE262087B}"/>
              </a:ext>
            </a:extLst>
          </p:cNvPr>
          <p:cNvSpPr txBox="1">
            <a:spLocks/>
          </p:cNvSpPr>
          <p:nvPr/>
        </p:nvSpPr>
        <p:spPr>
          <a:xfrm>
            <a:off x="674508" y="1062628"/>
            <a:ext cx="8062086" cy="16171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tr-TR" sz="1800" dirty="0">
                <a:solidFill>
                  <a:srgbClr val="04488F"/>
                </a:solidFill>
                <a:latin typeface="Arial" panose="020B0604020202020204" pitchFamily="34" charset="0"/>
                <a:cs typeface="Arial" panose="020B0604020202020204" pitchFamily="34" charset="0"/>
              </a:rPr>
              <a:t>e-Teklif Yetkilileri sekmesinden İhalelere teklif verecek personel bilgilerinin sisteme girişi yapılır. Birim tarafından temsilci bilgileri onaylanır.</a:t>
            </a:r>
            <a:br>
              <a:rPr lang="tr-TR" sz="1800" dirty="0">
                <a:solidFill>
                  <a:srgbClr val="04488F"/>
                </a:solidFill>
                <a:latin typeface="Arial" panose="020B0604020202020204" pitchFamily="34" charset="0"/>
                <a:cs typeface="Arial" panose="020B0604020202020204" pitchFamily="34" charset="0"/>
              </a:rPr>
            </a:br>
            <a:r>
              <a:rPr lang="tr-TR" sz="1800" dirty="0">
                <a:solidFill>
                  <a:srgbClr val="04488F"/>
                </a:solidFill>
                <a:latin typeface="Arial" panose="020B0604020202020204" pitchFamily="34" charset="0"/>
                <a:cs typeface="Arial" panose="020B0604020202020204" pitchFamily="34" charset="0"/>
              </a:rPr>
              <a:t>*10 kişiye  kadar e-teklif yetkilisi eklenebilir.</a:t>
            </a:r>
          </a:p>
        </p:txBody>
      </p:sp>
      <p:pic>
        <p:nvPicPr>
          <p:cNvPr id="3" name="Resim 2">
            <a:extLst>
              <a:ext uri="{FF2B5EF4-FFF2-40B4-BE49-F238E27FC236}">
                <a16:creationId xmlns:a16="http://schemas.microsoft.com/office/drawing/2014/main" id="{45897698-95D8-9577-0E22-E426161819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9040" y="2099401"/>
            <a:ext cx="7703303" cy="4153865"/>
          </a:xfrm>
          <a:prstGeom prst="rect">
            <a:avLst/>
          </a:prstGeom>
        </p:spPr>
      </p:pic>
      <p:sp>
        <p:nvSpPr>
          <p:cNvPr id="4" name="Metin kutusu 3">
            <a:extLst>
              <a:ext uri="{FF2B5EF4-FFF2-40B4-BE49-F238E27FC236}">
                <a16:creationId xmlns:a16="http://schemas.microsoft.com/office/drawing/2014/main" id="{B107E339-11B9-90CF-5D3A-9E315084AFD9}"/>
              </a:ext>
            </a:extLst>
          </p:cNvPr>
          <p:cNvSpPr txBox="1"/>
          <p:nvPr/>
        </p:nvSpPr>
        <p:spPr>
          <a:xfrm>
            <a:off x="8349047" y="367754"/>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Tedarikçi Ön Kaydı</a:t>
            </a:r>
          </a:p>
        </p:txBody>
      </p:sp>
      <p:pic>
        <p:nvPicPr>
          <p:cNvPr id="5" name="Resim 4">
            <a:extLst>
              <a:ext uri="{FF2B5EF4-FFF2-40B4-BE49-F238E27FC236}">
                <a16:creationId xmlns:a16="http://schemas.microsoft.com/office/drawing/2014/main" id="{CEDBBB08-94CE-2556-343B-4EE90C33A1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3523058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Metin kutusu 8"/>
          <p:cNvSpPr txBox="1"/>
          <p:nvPr/>
        </p:nvSpPr>
        <p:spPr>
          <a:xfrm>
            <a:off x="1377647" y="3105834"/>
            <a:ext cx="9436705" cy="646331"/>
          </a:xfrm>
          <a:prstGeom prst="rect">
            <a:avLst/>
          </a:prstGeom>
          <a:noFill/>
        </p:spPr>
        <p:txBody>
          <a:bodyPr wrap="square" rtlCol="0">
            <a:spAutoFit/>
          </a:bodyPr>
          <a:lstStyle/>
          <a:p>
            <a:pPr algn="ctr"/>
            <a:r>
              <a:rPr lang="tr-TR" sz="3600" dirty="0">
                <a:solidFill>
                  <a:srgbClr val="157BBF"/>
                </a:solidFill>
                <a:latin typeface="Arial Black" panose="020B0A04020102020204" pitchFamily="34" charset="0"/>
              </a:rPr>
              <a:t>KATALOG</a:t>
            </a:r>
          </a:p>
        </p:txBody>
      </p:sp>
      <p:cxnSp>
        <p:nvCxnSpPr>
          <p:cNvPr id="34" name="Düz Bağlayıcı 33"/>
          <p:cNvCxnSpPr/>
          <p:nvPr/>
        </p:nvCxnSpPr>
        <p:spPr>
          <a:xfrm>
            <a:off x="4486844" y="3780724"/>
            <a:ext cx="302847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021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6823" y="2071278"/>
            <a:ext cx="7336294" cy="3507392"/>
          </a:xfrm>
          <a:prstGeom prst="rect">
            <a:avLst/>
          </a:prstGeom>
        </p:spPr>
      </p:pic>
      <p:sp>
        <p:nvSpPr>
          <p:cNvPr id="8" name="Metin kutusu 7"/>
          <p:cNvSpPr txBox="1"/>
          <p:nvPr/>
        </p:nvSpPr>
        <p:spPr>
          <a:xfrm>
            <a:off x="8293100" y="435474"/>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DMO Alım Süreci</a:t>
            </a:r>
          </a:p>
        </p:txBody>
      </p:sp>
      <p:pic>
        <p:nvPicPr>
          <p:cNvPr id="5" name="Resim 4"/>
          <p:cNvPicPr>
            <a:picLocks noChangeAspect="1"/>
          </p:cNvPicPr>
          <p:nvPr/>
        </p:nvPicPr>
        <p:blipFill>
          <a:blip r:embed="rId4"/>
          <a:stretch>
            <a:fillRect/>
          </a:stretch>
        </p:blipFill>
        <p:spPr>
          <a:xfrm rot="1992481">
            <a:off x="2968094" y="4496336"/>
            <a:ext cx="1632220" cy="529973"/>
          </a:xfrm>
          <a:prstGeom prst="rect">
            <a:avLst/>
          </a:prstGeom>
        </p:spPr>
      </p:pic>
      <p:sp>
        <p:nvSpPr>
          <p:cNvPr id="11" name="Metin kutusu 10"/>
          <p:cNvSpPr txBox="1"/>
          <p:nvPr/>
        </p:nvSpPr>
        <p:spPr>
          <a:xfrm>
            <a:off x="3438168" y="5029891"/>
            <a:ext cx="883403" cy="400110"/>
          </a:xfrm>
          <a:prstGeom prst="rect">
            <a:avLst/>
          </a:prstGeom>
          <a:noFill/>
        </p:spPr>
        <p:txBody>
          <a:bodyPr wrap="square" rtlCol="0">
            <a:spAutoFit/>
          </a:bodyPr>
          <a:lstStyle/>
          <a:p>
            <a:r>
              <a:rPr lang="tr-TR" sz="2000" b="1" dirty="0">
                <a:solidFill>
                  <a:schemeClr val="accent2"/>
                </a:solidFill>
                <a:latin typeface="Arial" panose="020B0604020202020204" pitchFamily="34" charset="0"/>
                <a:cs typeface="Arial" panose="020B0604020202020204" pitchFamily="34" charset="0"/>
              </a:rPr>
              <a:t>Talep</a:t>
            </a:r>
          </a:p>
        </p:txBody>
      </p:sp>
      <p:sp>
        <p:nvSpPr>
          <p:cNvPr id="12" name="Metin kutusu 11"/>
          <p:cNvSpPr txBox="1"/>
          <p:nvPr/>
        </p:nvSpPr>
        <p:spPr>
          <a:xfrm>
            <a:off x="7418963" y="5178560"/>
            <a:ext cx="1210662" cy="400110"/>
          </a:xfrm>
          <a:prstGeom prst="rect">
            <a:avLst/>
          </a:prstGeom>
          <a:noFill/>
        </p:spPr>
        <p:txBody>
          <a:bodyPr wrap="square" rtlCol="0">
            <a:spAutoFit/>
          </a:bodyPr>
          <a:lstStyle/>
          <a:p>
            <a:r>
              <a:rPr lang="tr-TR" sz="2000" b="1" dirty="0">
                <a:solidFill>
                  <a:schemeClr val="accent2"/>
                </a:solidFill>
                <a:latin typeface="Arial" panose="020B0604020202020204" pitchFamily="34" charset="0"/>
                <a:cs typeface="Arial" panose="020B0604020202020204" pitchFamily="34" charset="0"/>
              </a:rPr>
              <a:t>Sipariş</a:t>
            </a:r>
          </a:p>
        </p:txBody>
      </p:sp>
      <p:pic>
        <p:nvPicPr>
          <p:cNvPr id="15" name="Resim 14"/>
          <p:cNvPicPr>
            <a:picLocks noChangeAspect="1"/>
          </p:cNvPicPr>
          <p:nvPr/>
        </p:nvPicPr>
        <p:blipFill>
          <a:blip r:embed="rId4"/>
          <a:stretch>
            <a:fillRect/>
          </a:stretch>
        </p:blipFill>
        <p:spPr>
          <a:xfrm rot="20659039">
            <a:off x="6941320" y="4637904"/>
            <a:ext cx="1632220" cy="529973"/>
          </a:xfrm>
          <a:prstGeom prst="rect">
            <a:avLst/>
          </a:prstGeom>
        </p:spPr>
      </p:pic>
      <p:pic>
        <p:nvPicPr>
          <p:cNvPr id="16" name="Resim 15"/>
          <p:cNvPicPr>
            <a:picLocks noChangeAspect="1"/>
          </p:cNvPicPr>
          <p:nvPr/>
        </p:nvPicPr>
        <p:blipFill>
          <a:blip r:embed="rId5"/>
          <a:stretch>
            <a:fillRect/>
          </a:stretch>
        </p:blipFill>
        <p:spPr>
          <a:xfrm>
            <a:off x="4427783" y="1811953"/>
            <a:ext cx="2835919" cy="749867"/>
          </a:xfrm>
          <a:prstGeom prst="rect">
            <a:avLst/>
          </a:prstGeom>
        </p:spPr>
      </p:pic>
      <p:sp>
        <p:nvSpPr>
          <p:cNvPr id="17" name="Metin kutusu 16"/>
          <p:cNvSpPr txBox="1"/>
          <p:nvPr/>
        </p:nvSpPr>
        <p:spPr>
          <a:xfrm>
            <a:off x="5490669" y="1338619"/>
            <a:ext cx="1210662" cy="400110"/>
          </a:xfrm>
          <a:prstGeom prst="rect">
            <a:avLst/>
          </a:prstGeom>
          <a:noFill/>
        </p:spPr>
        <p:txBody>
          <a:bodyPr wrap="square" rtlCol="0">
            <a:spAutoFit/>
          </a:bodyPr>
          <a:lstStyle/>
          <a:p>
            <a:r>
              <a:rPr lang="tr-TR" sz="2000" b="1" dirty="0">
                <a:solidFill>
                  <a:schemeClr val="accent2"/>
                </a:solidFill>
                <a:latin typeface="Arial" panose="020B0604020202020204" pitchFamily="34" charset="0"/>
                <a:cs typeface="Arial" panose="020B0604020202020204" pitchFamily="34" charset="0"/>
              </a:rPr>
              <a:t>Teslim</a:t>
            </a:r>
          </a:p>
        </p:txBody>
      </p:sp>
      <p:pic>
        <p:nvPicPr>
          <p:cNvPr id="3" name="Resim 2">
            <a:extLst>
              <a:ext uri="{FF2B5EF4-FFF2-40B4-BE49-F238E27FC236}">
                <a16:creationId xmlns:a16="http://schemas.microsoft.com/office/drawing/2014/main" id="{DAE82248-FBBA-E82C-AC54-40324F2956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2824679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Resim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6823" y="2071278"/>
            <a:ext cx="7109790" cy="3399103"/>
          </a:xfrm>
          <a:prstGeom prst="rect">
            <a:avLst/>
          </a:prstGeom>
        </p:spPr>
      </p:pic>
      <p:pic>
        <p:nvPicPr>
          <p:cNvPr id="41" name="Resim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5552" y="1132673"/>
            <a:ext cx="2685293" cy="1740412"/>
          </a:xfrm>
          <a:prstGeom prst="rect">
            <a:avLst/>
          </a:prstGeom>
        </p:spPr>
      </p:pic>
      <p:pic>
        <p:nvPicPr>
          <p:cNvPr id="3" name="Resi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5149" y="1365653"/>
            <a:ext cx="5943612" cy="4495809"/>
          </a:xfrm>
          <a:prstGeom prst="rect">
            <a:avLst/>
          </a:prstGeom>
        </p:spPr>
      </p:pic>
      <p:sp>
        <p:nvSpPr>
          <p:cNvPr id="26" name="Metin kutusu 25"/>
          <p:cNvSpPr txBox="1"/>
          <p:nvPr/>
        </p:nvSpPr>
        <p:spPr>
          <a:xfrm>
            <a:off x="3721399" y="1707536"/>
            <a:ext cx="896239" cy="369332"/>
          </a:xfrm>
          <a:prstGeom prst="rect">
            <a:avLst/>
          </a:prstGeom>
          <a:noFill/>
        </p:spPr>
        <p:txBody>
          <a:bodyPr wrap="square" rtlCol="0">
            <a:spAutoFit/>
          </a:bodyPr>
          <a:lstStyle/>
          <a:p>
            <a:r>
              <a:rPr lang="tr-TR" b="1" dirty="0">
                <a:solidFill>
                  <a:srgbClr val="04488F"/>
                </a:solidFill>
                <a:latin typeface="Arial" panose="020B0604020202020204" pitchFamily="34" charset="0"/>
                <a:ea typeface="Verdana" panose="020B0604030504040204" pitchFamily="34" charset="0"/>
                <a:cs typeface="Arial" panose="020B0604020202020204" pitchFamily="34" charset="0"/>
              </a:rPr>
              <a:t>Talep</a:t>
            </a:r>
          </a:p>
        </p:txBody>
      </p:sp>
      <p:sp>
        <p:nvSpPr>
          <p:cNvPr id="27" name="Metin kutusu 26"/>
          <p:cNvSpPr txBox="1"/>
          <p:nvPr/>
        </p:nvSpPr>
        <p:spPr>
          <a:xfrm>
            <a:off x="6344052" y="1915161"/>
            <a:ext cx="999477" cy="369332"/>
          </a:xfrm>
          <a:prstGeom prst="rect">
            <a:avLst/>
          </a:prstGeom>
          <a:noFill/>
        </p:spPr>
        <p:txBody>
          <a:bodyPr wrap="square" rtlCol="0">
            <a:spAutoFit/>
          </a:bodyPr>
          <a:lstStyle/>
          <a:p>
            <a:r>
              <a:rPr lang="tr-TR" b="1" dirty="0">
                <a:solidFill>
                  <a:srgbClr val="FE6F08"/>
                </a:solidFill>
                <a:latin typeface="Arial" panose="020B0604020202020204" pitchFamily="34" charset="0"/>
                <a:ea typeface="Verdana" panose="020B0604030504040204" pitchFamily="34" charset="0"/>
                <a:cs typeface="Arial" panose="020B0604020202020204" pitchFamily="34" charset="0"/>
              </a:rPr>
              <a:t>Sipariş</a:t>
            </a:r>
          </a:p>
        </p:txBody>
      </p:sp>
      <p:sp>
        <p:nvSpPr>
          <p:cNvPr id="28" name="Metin kutusu 27"/>
          <p:cNvSpPr txBox="1"/>
          <p:nvPr/>
        </p:nvSpPr>
        <p:spPr>
          <a:xfrm>
            <a:off x="7176989" y="1921609"/>
            <a:ext cx="247217" cy="369332"/>
          </a:xfrm>
          <a:prstGeom prst="rect">
            <a:avLst/>
          </a:prstGeom>
          <a:noFill/>
        </p:spPr>
        <p:txBody>
          <a:bodyPr wrap="square" rtlCol="0">
            <a:spAutoFit/>
          </a:bodyPr>
          <a:lstStyle/>
          <a:p>
            <a:r>
              <a:rPr lang="tr-TR" b="1" dirty="0">
                <a:solidFill>
                  <a:srgbClr val="FE6F08"/>
                </a:solidFill>
                <a:latin typeface="Arial" panose="020B0604020202020204" pitchFamily="34" charset="0"/>
                <a:cs typeface="Arial" panose="020B0604020202020204" pitchFamily="34" charset="0"/>
              </a:rPr>
              <a:t>2</a:t>
            </a:r>
          </a:p>
        </p:txBody>
      </p:sp>
      <p:sp>
        <p:nvSpPr>
          <p:cNvPr id="29" name="Metin kutusu 28"/>
          <p:cNvSpPr txBox="1"/>
          <p:nvPr/>
        </p:nvSpPr>
        <p:spPr>
          <a:xfrm>
            <a:off x="6038531" y="1354785"/>
            <a:ext cx="2219416" cy="369332"/>
          </a:xfrm>
          <a:prstGeom prst="rect">
            <a:avLst/>
          </a:prstGeom>
          <a:noFill/>
        </p:spPr>
        <p:txBody>
          <a:bodyPr wrap="square" rtlCol="0">
            <a:spAutoFit/>
          </a:bodyPr>
          <a:lstStyle/>
          <a:p>
            <a:r>
              <a:rPr lang="tr-TR" b="1" dirty="0">
                <a:solidFill>
                  <a:srgbClr val="FE6F08"/>
                </a:solidFill>
                <a:latin typeface="Arial" panose="020B0604020202020204" pitchFamily="34" charset="0"/>
                <a:ea typeface="Verdana" panose="020B0604030504040204" pitchFamily="34" charset="0"/>
                <a:cs typeface="Arial" panose="020B0604020202020204" pitchFamily="34" charset="0"/>
              </a:rPr>
              <a:t>Firma Faturası</a:t>
            </a:r>
          </a:p>
        </p:txBody>
      </p:sp>
      <p:sp>
        <p:nvSpPr>
          <p:cNvPr id="30" name="Metin kutusu 29"/>
          <p:cNvSpPr txBox="1"/>
          <p:nvPr/>
        </p:nvSpPr>
        <p:spPr>
          <a:xfrm>
            <a:off x="7698043" y="1365653"/>
            <a:ext cx="247217" cy="369332"/>
          </a:xfrm>
          <a:prstGeom prst="rect">
            <a:avLst/>
          </a:prstGeom>
          <a:noFill/>
        </p:spPr>
        <p:txBody>
          <a:bodyPr wrap="square" rtlCol="0">
            <a:spAutoFit/>
          </a:bodyPr>
          <a:lstStyle/>
          <a:p>
            <a:r>
              <a:rPr lang="tr-TR" b="1" dirty="0">
                <a:solidFill>
                  <a:srgbClr val="FE6F08"/>
                </a:solidFill>
                <a:latin typeface="Arial" panose="020B0604020202020204" pitchFamily="34" charset="0"/>
                <a:cs typeface="Arial" panose="020B0604020202020204" pitchFamily="34" charset="0"/>
              </a:rPr>
              <a:t>5</a:t>
            </a:r>
          </a:p>
        </p:txBody>
      </p:sp>
      <p:sp>
        <p:nvSpPr>
          <p:cNvPr id="31" name="Metin kutusu 30"/>
          <p:cNvSpPr txBox="1"/>
          <p:nvPr/>
        </p:nvSpPr>
        <p:spPr>
          <a:xfrm>
            <a:off x="4868430" y="5461328"/>
            <a:ext cx="1776089" cy="369332"/>
          </a:xfrm>
          <a:prstGeom prst="rect">
            <a:avLst/>
          </a:prstGeom>
          <a:noFill/>
        </p:spPr>
        <p:txBody>
          <a:bodyPr wrap="square" rtlCol="0">
            <a:spAutoFit/>
          </a:bodyPr>
          <a:lstStyle/>
          <a:p>
            <a:r>
              <a:rPr lang="tr-TR" b="1" dirty="0">
                <a:solidFill>
                  <a:srgbClr val="FE6F08"/>
                </a:solidFill>
                <a:latin typeface="Arial" panose="020B0604020202020204" pitchFamily="34" charset="0"/>
                <a:ea typeface="Verdana" panose="020B0604030504040204" pitchFamily="34" charset="0"/>
                <a:cs typeface="Arial" panose="020B0604020202020204" pitchFamily="34" charset="0"/>
              </a:rPr>
              <a:t>Ürün Teslimi</a:t>
            </a:r>
          </a:p>
        </p:txBody>
      </p:sp>
      <p:sp>
        <p:nvSpPr>
          <p:cNvPr id="32" name="Metin kutusu 31"/>
          <p:cNvSpPr txBox="1"/>
          <p:nvPr/>
        </p:nvSpPr>
        <p:spPr>
          <a:xfrm>
            <a:off x="6331145" y="5461328"/>
            <a:ext cx="247217" cy="369332"/>
          </a:xfrm>
          <a:prstGeom prst="rect">
            <a:avLst/>
          </a:prstGeom>
          <a:noFill/>
        </p:spPr>
        <p:txBody>
          <a:bodyPr wrap="square" rtlCol="0">
            <a:spAutoFit/>
          </a:bodyPr>
          <a:lstStyle/>
          <a:p>
            <a:r>
              <a:rPr lang="tr-TR" b="1" dirty="0">
                <a:solidFill>
                  <a:srgbClr val="FE6F08"/>
                </a:solidFill>
                <a:latin typeface="Arial" panose="020B0604020202020204" pitchFamily="34" charset="0"/>
                <a:cs typeface="Arial" panose="020B0604020202020204" pitchFamily="34" charset="0"/>
              </a:rPr>
              <a:t>3</a:t>
            </a:r>
          </a:p>
        </p:txBody>
      </p:sp>
      <p:sp>
        <p:nvSpPr>
          <p:cNvPr id="33" name="Metin kutusu 32"/>
          <p:cNvSpPr txBox="1"/>
          <p:nvPr/>
        </p:nvSpPr>
        <p:spPr>
          <a:xfrm>
            <a:off x="7266200" y="4624808"/>
            <a:ext cx="997682" cy="369332"/>
          </a:xfrm>
          <a:prstGeom prst="rect">
            <a:avLst/>
          </a:prstGeom>
          <a:noFill/>
        </p:spPr>
        <p:txBody>
          <a:bodyPr wrap="square" rtlCol="0">
            <a:spAutoFit/>
          </a:bodyPr>
          <a:lstStyle/>
          <a:p>
            <a:r>
              <a:rPr lang="tr-TR" b="1" dirty="0">
                <a:solidFill>
                  <a:srgbClr val="FE6F08"/>
                </a:solidFill>
                <a:latin typeface="Arial" panose="020B0604020202020204" pitchFamily="34" charset="0"/>
                <a:ea typeface="Verdana" panose="020B0604030504040204" pitchFamily="34" charset="0"/>
                <a:cs typeface="Arial" panose="020B0604020202020204" pitchFamily="34" charset="0"/>
              </a:rPr>
              <a:t>Ödeme</a:t>
            </a:r>
          </a:p>
        </p:txBody>
      </p:sp>
      <p:sp>
        <p:nvSpPr>
          <p:cNvPr id="34" name="Metin kutusu 33"/>
          <p:cNvSpPr txBox="1"/>
          <p:nvPr/>
        </p:nvSpPr>
        <p:spPr>
          <a:xfrm>
            <a:off x="8095327" y="4624808"/>
            <a:ext cx="247217" cy="369332"/>
          </a:xfrm>
          <a:prstGeom prst="rect">
            <a:avLst/>
          </a:prstGeom>
          <a:noFill/>
        </p:spPr>
        <p:txBody>
          <a:bodyPr wrap="square" rtlCol="0">
            <a:spAutoFit/>
          </a:bodyPr>
          <a:lstStyle/>
          <a:p>
            <a:r>
              <a:rPr lang="tr-TR" b="1" dirty="0">
                <a:solidFill>
                  <a:srgbClr val="FE6F08"/>
                </a:solidFill>
                <a:latin typeface="Arial" panose="020B0604020202020204" pitchFamily="34" charset="0"/>
                <a:cs typeface="Arial" panose="020B0604020202020204" pitchFamily="34" charset="0"/>
              </a:rPr>
              <a:t>7</a:t>
            </a:r>
          </a:p>
        </p:txBody>
      </p:sp>
      <p:sp>
        <p:nvSpPr>
          <p:cNvPr id="35" name="Metin kutusu 34"/>
          <p:cNvSpPr txBox="1"/>
          <p:nvPr/>
        </p:nvSpPr>
        <p:spPr>
          <a:xfrm>
            <a:off x="3122721" y="4426117"/>
            <a:ext cx="1304036" cy="646331"/>
          </a:xfrm>
          <a:prstGeom prst="rect">
            <a:avLst/>
          </a:prstGeom>
          <a:noFill/>
        </p:spPr>
        <p:txBody>
          <a:bodyPr wrap="square" rtlCol="0">
            <a:spAutoFit/>
          </a:bodyPr>
          <a:lstStyle/>
          <a:p>
            <a:r>
              <a:rPr lang="tr-TR" b="1" dirty="0">
                <a:solidFill>
                  <a:srgbClr val="04488F"/>
                </a:solidFill>
                <a:latin typeface="Arial" panose="020B0604020202020204" pitchFamily="34" charset="0"/>
                <a:ea typeface="Verdana" panose="020B0604030504040204" pitchFamily="34" charset="0"/>
                <a:cs typeface="Arial" panose="020B0604020202020204" pitchFamily="34" charset="0"/>
              </a:rPr>
              <a:t>Teslim Tesellüm</a:t>
            </a:r>
          </a:p>
        </p:txBody>
      </p:sp>
      <p:sp>
        <p:nvSpPr>
          <p:cNvPr id="36" name="Metin kutusu 35"/>
          <p:cNvSpPr txBox="1"/>
          <p:nvPr/>
        </p:nvSpPr>
        <p:spPr>
          <a:xfrm>
            <a:off x="577871" y="4455531"/>
            <a:ext cx="247217" cy="369332"/>
          </a:xfrm>
          <a:prstGeom prst="rect">
            <a:avLst/>
          </a:prstGeom>
          <a:noFill/>
        </p:spPr>
        <p:txBody>
          <a:bodyPr wrap="square" rtlCol="0">
            <a:spAutoFit/>
          </a:bodyPr>
          <a:lstStyle/>
          <a:p>
            <a:r>
              <a:rPr lang="tr-TR" b="1" dirty="0">
                <a:solidFill>
                  <a:schemeClr val="bg1"/>
                </a:solidFill>
                <a:latin typeface="Times New Roman" panose="02020603050405020304" pitchFamily="18" charset="0"/>
                <a:cs typeface="Times New Roman" panose="02020603050405020304" pitchFamily="18" charset="0"/>
              </a:rPr>
              <a:t>4</a:t>
            </a:r>
          </a:p>
        </p:txBody>
      </p:sp>
      <p:sp>
        <p:nvSpPr>
          <p:cNvPr id="38" name="Metin kutusu 37"/>
          <p:cNvSpPr txBox="1"/>
          <p:nvPr/>
        </p:nvSpPr>
        <p:spPr>
          <a:xfrm>
            <a:off x="3127759" y="4166617"/>
            <a:ext cx="247217" cy="369332"/>
          </a:xfrm>
          <a:prstGeom prst="rect">
            <a:avLst/>
          </a:prstGeom>
          <a:noFill/>
        </p:spPr>
        <p:txBody>
          <a:bodyPr wrap="square" rtlCol="0">
            <a:spAutoFit/>
          </a:bodyPr>
          <a:lstStyle/>
          <a:p>
            <a:r>
              <a:rPr lang="tr-TR" b="1" dirty="0">
                <a:solidFill>
                  <a:srgbClr val="04488F"/>
                </a:solidFill>
                <a:latin typeface="Arial" panose="020B0604020202020204" pitchFamily="34" charset="0"/>
                <a:cs typeface="Arial" panose="020B0604020202020204" pitchFamily="34" charset="0"/>
              </a:rPr>
              <a:t>4</a:t>
            </a:r>
          </a:p>
        </p:txBody>
      </p:sp>
      <p:sp>
        <p:nvSpPr>
          <p:cNvPr id="39" name="Metin kutusu 38"/>
          <p:cNvSpPr txBox="1"/>
          <p:nvPr/>
        </p:nvSpPr>
        <p:spPr>
          <a:xfrm>
            <a:off x="4357589" y="1705709"/>
            <a:ext cx="247217" cy="369332"/>
          </a:xfrm>
          <a:prstGeom prst="rect">
            <a:avLst/>
          </a:prstGeom>
          <a:noFill/>
        </p:spPr>
        <p:txBody>
          <a:bodyPr wrap="square" rtlCol="0">
            <a:spAutoFit/>
          </a:bodyPr>
          <a:lstStyle/>
          <a:p>
            <a:r>
              <a:rPr lang="tr-TR" b="1" dirty="0">
                <a:solidFill>
                  <a:srgbClr val="04488F"/>
                </a:solidFill>
                <a:latin typeface="Arial" panose="020B0604020202020204" pitchFamily="34" charset="0"/>
                <a:cs typeface="Arial" panose="020B0604020202020204" pitchFamily="34" charset="0"/>
              </a:rPr>
              <a:t>1</a:t>
            </a:r>
          </a:p>
        </p:txBody>
      </p:sp>
      <p:sp>
        <p:nvSpPr>
          <p:cNvPr id="40" name="Metin kutusu 39"/>
          <p:cNvSpPr txBox="1"/>
          <p:nvPr/>
        </p:nvSpPr>
        <p:spPr>
          <a:xfrm>
            <a:off x="3004077" y="1202749"/>
            <a:ext cx="2633112" cy="369332"/>
          </a:xfrm>
          <a:prstGeom prst="rect">
            <a:avLst/>
          </a:prstGeom>
          <a:noFill/>
        </p:spPr>
        <p:txBody>
          <a:bodyPr wrap="square" rtlCol="0">
            <a:spAutoFit/>
          </a:bodyPr>
          <a:lstStyle/>
          <a:p>
            <a:r>
              <a:rPr lang="tr-TR" b="1" dirty="0">
                <a:solidFill>
                  <a:srgbClr val="04488F"/>
                </a:solidFill>
                <a:latin typeface="Arial" panose="020B0604020202020204" pitchFamily="34" charset="0"/>
                <a:ea typeface="Verdana" panose="020B0604030504040204" pitchFamily="34" charset="0"/>
                <a:cs typeface="Arial" panose="020B0604020202020204" pitchFamily="34" charset="0"/>
              </a:rPr>
              <a:t>Müşteri Faturası</a:t>
            </a:r>
          </a:p>
        </p:txBody>
      </p:sp>
      <p:sp>
        <p:nvSpPr>
          <p:cNvPr id="42" name="Metin kutusu 41"/>
          <p:cNvSpPr txBox="1"/>
          <p:nvPr/>
        </p:nvSpPr>
        <p:spPr>
          <a:xfrm>
            <a:off x="4837950" y="1219423"/>
            <a:ext cx="247217" cy="369332"/>
          </a:xfrm>
          <a:prstGeom prst="rect">
            <a:avLst/>
          </a:prstGeom>
          <a:noFill/>
        </p:spPr>
        <p:txBody>
          <a:bodyPr wrap="square" rtlCol="0">
            <a:spAutoFit/>
          </a:bodyPr>
          <a:lstStyle/>
          <a:p>
            <a:r>
              <a:rPr lang="tr-TR" b="1" dirty="0">
                <a:solidFill>
                  <a:srgbClr val="04488F"/>
                </a:solidFill>
                <a:latin typeface="Arial" panose="020B0604020202020204" pitchFamily="34" charset="0"/>
                <a:cs typeface="Arial" panose="020B0604020202020204" pitchFamily="34" charset="0"/>
              </a:rPr>
              <a:t>6</a:t>
            </a:r>
          </a:p>
        </p:txBody>
      </p:sp>
      <p:sp>
        <p:nvSpPr>
          <p:cNvPr id="4" name="Metin kutusu 3">
            <a:extLst>
              <a:ext uri="{FF2B5EF4-FFF2-40B4-BE49-F238E27FC236}">
                <a16:creationId xmlns:a16="http://schemas.microsoft.com/office/drawing/2014/main" id="{97E4B07D-C583-EFF0-927F-E12DDF430471}"/>
              </a:ext>
            </a:extLst>
          </p:cNvPr>
          <p:cNvSpPr txBox="1"/>
          <p:nvPr/>
        </p:nvSpPr>
        <p:spPr>
          <a:xfrm>
            <a:off x="8293100" y="465400"/>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Sipariş Süreçleri</a:t>
            </a:r>
          </a:p>
        </p:txBody>
      </p:sp>
      <p:pic>
        <p:nvPicPr>
          <p:cNvPr id="5" name="Resim 4">
            <a:extLst>
              <a:ext uri="{FF2B5EF4-FFF2-40B4-BE49-F238E27FC236}">
                <a16:creationId xmlns:a16="http://schemas.microsoft.com/office/drawing/2014/main" id="{22316A72-28C1-2809-3607-0C3F7D0AA1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
        <p:nvSpPr>
          <p:cNvPr id="23" name="Dikdörtgen 22"/>
          <p:cNvSpPr/>
          <p:nvPr/>
        </p:nvSpPr>
        <p:spPr>
          <a:xfrm>
            <a:off x="2046690" y="6221231"/>
            <a:ext cx="8296707" cy="276999"/>
          </a:xfrm>
          <a:prstGeom prst="rect">
            <a:avLst/>
          </a:prstGeom>
        </p:spPr>
        <p:txBody>
          <a:bodyPr wrap="square">
            <a:spAutoFit/>
          </a:bodyPr>
          <a:lstStyle/>
          <a:p>
            <a:r>
              <a:rPr lang="tr-TR" sz="1200" b="1" dirty="0" err="1" smtClean="0">
                <a:solidFill>
                  <a:srgbClr val="003FA0"/>
                </a:solidFill>
                <a:latin typeface="Arial" panose="020B0604020202020204" pitchFamily="34" charset="0"/>
                <a:cs typeface="Arial" panose="020B0604020202020204" pitchFamily="34" charset="0"/>
              </a:rPr>
              <a:t>Tesim</a:t>
            </a:r>
            <a:r>
              <a:rPr lang="tr-TR" sz="1200" b="1" dirty="0" smtClean="0">
                <a:solidFill>
                  <a:srgbClr val="003FA0"/>
                </a:solidFill>
                <a:latin typeface="Arial" panose="020B0604020202020204" pitchFamily="34" charset="0"/>
                <a:cs typeface="Arial" panose="020B0604020202020204" pitchFamily="34" charset="0"/>
              </a:rPr>
              <a:t> Tesellüm </a:t>
            </a:r>
            <a:r>
              <a:rPr lang="tr-TR" sz="1200" b="1" dirty="0" err="1" smtClean="0">
                <a:solidFill>
                  <a:srgbClr val="003FA0"/>
                </a:solidFill>
                <a:latin typeface="Arial" panose="020B0604020202020204" pitchFamily="34" charset="0"/>
                <a:cs typeface="Arial" panose="020B0604020202020204" pitchFamily="34" charset="0"/>
              </a:rPr>
              <a:t>Tutanağı’nın</a:t>
            </a:r>
            <a:r>
              <a:rPr lang="tr-TR" sz="1200" b="1" dirty="0" smtClean="0">
                <a:solidFill>
                  <a:srgbClr val="003FA0"/>
                </a:solidFill>
                <a:latin typeface="Arial" panose="020B0604020202020204" pitchFamily="34" charset="0"/>
                <a:cs typeface="Arial" panose="020B0604020202020204" pitchFamily="34" charset="0"/>
              </a:rPr>
              <a:t> yazı ekinde ilgili satış birimine gönderilmesini müteakip 10 (on) gün içinde ödenir. </a:t>
            </a:r>
            <a:endParaRPr lang="tr-TR" sz="1200" b="1" dirty="0">
              <a:solidFill>
                <a:srgbClr val="003FA0"/>
              </a:solidFill>
              <a:latin typeface="Arial" panose="020B0604020202020204" pitchFamily="34" charset="0"/>
              <a:cs typeface="Arial" panose="020B0604020202020204" pitchFamily="34" charset="0"/>
            </a:endParaRPr>
          </a:p>
        </p:txBody>
      </p:sp>
      <p:sp>
        <p:nvSpPr>
          <p:cNvPr id="24" name="Metin kutusu 23"/>
          <p:cNvSpPr txBox="1"/>
          <p:nvPr/>
        </p:nvSpPr>
        <p:spPr>
          <a:xfrm>
            <a:off x="1857141" y="6152929"/>
            <a:ext cx="319682" cy="584775"/>
          </a:xfrm>
          <a:prstGeom prst="rect">
            <a:avLst/>
          </a:prstGeom>
          <a:noFill/>
        </p:spPr>
        <p:txBody>
          <a:bodyPr wrap="square" rtlCol="0">
            <a:spAutoFit/>
          </a:bodyPr>
          <a:lstStyle/>
          <a:p>
            <a:r>
              <a:rPr lang="tr-TR" sz="3200" b="1" dirty="0" smtClean="0">
                <a:solidFill>
                  <a:srgbClr val="EC663D"/>
                </a:solidFill>
                <a:latin typeface="Arial" panose="020B0604020202020204" pitchFamily="34" charset="0"/>
                <a:ea typeface="Verdana" panose="020B0604030504040204" pitchFamily="34" charset="0"/>
                <a:cs typeface="Arial" panose="020B0604020202020204" pitchFamily="34" charset="0"/>
              </a:rPr>
              <a:t>*</a:t>
            </a:r>
            <a:endParaRPr lang="tr-TR" sz="3200" b="1" dirty="0">
              <a:solidFill>
                <a:srgbClr val="EC663D"/>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427053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293100" y="335656"/>
            <a:ext cx="3898900" cy="707886"/>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Geçmişten Bugüne </a:t>
            </a:r>
          </a:p>
          <a:p>
            <a:pPr algn="ctr"/>
            <a:r>
              <a:rPr lang="tr-TR" sz="2000" dirty="0">
                <a:solidFill>
                  <a:schemeClr val="bg1"/>
                </a:solidFill>
                <a:latin typeface="Arial Black" panose="020B0A04020102020204" pitchFamily="34" charset="0"/>
              </a:rPr>
              <a:t>DMO</a:t>
            </a:r>
          </a:p>
        </p:txBody>
      </p:sp>
      <p:sp>
        <p:nvSpPr>
          <p:cNvPr id="28" name="Metin kutusu 27"/>
          <p:cNvSpPr txBox="1"/>
          <p:nvPr/>
        </p:nvSpPr>
        <p:spPr>
          <a:xfrm>
            <a:off x="4468767" y="1146739"/>
            <a:ext cx="3254466" cy="1692771"/>
          </a:xfrm>
          <a:prstGeom prst="rect">
            <a:avLst/>
          </a:prstGeom>
          <a:noFill/>
        </p:spPr>
        <p:txBody>
          <a:bodyPr wrap="square" rtlCol="0">
            <a:spAutoFit/>
          </a:bodyPr>
          <a:lstStyle/>
          <a:p>
            <a:pPr algn="ctr"/>
            <a:r>
              <a:rPr lang="tr-TR" sz="2400" b="1" dirty="0">
                <a:solidFill>
                  <a:schemeClr val="bg2">
                    <a:lumMod val="25000"/>
                  </a:schemeClr>
                </a:solidFill>
              </a:rPr>
              <a:t>1926’dan </a:t>
            </a:r>
            <a:r>
              <a:rPr lang="tr-TR" sz="2400" b="1" dirty="0">
                <a:solidFill>
                  <a:schemeClr val="accent2"/>
                </a:solidFill>
              </a:rPr>
              <a:t>2026’ya </a:t>
            </a:r>
          </a:p>
          <a:p>
            <a:pPr algn="ctr"/>
            <a:r>
              <a:rPr lang="tr-TR" sz="3200" b="1" dirty="0">
                <a:solidFill>
                  <a:schemeClr val="accent2"/>
                </a:solidFill>
              </a:rPr>
              <a:t>100 Yıllık</a:t>
            </a:r>
          </a:p>
          <a:p>
            <a:pPr algn="ctr"/>
            <a:r>
              <a:rPr lang="tr-TR" sz="2400" b="1" dirty="0">
                <a:solidFill>
                  <a:schemeClr val="bg2">
                    <a:lumMod val="25000"/>
                  </a:schemeClr>
                </a:solidFill>
              </a:rPr>
              <a:t>Merkezi Satınalma</a:t>
            </a:r>
          </a:p>
          <a:p>
            <a:pPr algn="ctr"/>
            <a:r>
              <a:rPr lang="tr-TR" sz="2400" b="1" dirty="0">
                <a:solidFill>
                  <a:schemeClr val="bg2">
                    <a:lumMod val="25000"/>
                  </a:schemeClr>
                </a:solidFill>
              </a:rPr>
              <a:t>Tecrübesi</a:t>
            </a:r>
          </a:p>
        </p:txBody>
      </p:sp>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pic>
        <p:nvPicPr>
          <p:cNvPr id="32" name="Resim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048" y="1423579"/>
            <a:ext cx="2503238" cy="3653807"/>
          </a:xfrm>
          <a:prstGeom prst="rect">
            <a:avLst/>
          </a:prstGeom>
          <a:ln>
            <a:noFill/>
          </a:ln>
          <a:effectLst>
            <a:outerShdw blurRad="292100" dist="139700" dir="2700000" algn="tl" rotWithShape="0">
              <a:srgbClr val="333333">
                <a:alpha val="65000"/>
              </a:srgbClr>
            </a:outerShdw>
          </a:effectLst>
        </p:spPr>
      </p:pic>
      <p:pic>
        <p:nvPicPr>
          <p:cNvPr id="33" name="Resim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0161" y="2131375"/>
            <a:ext cx="2455345" cy="3573103"/>
          </a:xfrm>
          <a:prstGeom prst="rect">
            <a:avLst/>
          </a:prstGeom>
          <a:ln>
            <a:noFill/>
          </a:ln>
          <a:effectLst>
            <a:outerShdw blurRad="292100" dist="139700" dir="2700000" algn="tl" rotWithShape="0">
              <a:srgbClr val="333333">
                <a:alpha val="65000"/>
              </a:srgbClr>
            </a:outerShdw>
          </a:effectLst>
        </p:spPr>
      </p:pic>
      <p:sp>
        <p:nvSpPr>
          <p:cNvPr id="34" name="Metin kutusu 33"/>
          <p:cNvSpPr txBox="1"/>
          <p:nvPr/>
        </p:nvSpPr>
        <p:spPr>
          <a:xfrm>
            <a:off x="336606" y="1118160"/>
            <a:ext cx="3898900" cy="276999"/>
          </a:xfrm>
          <a:prstGeom prst="rect">
            <a:avLst/>
          </a:prstGeom>
          <a:noFill/>
        </p:spPr>
        <p:txBody>
          <a:bodyPr wrap="square" rtlCol="0">
            <a:spAutoFit/>
          </a:bodyPr>
          <a:lstStyle/>
          <a:p>
            <a:pPr algn="ctr"/>
            <a:r>
              <a:rPr lang="tr-TR" sz="1200" b="1" dirty="0">
                <a:latin typeface="Times New Roman" panose="02020603050405020304" pitchFamily="18" charset="0"/>
                <a:cs typeface="Times New Roman" panose="02020603050405020304" pitchFamily="18" charset="0"/>
              </a:rPr>
              <a:t>Ocak 1926/713 Sayılı Kırtasiye Kanunu</a:t>
            </a:r>
          </a:p>
        </p:txBody>
      </p:sp>
      <p:sp>
        <p:nvSpPr>
          <p:cNvPr id="35" name="Metin kutusu 34"/>
          <p:cNvSpPr txBox="1"/>
          <p:nvPr/>
        </p:nvSpPr>
        <p:spPr>
          <a:xfrm>
            <a:off x="1636343" y="5809870"/>
            <a:ext cx="2767505" cy="646331"/>
          </a:xfrm>
          <a:prstGeom prst="rect">
            <a:avLst/>
          </a:prstGeom>
          <a:noFill/>
        </p:spPr>
        <p:txBody>
          <a:bodyPr wrap="square" rtlCol="0">
            <a:spAutoFit/>
          </a:bodyPr>
          <a:lstStyle/>
          <a:p>
            <a:r>
              <a:rPr lang="tr-TR" sz="1200" b="1" dirty="0">
                <a:latin typeface="Times New Roman" panose="02020603050405020304" pitchFamily="18" charset="0"/>
                <a:cs typeface="Times New Roman" panose="02020603050405020304" pitchFamily="18" charset="0"/>
              </a:rPr>
              <a:t>12 Mayıs 1926 Kırtasiye </a:t>
            </a:r>
            <a:r>
              <a:rPr lang="tr-TR" sz="1200" b="1" dirty="0" err="1">
                <a:latin typeface="Times New Roman" panose="02020603050405020304" pitchFamily="18" charset="0"/>
                <a:cs typeface="Times New Roman" panose="02020603050405020304" pitchFamily="18" charset="0"/>
              </a:rPr>
              <a:t>Başmemurluğunun</a:t>
            </a:r>
            <a:r>
              <a:rPr lang="tr-TR" sz="1200" b="1" dirty="0">
                <a:latin typeface="Times New Roman" panose="02020603050405020304" pitchFamily="18" charset="0"/>
                <a:cs typeface="Times New Roman" panose="02020603050405020304" pitchFamily="18" charset="0"/>
              </a:rPr>
              <a:t> Kurulması</a:t>
            </a:r>
          </a:p>
          <a:p>
            <a:r>
              <a:rPr lang="tr-TR" sz="1200" b="1" dirty="0">
                <a:latin typeface="Times New Roman" panose="02020603050405020304" pitchFamily="18" charset="0"/>
                <a:cs typeface="Times New Roman" panose="02020603050405020304" pitchFamily="18" charset="0"/>
              </a:rPr>
              <a:t> </a:t>
            </a:r>
          </a:p>
        </p:txBody>
      </p:sp>
      <p:sp>
        <p:nvSpPr>
          <p:cNvPr id="14" name="Dikdörtgen 13"/>
          <p:cNvSpPr/>
          <p:nvPr/>
        </p:nvSpPr>
        <p:spPr>
          <a:xfrm>
            <a:off x="1600871" y="3480248"/>
            <a:ext cx="1107996" cy="646331"/>
          </a:xfrm>
          <a:prstGeom prst="rect">
            <a:avLst/>
          </a:prstGeom>
        </p:spPr>
        <p:txBody>
          <a:bodyPr wrap="none">
            <a:spAutoFit/>
          </a:bodyPr>
          <a:lstStyle/>
          <a:p>
            <a:r>
              <a:rPr lang="tr-TR" sz="3600" b="1" dirty="0">
                <a:solidFill>
                  <a:schemeClr val="bg1"/>
                </a:solidFill>
                <a:latin typeface="Times New Roman" panose="02020603050405020304" pitchFamily="18" charset="0"/>
                <a:cs typeface="Times New Roman" panose="02020603050405020304" pitchFamily="18" charset="0"/>
              </a:rPr>
              <a:t>1926</a:t>
            </a:r>
            <a:endParaRPr lang="tr-TR" sz="3600" dirty="0">
              <a:solidFill>
                <a:schemeClr val="bg1"/>
              </a:solidFill>
              <a:latin typeface="Times New Roman" panose="02020603050405020304" pitchFamily="18" charset="0"/>
              <a:cs typeface="Times New Roman" panose="02020603050405020304" pitchFamily="18" charset="0"/>
            </a:endParaRPr>
          </a:p>
        </p:txBody>
      </p:sp>
      <p:pic>
        <p:nvPicPr>
          <p:cNvPr id="5" name="Resi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7690" y="3233615"/>
            <a:ext cx="7798304" cy="1615139"/>
          </a:xfrm>
          <a:prstGeom prst="rect">
            <a:avLst/>
          </a:prstGeom>
        </p:spPr>
      </p:pic>
      <p:sp>
        <p:nvSpPr>
          <p:cNvPr id="30" name="Dikdörtgen 29"/>
          <p:cNvSpPr/>
          <p:nvPr/>
        </p:nvSpPr>
        <p:spPr>
          <a:xfrm>
            <a:off x="1600871" y="3465038"/>
            <a:ext cx="1107996" cy="646331"/>
          </a:xfrm>
          <a:prstGeom prst="rect">
            <a:avLst/>
          </a:prstGeom>
        </p:spPr>
        <p:txBody>
          <a:bodyPr wrap="none">
            <a:spAutoFit/>
          </a:bodyPr>
          <a:lstStyle/>
          <a:p>
            <a:r>
              <a:rPr lang="tr-TR" sz="3600" b="1" dirty="0">
                <a:solidFill>
                  <a:schemeClr val="bg1"/>
                </a:solidFill>
                <a:latin typeface="Times New Roman" panose="02020603050405020304" pitchFamily="18" charset="0"/>
                <a:cs typeface="Times New Roman" panose="02020603050405020304" pitchFamily="18" charset="0"/>
              </a:rPr>
              <a:t>1926</a:t>
            </a:r>
            <a:endParaRPr lang="tr-TR" sz="3600" dirty="0">
              <a:solidFill>
                <a:schemeClr val="bg1"/>
              </a:solidFill>
              <a:latin typeface="Times New Roman" panose="02020603050405020304" pitchFamily="18" charset="0"/>
              <a:cs typeface="Times New Roman" panose="02020603050405020304" pitchFamily="18" charset="0"/>
            </a:endParaRPr>
          </a:p>
        </p:txBody>
      </p:sp>
      <p:sp>
        <p:nvSpPr>
          <p:cNvPr id="31" name="Dikdörtgen 30"/>
          <p:cNvSpPr/>
          <p:nvPr/>
        </p:nvSpPr>
        <p:spPr>
          <a:xfrm>
            <a:off x="8293100" y="3519082"/>
            <a:ext cx="1107996" cy="646331"/>
          </a:xfrm>
          <a:prstGeom prst="rect">
            <a:avLst/>
          </a:prstGeom>
        </p:spPr>
        <p:txBody>
          <a:bodyPr wrap="none">
            <a:spAutoFit/>
          </a:bodyPr>
          <a:lstStyle/>
          <a:p>
            <a:r>
              <a:rPr lang="tr-TR" sz="3600" b="1" dirty="0">
                <a:solidFill>
                  <a:schemeClr val="bg1"/>
                </a:solidFill>
                <a:latin typeface="Times New Roman" panose="02020603050405020304" pitchFamily="18" charset="0"/>
                <a:cs typeface="Times New Roman" panose="02020603050405020304" pitchFamily="18" charset="0"/>
              </a:rPr>
              <a:t>2025</a:t>
            </a:r>
            <a:endParaRPr lang="tr-TR"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4119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293100" y="412978"/>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e-Satış Portalı</a:t>
            </a:r>
          </a:p>
        </p:txBody>
      </p:sp>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971" y="1062629"/>
            <a:ext cx="8554058" cy="4780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Resim 2">
            <a:extLst>
              <a:ext uri="{FF2B5EF4-FFF2-40B4-BE49-F238E27FC236}">
                <a16:creationId xmlns:a16="http://schemas.microsoft.com/office/drawing/2014/main" id="{E55F4251-2EAB-AAC3-919C-81D5B78E8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11614165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293100" y="471969"/>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Online Katalog</a:t>
            </a:r>
          </a:p>
        </p:txBody>
      </p:sp>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4800" y="1081638"/>
            <a:ext cx="6704315" cy="46947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Dikdörtgen 4"/>
          <p:cNvSpPr/>
          <p:nvPr/>
        </p:nvSpPr>
        <p:spPr>
          <a:xfrm>
            <a:off x="150090" y="2262226"/>
            <a:ext cx="3490732" cy="1754326"/>
          </a:xfrm>
          <a:prstGeom prst="rect">
            <a:avLst/>
          </a:prstGeom>
        </p:spPr>
        <p:txBody>
          <a:bodyPr wrap="square">
            <a:spAutoFit/>
          </a:bodyPr>
          <a:lstStyle/>
          <a:p>
            <a:r>
              <a:rPr lang="tr-TR" b="1" dirty="0">
                <a:solidFill>
                  <a:srgbClr val="FF6B00"/>
                </a:solidFill>
                <a:latin typeface="Arial Black" panose="020B0A04020102020204" pitchFamily="34" charset="0"/>
                <a:cs typeface="Arial" panose="020B0604020202020204" pitchFamily="34" charset="0"/>
              </a:rPr>
              <a:t>Temmuz 2025 </a:t>
            </a:r>
            <a:r>
              <a:rPr lang="tr-TR" dirty="0">
                <a:solidFill>
                  <a:srgbClr val="04488F"/>
                </a:solidFill>
                <a:latin typeface="Arial" panose="020B0604020202020204" pitchFamily="34" charset="0"/>
                <a:cs typeface="Arial" panose="020B0604020202020204" pitchFamily="34" charset="0"/>
              </a:rPr>
              <a:t>tarihinde</a:t>
            </a:r>
          </a:p>
          <a:p>
            <a:r>
              <a:rPr lang="tr-TR" dirty="0">
                <a:solidFill>
                  <a:srgbClr val="04488F"/>
                </a:solidFill>
                <a:latin typeface="Arial" panose="020B0604020202020204" pitchFamily="34" charset="0"/>
                <a:cs typeface="Arial" panose="020B0604020202020204" pitchFamily="34" charset="0"/>
              </a:rPr>
              <a:t>pilot uygulamaya</a:t>
            </a:r>
            <a:r>
              <a:rPr lang="tr-TR" dirty="0">
                <a:solidFill>
                  <a:srgbClr val="003CA6"/>
                </a:solidFill>
                <a:latin typeface="Arial" panose="020B0604020202020204" pitchFamily="34" charset="0"/>
                <a:cs typeface="Arial" panose="020B0604020202020204" pitchFamily="34" charset="0"/>
              </a:rPr>
              <a:t> </a:t>
            </a:r>
          </a:p>
          <a:p>
            <a:r>
              <a:rPr lang="tr-TR" b="1" dirty="0" smtClean="0">
                <a:solidFill>
                  <a:srgbClr val="FF6B00"/>
                </a:solidFill>
                <a:latin typeface="Arial Black" panose="020B0A04020102020204" pitchFamily="34" charset="0"/>
                <a:cs typeface="Arial" panose="020B0604020202020204" pitchFamily="34" charset="0"/>
              </a:rPr>
              <a:t>“Dayanıklı ve Bilişim</a:t>
            </a:r>
          </a:p>
          <a:p>
            <a:r>
              <a:rPr lang="tr-TR" b="1" dirty="0" smtClean="0">
                <a:solidFill>
                  <a:srgbClr val="FF6B00"/>
                </a:solidFill>
                <a:latin typeface="Arial Black" panose="020B0A04020102020204" pitchFamily="34" charset="0"/>
                <a:cs typeface="Arial" panose="020B0604020202020204" pitchFamily="34" charset="0"/>
              </a:rPr>
              <a:t>Ürün </a:t>
            </a:r>
            <a:r>
              <a:rPr lang="tr-TR" b="1" dirty="0" err="1">
                <a:solidFill>
                  <a:srgbClr val="FF6B00"/>
                </a:solidFill>
                <a:latin typeface="Arial Black" panose="020B0A04020102020204" pitchFamily="34" charset="0"/>
                <a:cs typeface="Arial" panose="020B0604020202020204" pitchFamily="34" charset="0"/>
              </a:rPr>
              <a:t>Grubu”nda</a:t>
            </a:r>
            <a:r>
              <a:rPr lang="tr-TR" b="1" dirty="0">
                <a:solidFill>
                  <a:srgbClr val="FF6B00"/>
                </a:solidFill>
                <a:latin typeface="Arial Black" panose="020B0A04020102020204" pitchFamily="34" charset="0"/>
                <a:cs typeface="Arial" panose="020B0604020202020204" pitchFamily="34" charset="0"/>
              </a:rPr>
              <a:t> </a:t>
            </a:r>
          </a:p>
          <a:p>
            <a:r>
              <a:rPr lang="tr-TR" dirty="0">
                <a:solidFill>
                  <a:srgbClr val="04488F"/>
                </a:solidFill>
                <a:latin typeface="Arial" panose="020B0604020202020204" pitchFamily="34" charset="0"/>
                <a:cs typeface="Arial" panose="020B0604020202020204" pitchFamily="34" charset="0"/>
              </a:rPr>
              <a:t>yer alan firma başvurularıyla </a:t>
            </a:r>
          </a:p>
          <a:p>
            <a:r>
              <a:rPr lang="tr-TR" dirty="0">
                <a:solidFill>
                  <a:srgbClr val="04488F"/>
                </a:solidFill>
                <a:latin typeface="Arial" panose="020B0604020202020204" pitchFamily="34" charset="0"/>
                <a:cs typeface="Arial" panose="020B0604020202020204" pitchFamily="34" charset="0"/>
              </a:rPr>
              <a:t>başlanılmıştır.</a:t>
            </a:r>
          </a:p>
        </p:txBody>
      </p:sp>
      <p:pic>
        <p:nvPicPr>
          <p:cNvPr id="3" name="Resim 2">
            <a:extLst>
              <a:ext uri="{FF2B5EF4-FFF2-40B4-BE49-F238E27FC236}">
                <a16:creationId xmlns:a16="http://schemas.microsoft.com/office/drawing/2014/main" id="{21B9EFA3-3F40-43E5-47AE-77A0D9BB6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3421385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415098" y="354743"/>
            <a:ext cx="3898900" cy="707886"/>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Rakamlarla </a:t>
            </a:r>
          </a:p>
          <a:p>
            <a:pPr algn="ctr"/>
            <a:r>
              <a:rPr lang="tr-TR" sz="2000" dirty="0">
                <a:solidFill>
                  <a:schemeClr val="bg1"/>
                </a:solidFill>
                <a:latin typeface="Arial Black" panose="020B0A04020102020204" pitchFamily="34" charset="0"/>
              </a:rPr>
              <a:t>Katalog Türleri</a:t>
            </a:r>
          </a:p>
        </p:txBody>
      </p:sp>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7028" y="2106171"/>
            <a:ext cx="4120144" cy="3758774"/>
          </a:xfrm>
          <a:prstGeom prst="rect">
            <a:avLst/>
          </a:prstGeom>
        </p:spPr>
      </p:pic>
      <p:sp>
        <p:nvSpPr>
          <p:cNvPr id="17" name="Metin kutusu 16"/>
          <p:cNvSpPr txBox="1"/>
          <p:nvPr/>
        </p:nvSpPr>
        <p:spPr>
          <a:xfrm>
            <a:off x="3163903" y="2085583"/>
            <a:ext cx="1415422" cy="584775"/>
          </a:xfrm>
          <a:prstGeom prst="rect">
            <a:avLst/>
          </a:prstGeom>
          <a:noFill/>
        </p:spPr>
        <p:txBody>
          <a:bodyPr wrap="square" rtlCol="0">
            <a:spAutoFit/>
          </a:bodyPr>
          <a:lstStyle/>
          <a:p>
            <a:pPr algn="r"/>
            <a:r>
              <a:rPr lang="tr-TR" sz="1600" b="1" dirty="0">
                <a:solidFill>
                  <a:srgbClr val="00B0F0"/>
                </a:solidFill>
                <a:latin typeface="Arial" panose="020B0604020202020204" pitchFamily="34" charset="0"/>
                <a:ea typeface="Verdana" panose="020B0604030504040204" pitchFamily="34" charset="0"/>
                <a:cs typeface="Arial" panose="020B0604020202020204" pitchFamily="34" charset="0"/>
              </a:rPr>
              <a:t>GENEL </a:t>
            </a:r>
          </a:p>
          <a:p>
            <a:pPr algn="r"/>
            <a:r>
              <a:rPr lang="tr-TR" sz="1600" b="1" dirty="0">
                <a:solidFill>
                  <a:srgbClr val="00B0F0"/>
                </a:solidFill>
                <a:latin typeface="Arial" panose="020B0604020202020204" pitchFamily="34" charset="0"/>
                <a:ea typeface="Verdana" panose="020B0604030504040204" pitchFamily="34" charset="0"/>
                <a:cs typeface="Arial" panose="020B0604020202020204" pitchFamily="34" charset="0"/>
              </a:rPr>
              <a:t>KATALOG</a:t>
            </a:r>
          </a:p>
        </p:txBody>
      </p:sp>
      <p:sp>
        <p:nvSpPr>
          <p:cNvPr id="19" name="Metin kutusu 18"/>
          <p:cNvSpPr txBox="1"/>
          <p:nvPr/>
        </p:nvSpPr>
        <p:spPr>
          <a:xfrm>
            <a:off x="2730617" y="2642692"/>
            <a:ext cx="1810398" cy="523220"/>
          </a:xfrm>
          <a:prstGeom prst="rect">
            <a:avLst/>
          </a:prstGeom>
          <a:noFill/>
        </p:spPr>
        <p:txBody>
          <a:bodyPr wrap="square" rtlCol="0">
            <a:spAutoFit/>
          </a:bodyPr>
          <a:lstStyle/>
          <a:p>
            <a:pPr algn="r"/>
            <a:r>
              <a:rPr lang="tr-TR" sz="1400" b="1" dirty="0">
                <a:solidFill>
                  <a:srgbClr val="04488F"/>
                </a:solidFill>
                <a:latin typeface="Arial" panose="020B0604020202020204" pitchFamily="34" charset="0"/>
                <a:cs typeface="Arial" panose="020B0604020202020204" pitchFamily="34" charset="0"/>
              </a:rPr>
              <a:t>414 Firma</a:t>
            </a:r>
          </a:p>
          <a:p>
            <a:pPr algn="r"/>
            <a:r>
              <a:rPr lang="tr-TR" sz="1400" b="1" dirty="0">
                <a:solidFill>
                  <a:srgbClr val="04488F"/>
                </a:solidFill>
                <a:latin typeface="Arial" panose="020B0604020202020204" pitchFamily="34" charset="0"/>
                <a:cs typeface="Arial" panose="020B0604020202020204" pitchFamily="34" charset="0"/>
              </a:rPr>
              <a:t>14.784 Ürün</a:t>
            </a:r>
          </a:p>
        </p:txBody>
      </p:sp>
      <p:cxnSp>
        <p:nvCxnSpPr>
          <p:cNvPr id="20" name="Düz Bağlayıcı 19"/>
          <p:cNvCxnSpPr/>
          <p:nvPr/>
        </p:nvCxnSpPr>
        <p:spPr>
          <a:xfrm>
            <a:off x="3526127" y="2643928"/>
            <a:ext cx="951106" cy="0"/>
          </a:xfrm>
          <a:prstGeom prst="line">
            <a:avLst/>
          </a:prstGeom>
          <a:ln>
            <a:solidFill>
              <a:srgbClr val="00E1FF"/>
            </a:solidFill>
          </a:ln>
        </p:spPr>
        <p:style>
          <a:lnRef idx="1">
            <a:schemeClr val="accent1"/>
          </a:lnRef>
          <a:fillRef idx="0">
            <a:schemeClr val="accent1"/>
          </a:fillRef>
          <a:effectRef idx="0">
            <a:schemeClr val="accent1"/>
          </a:effectRef>
          <a:fontRef idx="minor">
            <a:schemeClr val="tx1"/>
          </a:fontRef>
        </p:style>
      </p:cxnSp>
      <p:sp>
        <p:nvSpPr>
          <p:cNvPr id="21" name="Metin kutusu 20"/>
          <p:cNvSpPr txBox="1"/>
          <p:nvPr/>
        </p:nvSpPr>
        <p:spPr>
          <a:xfrm>
            <a:off x="2564616" y="4391942"/>
            <a:ext cx="1455639" cy="584775"/>
          </a:xfrm>
          <a:prstGeom prst="rect">
            <a:avLst/>
          </a:prstGeom>
          <a:noFill/>
        </p:spPr>
        <p:txBody>
          <a:bodyPr wrap="square" rtlCol="0">
            <a:spAutoFit/>
          </a:bodyPr>
          <a:lstStyle/>
          <a:p>
            <a:pPr algn="r"/>
            <a:r>
              <a:rPr lang="tr-TR" sz="1600" b="1" dirty="0">
                <a:solidFill>
                  <a:srgbClr val="00B0F0"/>
                </a:solidFill>
                <a:latin typeface="Arial" panose="020B0604020202020204" pitchFamily="34" charset="0"/>
                <a:ea typeface="Verdana" panose="020B0604030504040204" pitchFamily="34" charset="0"/>
                <a:cs typeface="Arial" panose="020B0604020202020204" pitchFamily="34" charset="0"/>
              </a:rPr>
              <a:t>TEKNO</a:t>
            </a:r>
          </a:p>
          <a:p>
            <a:pPr algn="r"/>
            <a:r>
              <a:rPr lang="tr-TR" sz="1600" b="1" dirty="0">
                <a:solidFill>
                  <a:srgbClr val="00B0F0"/>
                </a:solidFill>
                <a:latin typeface="Arial" panose="020B0604020202020204" pitchFamily="34" charset="0"/>
                <a:ea typeface="Verdana" panose="020B0604030504040204" pitchFamily="34" charset="0"/>
                <a:cs typeface="Arial" panose="020B0604020202020204" pitchFamily="34" charset="0"/>
              </a:rPr>
              <a:t>KATALOG</a:t>
            </a:r>
          </a:p>
        </p:txBody>
      </p:sp>
      <p:sp>
        <p:nvSpPr>
          <p:cNvPr id="22" name="Metin kutusu 21"/>
          <p:cNvSpPr txBox="1"/>
          <p:nvPr/>
        </p:nvSpPr>
        <p:spPr>
          <a:xfrm>
            <a:off x="2203264" y="4965324"/>
            <a:ext cx="1810398" cy="523220"/>
          </a:xfrm>
          <a:prstGeom prst="rect">
            <a:avLst/>
          </a:prstGeom>
          <a:noFill/>
        </p:spPr>
        <p:txBody>
          <a:bodyPr wrap="square" rtlCol="0">
            <a:spAutoFit/>
          </a:bodyPr>
          <a:lstStyle/>
          <a:p>
            <a:pPr algn="r"/>
            <a:r>
              <a:rPr lang="tr-TR" sz="1400" b="1" dirty="0">
                <a:solidFill>
                  <a:srgbClr val="04488F"/>
                </a:solidFill>
                <a:latin typeface="Arial" panose="020B0604020202020204" pitchFamily="34" charset="0"/>
                <a:cs typeface="Arial" panose="020B0604020202020204" pitchFamily="34" charset="0"/>
              </a:rPr>
              <a:t>71 Firma</a:t>
            </a:r>
          </a:p>
          <a:p>
            <a:pPr algn="r"/>
            <a:r>
              <a:rPr lang="tr-TR" sz="1400" b="1" dirty="0">
                <a:solidFill>
                  <a:srgbClr val="04488F"/>
                </a:solidFill>
                <a:latin typeface="Arial" panose="020B0604020202020204" pitchFamily="34" charset="0"/>
                <a:cs typeface="Arial" panose="020B0604020202020204" pitchFamily="34" charset="0"/>
              </a:rPr>
              <a:t>344 Ürün</a:t>
            </a:r>
          </a:p>
        </p:txBody>
      </p:sp>
      <p:cxnSp>
        <p:nvCxnSpPr>
          <p:cNvPr id="23" name="Düz Bağlayıcı 22"/>
          <p:cNvCxnSpPr/>
          <p:nvPr/>
        </p:nvCxnSpPr>
        <p:spPr>
          <a:xfrm>
            <a:off x="2981325" y="4976717"/>
            <a:ext cx="940745" cy="0"/>
          </a:xfrm>
          <a:prstGeom prst="line">
            <a:avLst/>
          </a:prstGeom>
          <a:ln>
            <a:solidFill>
              <a:srgbClr val="00E1FF"/>
            </a:solidFill>
          </a:ln>
        </p:spPr>
        <p:style>
          <a:lnRef idx="1">
            <a:schemeClr val="accent1"/>
          </a:lnRef>
          <a:fillRef idx="0">
            <a:schemeClr val="accent1"/>
          </a:fillRef>
          <a:effectRef idx="0">
            <a:schemeClr val="accent1"/>
          </a:effectRef>
          <a:fontRef idx="minor">
            <a:schemeClr val="tx1"/>
          </a:fontRef>
        </p:style>
      </p:cxnSp>
      <p:sp>
        <p:nvSpPr>
          <p:cNvPr id="24" name="Metin kutusu 23"/>
          <p:cNvSpPr txBox="1"/>
          <p:nvPr/>
        </p:nvSpPr>
        <p:spPr>
          <a:xfrm>
            <a:off x="7509899" y="2087120"/>
            <a:ext cx="1435544" cy="584775"/>
          </a:xfrm>
          <a:prstGeom prst="rect">
            <a:avLst/>
          </a:prstGeom>
          <a:noFill/>
        </p:spPr>
        <p:txBody>
          <a:bodyPr wrap="square" rtlCol="0">
            <a:spAutoFit/>
          </a:bodyPr>
          <a:lstStyle/>
          <a:p>
            <a:r>
              <a:rPr lang="tr-TR" sz="1600" b="1" dirty="0">
                <a:solidFill>
                  <a:srgbClr val="00B0F0"/>
                </a:solidFill>
                <a:latin typeface="Arial" panose="020B0604020202020204" pitchFamily="34" charset="0"/>
                <a:ea typeface="Verdana" panose="020B0604030504040204" pitchFamily="34" charset="0"/>
                <a:cs typeface="Arial" panose="020B0604020202020204" pitchFamily="34" charset="0"/>
              </a:rPr>
              <a:t>KOBİ</a:t>
            </a:r>
          </a:p>
          <a:p>
            <a:r>
              <a:rPr lang="tr-TR" sz="1600" b="1" dirty="0">
                <a:solidFill>
                  <a:srgbClr val="00B0F0"/>
                </a:solidFill>
                <a:latin typeface="Arial" panose="020B0604020202020204" pitchFamily="34" charset="0"/>
                <a:ea typeface="Verdana" panose="020B0604030504040204" pitchFamily="34" charset="0"/>
                <a:cs typeface="Arial" panose="020B0604020202020204" pitchFamily="34" charset="0"/>
              </a:rPr>
              <a:t>KATALOG</a:t>
            </a:r>
          </a:p>
        </p:txBody>
      </p:sp>
      <p:sp>
        <p:nvSpPr>
          <p:cNvPr id="25" name="Metin kutusu 24"/>
          <p:cNvSpPr txBox="1"/>
          <p:nvPr/>
        </p:nvSpPr>
        <p:spPr>
          <a:xfrm>
            <a:off x="7509899" y="2646348"/>
            <a:ext cx="1810398" cy="523220"/>
          </a:xfrm>
          <a:prstGeom prst="rect">
            <a:avLst/>
          </a:prstGeom>
          <a:noFill/>
        </p:spPr>
        <p:txBody>
          <a:bodyPr wrap="square" rtlCol="0">
            <a:spAutoFit/>
          </a:bodyPr>
          <a:lstStyle/>
          <a:p>
            <a:r>
              <a:rPr lang="tr-TR" sz="1400" b="1" dirty="0">
                <a:solidFill>
                  <a:srgbClr val="04488F"/>
                </a:solidFill>
                <a:latin typeface="Arial" panose="020B0604020202020204" pitchFamily="34" charset="0"/>
                <a:cs typeface="Arial" panose="020B0604020202020204" pitchFamily="34" charset="0"/>
              </a:rPr>
              <a:t>45 Firma</a:t>
            </a:r>
          </a:p>
          <a:p>
            <a:r>
              <a:rPr lang="tr-TR" sz="1400" b="1" dirty="0">
                <a:solidFill>
                  <a:srgbClr val="04488F"/>
                </a:solidFill>
                <a:latin typeface="Arial" panose="020B0604020202020204" pitchFamily="34" charset="0"/>
                <a:cs typeface="Arial" panose="020B0604020202020204" pitchFamily="34" charset="0"/>
              </a:rPr>
              <a:t>2.313 Ürün</a:t>
            </a:r>
          </a:p>
        </p:txBody>
      </p:sp>
      <p:cxnSp>
        <p:nvCxnSpPr>
          <p:cNvPr id="26" name="Düz Bağlayıcı 25"/>
          <p:cNvCxnSpPr/>
          <p:nvPr/>
        </p:nvCxnSpPr>
        <p:spPr>
          <a:xfrm>
            <a:off x="7620226" y="2654983"/>
            <a:ext cx="962025" cy="0"/>
          </a:xfrm>
          <a:prstGeom prst="line">
            <a:avLst/>
          </a:prstGeom>
          <a:ln>
            <a:solidFill>
              <a:srgbClr val="00E1FF"/>
            </a:solidFill>
          </a:ln>
        </p:spPr>
        <p:style>
          <a:lnRef idx="1">
            <a:schemeClr val="accent1"/>
          </a:lnRef>
          <a:fillRef idx="0">
            <a:schemeClr val="accent1"/>
          </a:fillRef>
          <a:effectRef idx="0">
            <a:schemeClr val="accent1"/>
          </a:effectRef>
          <a:fontRef idx="minor">
            <a:schemeClr val="tx1"/>
          </a:fontRef>
        </p:style>
      </p:cxnSp>
      <p:sp>
        <p:nvSpPr>
          <p:cNvPr id="27" name="Metin kutusu 26"/>
          <p:cNvSpPr txBox="1"/>
          <p:nvPr/>
        </p:nvSpPr>
        <p:spPr>
          <a:xfrm>
            <a:off x="7953841" y="4103550"/>
            <a:ext cx="1619642" cy="861774"/>
          </a:xfrm>
          <a:prstGeom prst="rect">
            <a:avLst/>
          </a:prstGeom>
          <a:noFill/>
        </p:spPr>
        <p:txBody>
          <a:bodyPr wrap="square" rtlCol="0">
            <a:spAutoFit/>
          </a:bodyPr>
          <a:lstStyle/>
          <a:p>
            <a:r>
              <a:rPr lang="tr-TR" sz="1600" b="1" dirty="0">
                <a:solidFill>
                  <a:srgbClr val="00B0F0"/>
                </a:solidFill>
                <a:latin typeface="Arial" panose="020B0604020202020204" pitchFamily="34" charset="0"/>
                <a:ea typeface="Verdana" panose="020B0604030504040204" pitchFamily="34" charset="0"/>
                <a:cs typeface="Arial" panose="020B0604020202020204" pitchFamily="34" charset="0"/>
              </a:rPr>
              <a:t>CAZİBE</a:t>
            </a:r>
          </a:p>
          <a:p>
            <a:r>
              <a:rPr lang="tr-TR" sz="1600" b="1" dirty="0">
                <a:solidFill>
                  <a:srgbClr val="00B0F0"/>
                </a:solidFill>
                <a:latin typeface="Arial" panose="020B0604020202020204" pitchFamily="34" charset="0"/>
                <a:ea typeface="Verdana" panose="020B0604030504040204" pitchFamily="34" charset="0"/>
                <a:cs typeface="Arial" panose="020B0604020202020204" pitchFamily="34" charset="0"/>
              </a:rPr>
              <a:t>MERKEZLERİ</a:t>
            </a:r>
          </a:p>
          <a:p>
            <a:r>
              <a:rPr lang="tr-TR" sz="1600" b="1" dirty="0">
                <a:solidFill>
                  <a:srgbClr val="00B0F0"/>
                </a:solidFill>
                <a:latin typeface="Arial" panose="020B0604020202020204" pitchFamily="34" charset="0"/>
                <a:ea typeface="Verdana" panose="020B0604030504040204" pitchFamily="34" charset="0"/>
                <a:cs typeface="Arial" panose="020B0604020202020204" pitchFamily="34" charset="0"/>
              </a:rPr>
              <a:t>KATALOĞU</a:t>
            </a:r>
          </a:p>
        </p:txBody>
      </p:sp>
      <p:sp>
        <p:nvSpPr>
          <p:cNvPr id="28" name="Metin kutusu 27"/>
          <p:cNvSpPr txBox="1"/>
          <p:nvPr/>
        </p:nvSpPr>
        <p:spPr>
          <a:xfrm>
            <a:off x="7965518" y="4927968"/>
            <a:ext cx="1810398" cy="523220"/>
          </a:xfrm>
          <a:prstGeom prst="rect">
            <a:avLst/>
          </a:prstGeom>
          <a:noFill/>
        </p:spPr>
        <p:txBody>
          <a:bodyPr wrap="square" rtlCol="0">
            <a:spAutoFit/>
          </a:bodyPr>
          <a:lstStyle/>
          <a:p>
            <a:r>
              <a:rPr lang="tr-TR" sz="1400" b="1" dirty="0">
                <a:solidFill>
                  <a:srgbClr val="04488F"/>
                </a:solidFill>
                <a:latin typeface="Arial" panose="020B0604020202020204" pitchFamily="34" charset="0"/>
                <a:cs typeface="Arial" panose="020B0604020202020204" pitchFamily="34" charset="0"/>
              </a:rPr>
              <a:t>10 Firma</a:t>
            </a:r>
          </a:p>
          <a:p>
            <a:r>
              <a:rPr lang="tr-TR" sz="1400" b="1" dirty="0">
                <a:solidFill>
                  <a:srgbClr val="04488F"/>
                </a:solidFill>
                <a:latin typeface="Arial" panose="020B0604020202020204" pitchFamily="34" charset="0"/>
                <a:cs typeface="Arial" panose="020B0604020202020204" pitchFamily="34" charset="0"/>
              </a:rPr>
              <a:t>1.789 Ürün</a:t>
            </a:r>
          </a:p>
        </p:txBody>
      </p:sp>
      <p:cxnSp>
        <p:nvCxnSpPr>
          <p:cNvPr id="29" name="Düz Bağlayıcı 28"/>
          <p:cNvCxnSpPr/>
          <p:nvPr/>
        </p:nvCxnSpPr>
        <p:spPr>
          <a:xfrm>
            <a:off x="8058385" y="4931755"/>
            <a:ext cx="1331360" cy="0"/>
          </a:xfrm>
          <a:prstGeom prst="line">
            <a:avLst/>
          </a:prstGeom>
          <a:ln>
            <a:solidFill>
              <a:srgbClr val="00E1FF"/>
            </a:solidFill>
          </a:ln>
        </p:spPr>
        <p:style>
          <a:lnRef idx="1">
            <a:schemeClr val="accent1"/>
          </a:lnRef>
          <a:fillRef idx="0">
            <a:schemeClr val="accent1"/>
          </a:fillRef>
          <a:effectRef idx="0">
            <a:schemeClr val="accent1"/>
          </a:effectRef>
          <a:fontRef idx="minor">
            <a:schemeClr val="tx1"/>
          </a:fontRef>
        </p:style>
      </p:cxnSp>
      <p:sp>
        <p:nvSpPr>
          <p:cNvPr id="30" name="Metin kutusu 29"/>
          <p:cNvSpPr txBox="1"/>
          <p:nvPr/>
        </p:nvSpPr>
        <p:spPr>
          <a:xfrm>
            <a:off x="4845342" y="1284415"/>
            <a:ext cx="2323516" cy="338554"/>
          </a:xfrm>
          <a:prstGeom prst="rect">
            <a:avLst/>
          </a:prstGeom>
          <a:noFill/>
        </p:spPr>
        <p:txBody>
          <a:bodyPr wrap="square" rtlCol="0">
            <a:spAutoFit/>
          </a:bodyPr>
          <a:lstStyle/>
          <a:p>
            <a:r>
              <a:rPr lang="tr-TR" sz="1600" b="1" dirty="0">
                <a:solidFill>
                  <a:srgbClr val="00B0F0"/>
                </a:solidFill>
                <a:latin typeface="Arial" panose="020B0604020202020204" pitchFamily="34" charset="0"/>
                <a:ea typeface="Verdana" panose="020B0604030504040204" pitchFamily="34" charset="0"/>
                <a:cs typeface="Arial" panose="020B0604020202020204" pitchFamily="34" charset="0"/>
              </a:rPr>
              <a:t>ÇERÇEVE ANLAŞMA</a:t>
            </a:r>
          </a:p>
        </p:txBody>
      </p:sp>
      <p:cxnSp>
        <p:nvCxnSpPr>
          <p:cNvPr id="31" name="Düz Bağlayıcı 30"/>
          <p:cNvCxnSpPr/>
          <p:nvPr/>
        </p:nvCxnSpPr>
        <p:spPr>
          <a:xfrm>
            <a:off x="5502627" y="1622969"/>
            <a:ext cx="921882" cy="0"/>
          </a:xfrm>
          <a:prstGeom prst="line">
            <a:avLst/>
          </a:prstGeom>
          <a:ln>
            <a:solidFill>
              <a:srgbClr val="00E1FF"/>
            </a:solidFill>
          </a:ln>
        </p:spPr>
        <p:style>
          <a:lnRef idx="1">
            <a:schemeClr val="accent1"/>
          </a:lnRef>
          <a:fillRef idx="0">
            <a:schemeClr val="accent1"/>
          </a:fillRef>
          <a:effectRef idx="0">
            <a:schemeClr val="accent1"/>
          </a:effectRef>
          <a:fontRef idx="minor">
            <a:schemeClr val="tx1"/>
          </a:fontRef>
        </p:style>
      </p:cxnSp>
      <p:sp>
        <p:nvSpPr>
          <p:cNvPr id="32" name="Metin kutusu 31"/>
          <p:cNvSpPr txBox="1"/>
          <p:nvPr/>
        </p:nvSpPr>
        <p:spPr>
          <a:xfrm>
            <a:off x="5058369" y="1619187"/>
            <a:ext cx="1810398" cy="523220"/>
          </a:xfrm>
          <a:prstGeom prst="rect">
            <a:avLst/>
          </a:prstGeom>
          <a:noFill/>
        </p:spPr>
        <p:txBody>
          <a:bodyPr wrap="square" rtlCol="0">
            <a:spAutoFit/>
          </a:bodyPr>
          <a:lstStyle/>
          <a:p>
            <a:pPr algn="ctr"/>
            <a:r>
              <a:rPr lang="tr-TR" sz="1400" b="1" dirty="0">
                <a:solidFill>
                  <a:srgbClr val="04488F"/>
                </a:solidFill>
                <a:latin typeface="Arial" panose="020B0604020202020204" pitchFamily="34" charset="0"/>
                <a:cs typeface="Arial" panose="020B0604020202020204" pitchFamily="34" charset="0"/>
              </a:rPr>
              <a:t>955 Firma</a:t>
            </a:r>
          </a:p>
          <a:p>
            <a:pPr algn="ctr"/>
            <a:r>
              <a:rPr lang="tr-TR" sz="1400" b="1" dirty="0">
                <a:solidFill>
                  <a:srgbClr val="04488F"/>
                </a:solidFill>
                <a:latin typeface="Arial" panose="020B0604020202020204" pitchFamily="34" charset="0"/>
                <a:cs typeface="Arial" panose="020B0604020202020204" pitchFamily="34" charset="0"/>
              </a:rPr>
              <a:t>54.131 Ürün</a:t>
            </a:r>
          </a:p>
        </p:txBody>
      </p:sp>
      <p:sp>
        <p:nvSpPr>
          <p:cNvPr id="33" name="Metin kutusu 32">
            <a:extLst>
              <a:ext uri="{FF2B5EF4-FFF2-40B4-BE49-F238E27FC236}">
                <a16:creationId xmlns:a16="http://schemas.microsoft.com/office/drawing/2014/main" id="{CFF7E633-AC01-7943-D4AD-268DC1305C7D}"/>
              </a:ext>
            </a:extLst>
          </p:cNvPr>
          <p:cNvSpPr txBox="1"/>
          <p:nvPr/>
        </p:nvSpPr>
        <p:spPr>
          <a:xfrm>
            <a:off x="4858141" y="4029286"/>
            <a:ext cx="2297917" cy="954107"/>
          </a:xfrm>
          <a:prstGeom prst="rect">
            <a:avLst/>
          </a:prstGeom>
          <a:noFill/>
        </p:spPr>
        <p:txBody>
          <a:bodyPr wrap="square" rtlCol="0">
            <a:spAutoFit/>
          </a:bodyPr>
          <a:lstStyle/>
          <a:p>
            <a:pPr algn="ctr" defTabSz="457200"/>
            <a:r>
              <a:rPr lang="tr-TR" sz="1600" b="1" dirty="0">
                <a:solidFill>
                  <a:srgbClr val="04488F"/>
                </a:solidFill>
                <a:latin typeface="Calibri" panose="020F0502020204030204"/>
              </a:rPr>
              <a:t>TOPLAM</a:t>
            </a:r>
          </a:p>
          <a:p>
            <a:pPr algn="ctr" defTabSz="457200"/>
            <a:r>
              <a:rPr lang="tr-TR" sz="2000" b="1" dirty="0">
                <a:solidFill>
                  <a:srgbClr val="04488F"/>
                </a:solidFill>
                <a:latin typeface="Calibri" panose="020F0502020204030204"/>
              </a:rPr>
              <a:t>1.495 FİRMA</a:t>
            </a:r>
          </a:p>
          <a:p>
            <a:pPr algn="ctr" defTabSz="457200"/>
            <a:r>
              <a:rPr lang="tr-TR" sz="2000" b="1" dirty="0">
                <a:solidFill>
                  <a:srgbClr val="04488F"/>
                </a:solidFill>
                <a:latin typeface="Calibri" panose="020F0502020204030204"/>
              </a:rPr>
              <a:t>73.361 ÜRÜN</a:t>
            </a:r>
          </a:p>
        </p:txBody>
      </p:sp>
      <p:pic>
        <p:nvPicPr>
          <p:cNvPr id="4" name="Resim 3">
            <a:extLst>
              <a:ext uri="{FF2B5EF4-FFF2-40B4-BE49-F238E27FC236}">
                <a16:creationId xmlns:a16="http://schemas.microsoft.com/office/drawing/2014/main" id="{F8DA814E-B4A4-849D-5875-C8FBB0C901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2907658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293100" y="457582"/>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Katalog Türleri </a:t>
            </a:r>
          </a:p>
        </p:txBody>
      </p:sp>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3062" y="1886044"/>
            <a:ext cx="1466091" cy="1350267"/>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0934" y="4004327"/>
            <a:ext cx="1990348" cy="1197866"/>
          </a:xfrm>
          <a:prstGeom prst="rect">
            <a:avLst/>
          </a:prstGeom>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3715" y="2007965"/>
            <a:ext cx="2118364" cy="1228346"/>
          </a:xfrm>
          <a:prstGeom prst="rect">
            <a:avLst/>
          </a:prstGeom>
        </p:spPr>
      </p:pic>
      <p:pic>
        <p:nvPicPr>
          <p:cNvPr id="12" name="Resi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3715" y="4048802"/>
            <a:ext cx="1752604" cy="1158242"/>
          </a:xfrm>
          <a:prstGeom prst="rect">
            <a:avLst/>
          </a:prstGeom>
        </p:spPr>
      </p:pic>
      <p:sp>
        <p:nvSpPr>
          <p:cNvPr id="13" name="Metin kutusu 12"/>
          <p:cNvSpPr txBox="1"/>
          <p:nvPr/>
        </p:nvSpPr>
        <p:spPr>
          <a:xfrm>
            <a:off x="3372710" y="4095428"/>
            <a:ext cx="229791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srgbClr val="04488F"/>
                </a:solidFill>
                <a:effectLst/>
                <a:uLnTx/>
                <a:uFillTx/>
                <a:latin typeface="Arial" panose="020B0604020202020204" pitchFamily="34" charset="0"/>
                <a:cs typeface="Arial" panose="020B0604020202020204" pitchFamily="34" charset="0"/>
              </a:rPr>
              <a:t>BÖLGESEL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srgbClr val="04488F"/>
                </a:solidFill>
                <a:effectLst/>
                <a:uLnTx/>
                <a:uFillTx/>
                <a:latin typeface="Arial" panose="020B0604020202020204" pitchFamily="34" charset="0"/>
                <a:cs typeface="Arial" panose="020B0604020202020204" pitchFamily="34" charset="0"/>
              </a:rPr>
              <a:t>KALKINMANIN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srgbClr val="04488F"/>
                </a:solidFill>
                <a:effectLst/>
                <a:uLnTx/>
                <a:uFillTx/>
                <a:latin typeface="Arial" panose="020B0604020202020204" pitchFamily="34" charset="0"/>
                <a:cs typeface="Arial" panose="020B0604020202020204" pitchFamily="34" charset="0"/>
              </a:rPr>
              <a:t>DESTEKLENMESİ</a:t>
            </a:r>
          </a:p>
        </p:txBody>
      </p:sp>
      <p:cxnSp>
        <p:nvCxnSpPr>
          <p:cNvPr id="15" name="Düz Bağlayıcı 14"/>
          <p:cNvCxnSpPr/>
          <p:nvPr/>
        </p:nvCxnSpPr>
        <p:spPr>
          <a:xfrm>
            <a:off x="3262707" y="4188525"/>
            <a:ext cx="0" cy="829523"/>
          </a:xfrm>
          <a:prstGeom prst="line">
            <a:avLst/>
          </a:prstGeom>
          <a:ln w="12700">
            <a:solidFill>
              <a:srgbClr val="00E1FF"/>
            </a:solidFill>
          </a:ln>
        </p:spPr>
        <p:style>
          <a:lnRef idx="1">
            <a:schemeClr val="accent1"/>
          </a:lnRef>
          <a:fillRef idx="0">
            <a:schemeClr val="accent1"/>
          </a:fillRef>
          <a:effectRef idx="0">
            <a:schemeClr val="accent1"/>
          </a:effectRef>
          <a:fontRef idx="minor">
            <a:schemeClr val="tx1"/>
          </a:fontRef>
        </p:style>
      </p:cxnSp>
      <p:sp>
        <p:nvSpPr>
          <p:cNvPr id="16" name="Metin kutusu 15"/>
          <p:cNvSpPr txBox="1"/>
          <p:nvPr/>
        </p:nvSpPr>
        <p:spPr>
          <a:xfrm>
            <a:off x="3171657" y="2074587"/>
            <a:ext cx="3160162"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srgbClr val="04488F"/>
                </a:solidFill>
                <a:effectLst/>
                <a:uLnTx/>
                <a:uFillTx/>
                <a:latin typeface="Arial" panose="020B0604020202020204" pitchFamily="34" charset="0"/>
                <a:cs typeface="Arial" panose="020B0604020202020204" pitchFamily="34" charset="0"/>
              </a:rPr>
              <a:t>e-TİCARETİN DESTEKLENMESİ VE OPTİMAL ÜRÜN TEDARİKİ</a:t>
            </a:r>
          </a:p>
        </p:txBody>
      </p:sp>
      <p:cxnSp>
        <p:nvCxnSpPr>
          <p:cNvPr id="17" name="Düz Bağlayıcı 16"/>
          <p:cNvCxnSpPr/>
          <p:nvPr/>
        </p:nvCxnSpPr>
        <p:spPr>
          <a:xfrm>
            <a:off x="3093529" y="2160947"/>
            <a:ext cx="0" cy="829523"/>
          </a:xfrm>
          <a:prstGeom prst="line">
            <a:avLst/>
          </a:prstGeom>
          <a:ln w="12700">
            <a:solidFill>
              <a:srgbClr val="00E1FF"/>
            </a:solidFill>
          </a:ln>
        </p:spPr>
        <p:style>
          <a:lnRef idx="1">
            <a:schemeClr val="accent1"/>
          </a:lnRef>
          <a:fillRef idx="0">
            <a:schemeClr val="accent1"/>
          </a:fillRef>
          <a:effectRef idx="0">
            <a:schemeClr val="accent1"/>
          </a:effectRef>
          <a:fontRef idx="minor">
            <a:schemeClr val="tx1"/>
          </a:fontRef>
        </p:style>
      </p:cxnSp>
      <p:sp>
        <p:nvSpPr>
          <p:cNvPr id="19" name="Metin kutusu 18"/>
          <p:cNvSpPr txBox="1"/>
          <p:nvPr/>
        </p:nvSpPr>
        <p:spPr>
          <a:xfrm>
            <a:off x="8025193" y="2067878"/>
            <a:ext cx="229791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srgbClr val="04488F"/>
                </a:solidFill>
                <a:effectLst/>
                <a:uLnTx/>
                <a:uFillTx/>
                <a:latin typeface="Arial" panose="020B0604020202020204" pitchFamily="34" charset="0"/>
                <a:cs typeface="Arial" panose="020B0604020202020204" pitchFamily="34" charset="0"/>
              </a:rPr>
              <a:t>KOBİ’LERİN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srgbClr val="04488F"/>
                </a:solidFill>
                <a:effectLst/>
                <a:uLnTx/>
                <a:uFillTx/>
                <a:latin typeface="Arial" panose="020B0604020202020204" pitchFamily="34" charset="0"/>
                <a:cs typeface="Arial" panose="020B0604020202020204" pitchFamily="34" charset="0"/>
              </a:rPr>
              <a:t>GELİŞİMİNİN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srgbClr val="04488F"/>
                </a:solidFill>
                <a:effectLst/>
                <a:uLnTx/>
                <a:uFillTx/>
                <a:latin typeface="Arial" panose="020B0604020202020204" pitchFamily="34" charset="0"/>
                <a:cs typeface="Arial" panose="020B0604020202020204" pitchFamily="34" charset="0"/>
              </a:rPr>
              <a:t>DESTEKLENMESİ</a:t>
            </a:r>
          </a:p>
        </p:txBody>
      </p:sp>
      <p:cxnSp>
        <p:nvCxnSpPr>
          <p:cNvPr id="20" name="Düz Bağlayıcı 19"/>
          <p:cNvCxnSpPr/>
          <p:nvPr/>
        </p:nvCxnSpPr>
        <p:spPr>
          <a:xfrm>
            <a:off x="7915190" y="2160975"/>
            <a:ext cx="0" cy="829523"/>
          </a:xfrm>
          <a:prstGeom prst="line">
            <a:avLst/>
          </a:prstGeom>
          <a:ln w="12700">
            <a:solidFill>
              <a:srgbClr val="00E1FF"/>
            </a:solidFill>
          </a:ln>
        </p:spPr>
        <p:style>
          <a:lnRef idx="1">
            <a:schemeClr val="accent1"/>
          </a:lnRef>
          <a:fillRef idx="0">
            <a:schemeClr val="accent1"/>
          </a:fillRef>
          <a:effectRef idx="0">
            <a:schemeClr val="accent1"/>
          </a:effectRef>
          <a:fontRef idx="minor">
            <a:schemeClr val="tx1"/>
          </a:fontRef>
        </p:style>
      </p:cxnSp>
      <p:sp>
        <p:nvSpPr>
          <p:cNvPr id="21" name="Metin kutusu 20"/>
          <p:cNvSpPr txBox="1"/>
          <p:nvPr/>
        </p:nvSpPr>
        <p:spPr>
          <a:xfrm>
            <a:off x="7936619" y="4104277"/>
            <a:ext cx="229791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srgbClr val="04488F"/>
                </a:solidFill>
                <a:effectLst/>
                <a:uLnTx/>
                <a:uFillTx/>
                <a:latin typeface="Arial" panose="020B0604020202020204" pitchFamily="34" charset="0"/>
                <a:cs typeface="Arial" panose="020B0604020202020204" pitchFamily="34" charset="0"/>
              </a:rPr>
              <a:t>YENİLİK, YERLİLİK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srgbClr val="04488F"/>
                </a:solidFill>
                <a:effectLst/>
                <a:uLnTx/>
                <a:uFillTx/>
                <a:latin typeface="Arial" panose="020B0604020202020204" pitchFamily="34" charset="0"/>
                <a:cs typeface="Arial" panose="020B0604020202020204" pitchFamily="34" charset="0"/>
              </a:rPr>
              <a:t>VE GİRİŞİMCİLİĞİN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srgbClr val="04488F"/>
                </a:solidFill>
                <a:effectLst/>
                <a:uLnTx/>
                <a:uFillTx/>
                <a:latin typeface="Arial" panose="020B0604020202020204" pitchFamily="34" charset="0"/>
                <a:cs typeface="Arial" panose="020B0604020202020204" pitchFamily="34" charset="0"/>
              </a:rPr>
              <a:t>DESTEKLENMESİ</a:t>
            </a:r>
          </a:p>
        </p:txBody>
      </p:sp>
      <p:cxnSp>
        <p:nvCxnSpPr>
          <p:cNvPr id="22" name="Düz Bağlayıcı 21"/>
          <p:cNvCxnSpPr/>
          <p:nvPr/>
        </p:nvCxnSpPr>
        <p:spPr>
          <a:xfrm>
            <a:off x="7826616" y="4197374"/>
            <a:ext cx="0" cy="829523"/>
          </a:xfrm>
          <a:prstGeom prst="line">
            <a:avLst/>
          </a:prstGeom>
          <a:ln w="12700">
            <a:solidFill>
              <a:srgbClr val="00E1FF"/>
            </a:solidFill>
          </a:ln>
        </p:spPr>
        <p:style>
          <a:lnRef idx="1">
            <a:schemeClr val="accent1"/>
          </a:lnRef>
          <a:fillRef idx="0">
            <a:schemeClr val="accent1"/>
          </a:fillRef>
          <a:effectRef idx="0">
            <a:schemeClr val="accent1"/>
          </a:effectRef>
          <a:fontRef idx="minor">
            <a:schemeClr val="tx1"/>
          </a:fontRef>
        </p:style>
      </p:cxnSp>
      <p:pic>
        <p:nvPicPr>
          <p:cNvPr id="3" name="Resim 2">
            <a:extLst>
              <a:ext uri="{FF2B5EF4-FFF2-40B4-BE49-F238E27FC236}">
                <a16:creationId xmlns:a16="http://schemas.microsoft.com/office/drawing/2014/main" id="{9D71B548-EDE2-F95F-A52E-374AB32DA0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32411621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sp>
        <p:nvSpPr>
          <p:cNvPr id="23" name="Dikdörtgen 22"/>
          <p:cNvSpPr/>
          <p:nvPr/>
        </p:nvSpPr>
        <p:spPr>
          <a:xfrm>
            <a:off x="1497901" y="1752874"/>
            <a:ext cx="9577197" cy="5262979"/>
          </a:xfrm>
          <a:prstGeom prst="rect">
            <a:avLst/>
          </a:prstGeom>
        </p:spPr>
        <p:txBody>
          <a:bodyPr wrap="square">
            <a:spAutoFit/>
          </a:bodyPr>
          <a:lstStyle/>
          <a:p>
            <a:r>
              <a:rPr lang="tr-TR" sz="1600" b="1" dirty="0">
                <a:solidFill>
                  <a:srgbClr val="FF6B00"/>
                </a:solidFill>
                <a:latin typeface="Arial" panose="020B0604020202020204" pitchFamily="34" charset="0"/>
                <a:cs typeface="Arial" panose="020B0604020202020204" pitchFamily="34" charset="0"/>
              </a:rPr>
              <a:t>Genel Katalog: </a:t>
            </a:r>
            <a:r>
              <a:rPr lang="tr-TR" sz="1600" dirty="0">
                <a:solidFill>
                  <a:srgbClr val="04488F"/>
                </a:solidFill>
                <a:latin typeface="Arial" panose="020B0604020202020204" pitchFamily="34" charset="0"/>
                <a:cs typeface="Arial" panose="020B0604020202020204" pitchFamily="34" charset="0"/>
              </a:rPr>
              <a:t>Piyasa araştırması ve pazarlık yöntemiyle tespit edilen ürünlerin teknik özellikleri ile fiyatlarının gösterildiği, Ofisle müteşebbisler arasında belirli bir dönem için yapılan, karşılıklı olarak alım ve satım taahhüdünü içeren bir sözleşmeye, çerçeve anlaşmaya veya protokole dayanan ve elektronik ortamda da sunulan hizmettir.</a:t>
            </a:r>
          </a:p>
          <a:p>
            <a:endParaRPr lang="tr-TR" sz="1600" dirty="0">
              <a:solidFill>
                <a:srgbClr val="04488F"/>
              </a:solidFill>
              <a:latin typeface="Arial" panose="020B0604020202020204" pitchFamily="34" charset="0"/>
              <a:cs typeface="Arial" panose="020B0604020202020204" pitchFamily="34" charset="0"/>
            </a:endParaRPr>
          </a:p>
          <a:p>
            <a:r>
              <a:rPr lang="tr-TR" sz="1600" b="1" dirty="0">
                <a:solidFill>
                  <a:srgbClr val="FF6B00"/>
                </a:solidFill>
                <a:latin typeface="Arial" panose="020B0604020202020204" pitchFamily="34" charset="0"/>
                <a:cs typeface="Arial" panose="020B0604020202020204" pitchFamily="34" charset="0"/>
              </a:rPr>
              <a:t>KOBİ Kataloğu: </a:t>
            </a:r>
            <a:r>
              <a:rPr lang="tr-TR" sz="1600" dirty="0">
                <a:solidFill>
                  <a:srgbClr val="04488F"/>
                </a:solidFill>
                <a:latin typeface="Arial" panose="020B0604020202020204" pitchFamily="34" charset="0"/>
                <a:cs typeface="Arial" panose="020B0604020202020204" pitchFamily="34" charset="0"/>
              </a:rPr>
              <a:t>KOBİ’lerin kamu alımlarındaki payının arttırılması ve gelişiminin desteklenmesi, özellikle kamu kurum ve kuruluşlarının DMO aracılığıyla yaptıkları alım süreçlerine dâhil edilmelerini sağlamaya yönelik oluşturulan ve KOBİ katalog ilanında belirtilen 58 ilde bulunan KOSGEB’e kayıtlı üretici konumundaki mikro ve küçük ölçekli işletmelerin üretmiş oldukları ürünlerle başvuru yapabildiği katalog uygulamasıdır.</a:t>
            </a:r>
          </a:p>
          <a:p>
            <a:endParaRPr lang="tr-TR" sz="1600" dirty="0">
              <a:solidFill>
                <a:srgbClr val="04488F"/>
              </a:solidFill>
              <a:latin typeface="Arial" panose="020B0604020202020204" pitchFamily="34" charset="0"/>
              <a:cs typeface="Arial" panose="020B0604020202020204" pitchFamily="34" charset="0"/>
            </a:endParaRPr>
          </a:p>
          <a:p>
            <a:r>
              <a:rPr lang="tr-TR" sz="1600" b="1" dirty="0">
                <a:solidFill>
                  <a:srgbClr val="FF6B00"/>
                </a:solidFill>
                <a:latin typeface="Arial" panose="020B0604020202020204" pitchFamily="34" charset="0"/>
                <a:cs typeface="Arial" panose="020B0604020202020204" pitchFamily="34" charset="0"/>
              </a:rPr>
              <a:t>Cazibe Merkezleri Kataloğu: </a:t>
            </a:r>
            <a:r>
              <a:rPr lang="tr-TR" sz="1600" dirty="0">
                <a:solidFill>
                  <a:srgbClr val="04488F"/>
                </a:solidFill>
                <a:latin typeface="Arial" panose="020B0604020202020204" pitchFamily="34" charset="0"/>
                <a:cs typeface="Arial" panose="020B0604020202020204" pitchFamily="34" charset="0"/>
              </a:rPr>
              <a:t>Bölgesel kalkınmanın desteklenmesi amacıyla; Cazibe Merkezleri Programı kapsamında bulunan 23 ilde faaliyet gösteren üreticiler için oluşturulan katalog uygulamasıdır.</a:t>
            </a:r>
          </a:p>
          <a:p>
            <a:endParaRPr lang="tr-TR" sz="1600" dirty="0">
              <a:solidFill>
                <a:srgbClr val="04488F"/>
              </a:solidFill>
              <a:latin typeface="Arial" panose="020B0604020202020204" pitchFamily="34" charset="0"/>
              <a:cs typeface="Arial" panose="020B0604020202020204" pitchFamily="34" charset="0"/>
            </a:endParaRPr>
          </a:p>
          <a:p>
            <a:r>
              <a:rPr lang="tr-TR" sz="1600" b="1" dirty="0" err="1">
                <a:solidFill>
                  <a:srgbClr val="FF6B00"/>
                </a:solidFill>
                <a:latin typeface="Arial" panose="020B0604020202020204" pitchFamily="34" charset="0"/>
                <a:cs typeface="Arial" panose="020B0604020202020204" pitchFamily="34" charset="0"/>
              </a:rPr>
              <a:t>Tekno</a:t>
            </a:r>
            <a:r>
              <a:rPr lang="tr-TR" sz="1600" b="1" dirty="0">
                <a:solidFill>
                  <a:srgbClr val="FF6B00"/>
                </a:solidFill>
                <a:latin typeface="Arial" panose="020B0604020202020204" pitchFamily="34" charset="0"/>
                <a:cs typeface="Arial" panose="020B0604020202020204" pitchFamily="34" charset="0"/>
              </a:rPr>
              <a:t> Katalog: </a:t>
            </a:r>
            <a:r>
              <a:rPr lang="tr-TR" sz="1600" dirty="0">
                <a:solidFill>
                  <a:srgbClr val="04488F"/>
                </a:solidFill>
                <a:latin typeface="Arial" panose="020B0604020202020204" pitchFamily="34" charset="0"/>
                <a:cs typeface="Arial" panose="020B0604020202020204" pitchFamily="34" charset="0"/>
              </a:rPr>
              <a:t>Yeniliği, yerliliği, girişimciliği ve teknoloji transferini desteklemek amacıyla teknoloji geliştirme bölgelerinde faaliyet gösteren yerli üreticiler için oluşturulan, teknoloji transferini destekleyen ve girişimcileri satış odağında bir araya getiren katalog uygulamasıdır.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srgbClr val="04488F"/>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srgbClr val="04488F"/>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srgbClr val="04488F"/>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srgbClr val="04488F"/>
              </a:solidFill>
              <a:effectLst/>
              <a:uLnTx/>
              <a:uFillTx/>
              <a:latin typeface="Arial" panose="020B0604020202020204" pitchFamily="34" charset="0"/>
              <a:cs typeface="Arial" panose="020B0604020202020204" pitchFamily="34" charset="0"/>
            </a:endParaRPr>
          </a:p>
        </p:txBody>
      </p:sp>
      <p:sp>
        <p:nvSpPr>
          <p:cNvPr id="25" name="Oval 24"/>
          <p:cNvSpPr/>
          <p:nvPr/>
        </p:nvSpPr>
        <p:spPr>
          <a:xfrm>
            <a:off x="1354960" y="1871593"/>
            <a:ext cx="142941" cy="142941"/>
          </a:xfrm>
          <a:prstGeom prst="ellipse">
            <a:avLst/>
          </a:prstGeom>
          <a:solidFill>
            <a:srgbClr val="87D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a:ln>
                <a:noFill/>
              </a:ln>
              <a:solidFill>
                <a:srgbClr val="87D5CA"/>
              </a:solidFill>
              <a:effectLst/>
              <a:uLnTx/>
              <a:uFillTx/>
              <a:latin typeface="Calibri" panose="020F0502020204030204"/>
              <a:ea typeface="+mn-ea"/>
              <a:cs typeface="+mn-cs"/>
            </a:endParaRPr>
          </a:p>
        </p:txBody>
      </p:sp>
      <p:sp>
        <p:nvSpPr>
          <p:cNvPr id="3" name="Dikdörtgen 2"/>
          <p:cNvSpPr/>
          <p:nvPr/>
        </p:nvSpPr>
        <p:spPr>
          <a:xfrm>
            <a:off x="1333500" y="631318"/>
            <a:ext cx="4953000" cy="923330"/>
          </a:xfrm>
          <a:prstGeom prst="rect">
            <a:avLst/>
          </a:prstGeom>
        </p:spPr>
        <p:txBody>
          <a:bodyPr wrap="square">
            <a:spAutoFit/>
          </a:bodyPr>
          <a:lstStyle/>
          <a:p>
            <a:r>
              <a:rPr lang="tr-TR" dirty="0">
                <a:solidFill>
                  <a:srgbClr val="04488F"/>
                </a:solidFill>
                <a:latin typeface="Arial" panose="020B0604020202020204" pitchFamily="34" charset="0"/>
                <a:cs typeface="Arial" panose="020B0604020202020204" pitchFamily="34" charset="0"/>
              </a:rPr>
              <a:t>Devlet Malzeme Ofisinin farklı özelliklere sahip ve farklı amaçlara hizmet eden </a:t>
            </a:r>
            <a:r>
              <a:rPr lang="tr-TR" b="1" dirty="0">
                <a:solidFill>
                  <a:srgbClr val="FF6B00"/>
                </a:solidFill>
                <a:latin typeface="Arial" panose="020B0604020202020204" pitchFamily="34" charset="0"/>
                <a:cs typeface="Arial" panose="020B0604020202020204" pitchFamily="34" charset="0"/>
              </a:rPr>
              <a:t>4 farklı katalog uygulaması</a:t>
            </a:r>
            <a:r>
              <a:rPr lang="tr-TR" dirty="0">
                <a:solidFill>
                  <a:srgbClr val="04488F"/>
                </a:solidFill>
                <a:latin typeface="Arial" panose="020B0604020202020204" pitchFamily="34" charset="0"/>
                <a:cs typeface="Arial" panose="020B0604020202020204" pitchFamily="34" charset="0"/>
              </a:rPr>
              <a:t> mevcuttur:</a:t>
            </a:r>
          </a:p>
        </p:txBody>
      </p:sp>
      <p:sp>
        <p:nvSpPr>
          <p:cNvPr id="32" name="Oval 31"/>
          <p:cNvSpPr/>
          <p:nvPr/>
        </p:nvSpPr>
        <p:spPr>
          <a:xfrm>
            <a:off x="1354960" y="3076506"/>
            <a:ext cx="142941" cy="142941"/>
          </a:xfrm>
          <a:prstGeom prst="ellipse">
            <a:avLst/>
          </a:prstGeom>
          <a:solidFill>
            <a:srgbClr val="87D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a:ln>
                <a:noFill/>
              </a:ln>
              <a:solidFill>
                <a:srgbClr val="87D5CA"/>
              </a:solidFill>
              <a:effectLst/>
              <a:uLnTx/>
              <a:uFillTx/>
              <a:latin typeface="Calibri" panose="020F0502020204030204"/>
              <a:ea typeface="+mn-ea"/>
              <a:cs typeface="+mn-cs"/>
            </a:endParaRPr>
          </a:p>
        </p:txBody>
      </p:sp>
      <p:sp>
        <p:nvSpPr>
          <p:cNvPr id="33" name="Oval 32"/>
          <p:cNvSpPr/>
          <p:nvPr/>
        </p:nvSpPr>
        <p:spPr>
          <a:xfrm>
            <a:off x="1354960" y="4543356"/>
            <a:ext cx="142941" cy="142941"/>
          </a:xfrm>
          <a:prstGeom prst="ellipse">
            <a:avLst/>
          </a:prstGeom>
          <a:solidFill>
            <a:srgbClr val="87D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a:ln>
                <a:noFill/>
              </a:ln>
              <a:solidFill>
                <a:srgbClr val="87D5CA"/>
              </a:solidFill>
              <a:effectLst/>
              <a:uLnTx/>
              <a:uFillTx/>
              <a:latin typeface="Calibri" panose="020F0502020204030204"/>
              <a:ea typeface="+mn-ea"/>
              <a:cs typeface="+mn-cs"/>
            </a:endParaRPr>
          </a:p>
        </p:txBody>
      </p:sp>
      <p:sp>
        <p:nvSpPr>
          <p:cNvPr id="34" name="Oval 33"/>
          <p:cNvSpPr/>
          <p:nvPr/>
        </p:nvSpPr>
        <p:spPr>
          <a:xfrm>
            <a:off x="1354960" y="5272019"/>
            <a:ext cx="142941" cy="142941"/>
          </a:xfrm>
          <a:prstGeom prst="ellipse">
            <a:avLst/>
          </a:prstGeom>
          <a:solidFill>
            <a:srgbClr val="87D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a:ln>
                <a:noFill/>
              </a:ln>
              <a:solidFill>
                <a:srgbClr val="87D5CA"/>
              </a:solidFill>
              <a:effectLst/>
              <a:uLnTx/>
              <a:uFillTx/>
              <a:latin typeface="Calibri" panose="020F0502020204030204"/>
              <a:ea typeface="+mn-ea"/>
              <a:cs typeface="+mn-cs"/>
            </a:endParaRPr>
          </a:p>
        </p:txBody>
      </p:sp>
      <p:pic>
        <p:nvPicPr>
          <p:cNvPr id="4" name="Resim 3">
            <a:extLst>
              <a:ext uri="{FF2B5EF4-FFF2-40B4-BE49-F238E27FC236}">
                <a16:creationId xmlns:a16="http://schemas.microsoft.com/office/drawing/2014/main" id="{029B36F0-E513-1FC6-8F44-06EFE41D35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
        <p:nvSpPr>
          <p:cNvPr id="5" name="Metin kutusu 4">
            <a:extLst>
              <a:ext uri="{FF2B5EF4-FFF2-40B4-BE49-F238E27FC236}">
                <a16:creationId xmlns:a16="http://schemas.microsoft.com/office/drawing/2014/main" id="{685CD6D5-BE6C-7490-A626-A79291886D41}"/>
              </a:ext>
            </a:extLst>
          </p:cNvPr>
          <p:cNvSpPr txBox="1"/>
          <p:nvPr/>
        </p:nvSpPr>
        <p:spPr>
          <a:xfrm>
            <a:off x="8293100" y="457582"/>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Katalog Türleri </a:t>
            </a:r>
          </a:p>
        </p:txBody>
      </p:sp>
    </p:spTree>
    <p:extLst>
      <p:ext uri="{BB962C8B-B14F-4D97-AF65-F5344CB8AC3E}">
        <p14:creationId xmlns:p14="http://schemas.microsoft.com/office/powerpoint/2010/main" val="14698201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356474" y="213866"/>
            <a:ext cx="3898900" cy="707886"/>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Kataloglara Kimler Başvuru Yapabilir?</a:t>
            </a:r>
          </a:p>
        </p:txBody>
      </p:sp>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pic>
        <p:nvPicPr>
          <p:cNvPr id="10" name="Resim 9"/>
          <p:cNvPicPr>
            <a:picLocks noChangeAspect="1"/>
          </p:cNvPicPr>
          <p:nvPr/>
        </p:nvPicPr>
        <p:blipFill>
          <a:blip r:embed="rId3"/>
          <a:stretch>
            <a:fillRect/>
          </a:stretch>
        </p:blipFill>
        <p:spPr>
          <a:xfrm>
            <a:off x="2229549" y="1062629"/>
            <a:ext cx="7282286" cy="5509071"/>
          </a:xfrm>
          <a:prstGeom prst="rect">
            <a:avLst/>
          </a:prstGeom>
          <a:ln>
            <a:noFill/>
          </a:ln>
          <a:effectLst>
            <a:outerShdw blurRad="190500" algn="tl" rotWithShape="0">
              <a:srgbClr val="000000">
                <a:alpha val="70000"/>
              </a:srgbClr>
            </a:outerShdw>
          </a:effectLst>
        </p:spPr>
      </p:pic>
      <p:pic>
        <p:nvPicPr>
          <p:cNvPr id="3" name="Resim 2">
            <a:extLst>
              <a:ext uri="{FF2B5EF4-FFF2-40B4-BE49-F238E27FC236}">
                <a16:creationId xmlns:a16="http://schemas.microsoft.com/office/drawing/2014/main" id="{A40A8C01-89E4-8C97-8BA1-3C8B9E3BB0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2881290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293100" y="419003"/>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Genel Katalog</a:t>
            </a: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7626" y="1206907"/>
            <a:ext cx="7159864" cy="5223956"/>
          </a:xfrm>
          <a:prstGeom prst="rect">
            <a:avLst/>
          </a:prstGeom>
          <a:ln>
            <a:noFill/>
          </a:ln>
          <a:effectLst>
            <a:outerShdw blurRad="190500" algn="tl" rotWithShape="0">
              <a:srgbClr val="000000">
                <a:alpha val="70000"/>
              </a:srgbClr>
            </a:outerShdw>
          </a:effectLst>
        </p:spPr>
      </p:pic>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pic>
        <p:nvPicPr>
          <p:cNvPr id="19" name="Resim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9972" y="3110412"/>
            <a:ext cx="1574383" cy="1416946"/>
          </a:xfrm>
          <a:prstGeom prst="rect">
            <a:avLst/>
          </a:prstGeom>
        </p:spPr>
      </p:pic>
      <p:sp>
        <p:nvSpPr>
          <p:cNvPr id="20" name="Metin kutusu 19"/>
          <p:cNvSpPr txBox="1"/>
          <p:nvPr/>
        </p:nvSpPr>
        <p:spPr>
          <a:xfrm>
            <a:off x="5643729" y="1387509"/>
            <a:ext cx="2794958" cy="584775"/>
          </a:xfrm>
          <a:prstGeom prst="rect">
            <a:avLst/>
          </a:prstGeom>
          <a:noFill/>
        </p:spPr>
        <p:txBody>
          <a:bodyPr wrap="square" rtlCol="0">
            <a:spAutoFit/>
          </a:bodyPr>
          <a:lstStyle/>
          <a:p>
            <a:r>
              <a:rPr lang="tr-TR" sz="1600" b="1" dirty="0">
                <a:solidFill>
                  <a:srgbClr val="0D4C92"/>
                </a:solidFill>
              </a:rPr>
              <a:t>Üretici, ithalatçı ve yetkili satıcılar başvuruda bulunabilir.</a:t>
            </a:r>
            <a:endParaRPr lang="tr-TR" dirty="0"/>
          </a:p>
        </p:txBody>
      </p:sp>
      <p:sp>
        <p:nvSpPr>
          <p:cNvPr id="21" name="Metin kutusu 20"/>
          <p:cNvSpPr txBox="1"/>
          <p:nvPr/>
        </p:nvSpPr>
        <p:spPr>
          <a:xfrm>
            <a:off x="6533614" y="2571123"/>
            <a:ext cx="2794958" cy="338554"/>
          </a:xfrm>
          <a:prstGeom prst="rect">
            <a:avLst/>
          </a:prstGeom>
          <a:noFill/>
        </p:spPr>
        <p:txBody>
          <a:bodyPr wrap="square" rtlCol="0">
            <a:spAutoFit/>
          </a:bodyPr>
          <a:lstStyle/>
          <a:p>
            <a:r>
              <a:rPr lang="tr-TR" sz="1600" b="1" dirty="0">
                <a:solidFill>
                  <a:srgbClr val="0D4C92"/>
                </a:solidFill>
              </a:rPr>
              <a:t>Sözleşme süresi</a:t>
            </a:r>
            <a:r>
              <a:rPr lang="tr-TR" sz="1600" dirty="0"/>
              <a:t> </a:t>
            </a:r>
            <a:r>
              <a:rPr lang="tr-TR" sz="1600" b="1" dirty="0">
                <a:solidFill>
                  <a:srgbClr val="0D4C92"/>
                </a:solidFill>
              </a:rPr>
              <a:t>2 yıldır.</a:t>
            </a:r>
            <a:endParaRPr lang="tr-TR" dirty="0"/>
          </a:p>
        </p:txBody>
      </p:sp>
      <p:sp>
        <p:nvSpPr>
          <p:cNvPr id="22" name="Metin kutusu 21"/>
          <p:cNvSpPr txBox="1"/>
          <p:nvPr/>
        </p:nvSpPr>
        <p:spPr>
          <a:xfrm>
            <a:off x="6695182" y="3637601"/>
            <a:ext cx="3029908" cy="338554"/>
          </a:xfrm>
          <a:prstGeom prst="rect">
            <a:avLst/>
          </a:prstGeom>
          <a:noFill/>
        </p:spPr>
        <p:txBody>
          <a:bodyPr wrap="square" rtlCol="0">
            <a:spAutoFit/>
          </a:bodyPr>
          <a:lstStyle/>
          <a:p>
            <a:r>
              <a:rPr lang="tr-TR" sz="1600" b="1" dirty="0">
                <a:solidFill>
                  <a:srgbClr val="0D4C92"/>
                </a:solidFill>
              </a:rPr>
              <a:t>Her zaman başvuru yapılabilir.</a:t>
            </a:r>
          </a:p>
        </p:txBody>
      </p:sp>
      <p:sp>
        <p:nvSpPr>
          <p:cNvPr id="23" name="Metin kutusu 22"/>
          <p:cNvSpPr txBox="1"/>
          <p:nvPr/>
        </p:nvSpPr>
        <p:spPr>
          <a:xfrm>
            <a:off x="6498778" y="4703378"/>
            <a:ext cx="3029908" cy="338554"/>
          </a:xfrm>
          <a:prstGeom prst="rect">
            <a:avLst/>
          </a:prstGeom>
          <a:noFill/>
        </p:spPr>
        <p:txBody>
          <a:bodyPr wrap="square" rtlCol="0">
            <a:spAutoFit/>
          </a:bodyPr>
          <a:lstStyle/>
          <a:p>
            <a:r>
              <a:rPr lang="tr-TR" sz="1600" b="1" dirty="0">
                <a:solidFill>
                  <a:srgbClr val="0D4C92"/>
                </a:solidFill>
              </a:rPr>
              <a:t>Bizzat başvuru yapılmalıdır.</a:t>
            </a:r>
          </a:p>
        </p:txBody>
      </p:sp>
      <p:sp>
        <p:nvSpPr>
          <p:cNvPr id="24" name="Metin kutusu 23">
            <a:extLst>
              <a:ext uri="{FF2B5EF4-FFF2-40B4-BE49-F238E27FC236}">
                <a16:creationId xmlns:a16="http://schemas.microsoft.com/office/drawing/2014/main" id="{9BB4DF84-ACE7-DCA6-CB87-D7582B58EC12}"/>
              </a:ext>
            </a:extLst>
          </p:cNvPr>
          <p:cNvSpPr txBox="1"/>
          <p:nvPr/>
        </p:nvSpPr>
        <p:spPr>
          <a:xfrm>
            <a:off x="5643729" y="5649396"/>
            <a:ext cx="2794958" cy="584775"/>
          </a:xfrm>
          <a:prstGeom prst="rect">
            <a:avLst/>
          </a:prstGeom>
          <a:noFill/>
        </p:spPr>
        <p:txBody>
          <a:bodyPr wrap="square" rtlCol="0">
            <a:spAutoFit/>
          </a:bodyPr>
          <a:lstStyle/>
          <a:p>
            <a:r>
              <a:rPr lang="tr-TR" sz="1600" b="1" dirty="0">
                <a:solidFill>
                  <a:srgbClr val="0D4C92"/>
                </a:solidFill>
              </a:rPr>
              <a:t>İlave ürün müracaatı her zaman yapılabilir.</a:t>
            </a:r>
          </a:p>
        </p:txBody>
      </p:sp>
      <p:pic>
        <p:nvPicPr>
          <p:cNvPr id="3" name="Resim 2">
            <a:extLst>
              <a:ext uri="{FF2B5EF4-FFF2-40B4-BE49-F238E27FC236}">
                <a16:creationId xmlns:a16="http://schemas.microsoft.com/office/drawing/2014/main" id="{740B3F75-15AC-C1DF-F426-197BE8B916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1828186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293100" y="499023"/>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Kobi Kataloğu</a:t>
            </a:r>
          </a:p>
        </p:txBody>
      </p:sp>
      <p:pic>
        <p:nvPicPr>
          <p:cNvPr id="17" name="Resi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6068" y="1240461"/>
            <a:ext cx="7159864" cy="5223956"/>
          </a:xfrm>
          <a:prstGeom prst="rect">
            <a:avLst/>
          </a:prstGeom>
          <a:ln>
            <a:noFill/>
          </a:ln>
          <a:effectLst>
            <a:outerShdw blurRad="190500" algn="tl" rotWithShape="0">
              <a:srgbClr val="000000">
                <a:alpha val="70000"/>
              </a:srgbClr>
            </a:outerShdw>
          </a:effectLst>
        </p:spPr>
      </p:pic>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sp>
        <p:nvSpPr>
          <p:cNvPr id="10" name="Metin kutusu 9"/>
          <p:cNvSpPr txBox="1"/>
          <p:nvPr/>
        </p:nvSpPr>
        <p:spPr>
          <a:xfrm>
            <a:off x="5701042" y="1297599"/>
            <a:ext cx="2794958" cy="1077218"/>
          </a:xfrm>
          <a:prstGeom prst="rect">
            <a:avLst/>
          </a:prstGeom>
          <a:noFill/>
        </p:spPr>
        <p:txBody>
          <a:bodyPr wrap="square" rtlCol="0">
            <a:spAutoFit/>
          </a:bodyPr>
          <a:lstStyle/>
          <a:p>
            <a:r>
              <a:rPr lang="tr-TR" sz="1600" b="1" dirty="0">
                <a:solidFill>
                  <a:srgbClr val="0D4C92"/>
                </a:solidFill>
              </a:rPr>
              <a:t>Mikro ve küçük ölçekli, üretici  ve imalatçılar başvuruda bulunabilir.</a:t>
            </a:r>
            <a:endParaRPr lang="tr-TR" sz="1600" dirty="0"/>
          </a:p>
          <a:p>
            <a:endParaRPr lang="tr-TR" sz="1600" b="1" dirty="0">
              <a:solidFill>
                <a:srgbClr val="0D4C92"/>
              </a:solidFill>
            </a:endParaRPr>
          </a:p>
        </p:txBody>
      </p:sp>
      <p:sp>
        <p:nvSpPr>
          <p:cNvPr id="11" name="Metin kutusu 10"/>
          <p:cNvSpPr txBox="1"/>
          <p:nvPr/>
        </p:nvSpPr>
        <p:spPr>
          <a:xfrm>
            <a:off x="6583280" y="2500617"/>
            <a:ext cx="3083943" cy="584775"/>
          </a:xfrm>
          <a:prstGeom prst="rect">
            <a:avLst/>
          </a:prstGeom>
          <a:noFill/>
        </p:spPr>
        <p:txBody>
          <a:bodyPr wrap="square" rtlCol="0">
            <a:spAutoFit/>
          </a:bodyPr>
          <a:lstStyle/>
          <a:p>
            <a:r>
              <a:rPr lang="tr-TR" sz="1600" b="1" dirty="0">
                <a:solidFill>
                  <a:srgbClr val="0D4C92"/>
                </a:solidFill>
              </a:rPr>
              <a:t>KOSGEB üyeliği zorunludur.</a:t>
            </a:r>
          </a:p>
          <a:p>
            <a:r>
              <a:rPr lang="tr-TR" sz="1600" b="1" dirty="0">
                <a:solidFill>
                  <a:srgbClr val="0D4C92"/>
                </a:solidFill>
              </a:rPr>
              <a:t>Sözleşme süresi</a:t>
            </a:r>
            <a:r>
              <a:rPr lang="tr-TR" sz="1600" dirty="0"/>
              <a:t> </a:t>
            </a:r>
            <a:r>
              <a:rPr lang="tr-TR" sz="1600" b="1" dirty="0">
                <a:solidFill>
                  <a:srgbClr val="0D4C92"/>
                </a:solidFill>
              </a:rPr>
              <a:t>3 yıldır.</a:t>
            </a:r>
            <a:endParaRPr lang="tr-TR" sz="1600" dirty="0"/>
          </a:p>
        </p:txBody>
      </p:sp>
      <p:sp>
        <p:nvSpPr>
          <p:cNvPr id="12" name="Metin kutusu 11"/>
          <p:cNvSpPr txBox="1"/>
          <p:nvPr/>
        </p:nvSpPr>
        <p:spPr>
          <a:xfrm>
            <a:off x="6743736" y="3560051"/>
            <a:ext cx="3029908" cy="584775"/>
          </a:xfrm>
          <a:prstGeom prst="rect">
            <a:avLst/>
          </a:prstGeom>
          <a:noFill/>
        </p:spPr>
        <p:txBody>
          <a:bodyPr wrap="square" rtlCol="0">
            <a:spAutoFit/>
          </a:bodyPr>
          <a:lstStyle/>
          <a:p>
            <a:r>
              <a:rPr lang="tr-TR" sz="1600" b="1" dirty="0">
                <a:solidFill>
                  <a:srgbClr val="0D4C92"/>
                </a:solidFill>
              </a:rPr>
              <a:t>Bizzat başvuru yapılmalıdır.</a:t>
            </a:r>
          </a:p>
          <a:p>
            <a:r>
              <a:rPr lang="tr-TR" sz="1600" b="1" dirty="0">
                <a:solidFill>
                  <a:srgbClr val="0D4C92"/>
                </a:solidFill>
              </a:rPr>
              <a:t>Her zaman başvuru yapılabilir.</a:t>
            </a:r>
          </a:p>
        </p:txBody>
      </p:sp>
      <p:sp>
        <p:nvSpPr>
          <p:cNvPr id="13" name="Metin kutusu 12"/>
          <p:cNvSpPr txBox="1"/>
          <p:nvPr/>
        </p:nvSpPr>
        <p:spPr>
          <a:xfrm>
            <a:off x="6517414" y="4506865"/>
            <a:ext cx="3029908" cy="830997"/>
          </a:xfrm>
          <a:prstGeom prst="rect">
            <a:avLst/>
          </a:prstGeom>
          <a:noFill/>
        </p:spPr>
        <p:txBody>
          <a:bodyPr wrap="square" rtlCol="0">
            <a:spAutoFit/>
          </a:bodyPr>
          <a:lstStyle/>
          <a:p>
            <a:r>
              <a:rPr lang="tr-TR" sz="1600" b="1" dirty="0">
                <a:solidFill>
                  <a:srgbClr val="0D4C92"/>
                </a:solidFill>
              </a:rPr>
              <a:t>İlave ürün müracaat dönemi Mart, Mayıs, Ağustos, Eylül</a:t>
            </a:r>
          </a:p>
          <a:p>
            <a:r>
              <a:rPr lang="tr-TR" sz="1600" b="1" dirty="0">
                <a:solidFill>
                  <a:srgbClr val="0D4C92"/>
                </a:solidFill>
              </a:rPr>
              <a:t>Ve Aralık aylarıdır.</a:t>
            </a:r>
          </a:p>
        </p:txBody>
      </p:sp>
      <p:sp>
        <p:nvSpPr>
          <p:cNvPr id="15" name="Metin kutusu 14"/>
          <p:cNvSpPr txBox="1"/>
          <p:nvPr/>
        </p:nvSpPr>
        <p:spPr>
          <a:xfrm>
            <a:off x="5677892" y="5807467"/>
            <a:ext cx="3029908" cy="338554"/>
          </a:xfrm>
          <a:prstGeom prst="rect">
            <a:avLst/>
          </a:prstGeom>
          <a:noFill/>
        </p:spPr>
        <p:txBody>
          <a:bodyPr wrap="square" rtlCol="0">
            <a:spAutoFit/>
          </a:bodyPr>
          <a:lstStyle/>
          <a:p>
            <a:r>
              <a:rPr lang="tr-TR" sz="1600" b="1" dirty="0">
                <a:solidFill>
                  <a:srgbClr val="0D4C92"/>
                </a:solidFill>
              </a:rPr>
              <a:t>58 tane Batı ilini kapsamaktadır. </a:t>
            </a:r>
          </a:p>
        </p:txBody>
      </p:sp>
      <p:pic>
        <p:nvPicPr>
          <p:cNvPr id="16" name="Resim 15"/>
          <p:cNvPicPr>
            <a:picLocks noChangeAspect="1"/>
          </p:cNvPicPr>
          <p:nvPr/>
        </p:nvPicPr>
        <p:blipFill>
          <a:blip r:embed="rId4"/>
          <a:stretch>
            <a:fillRect/>
          </a:stretch>
        </p:blipFill>
        <p:spPr>
          <a:xfrm>
            <a:off x="2953624" y="3358696"/>
            <a:ext cx="1484253" cy="825870"/>
          </a:xfrm>
          <a:prstGeom prst="rect">
            <a:avLst/>
          </a:prstGeom>
        </p:spPr>
      </p:pic>
      <p:pic>
        <p:nvPicPr>
          <p:cNvPr id="3" name="Resim 2">
            <a:extLst>
              <a:ext uri="{FF2B5EF4-FFF2-40B4-BE49-F238E27FC236}">
                <a16:creationId xmlns:a16="http://schemas.microsoft.com/office/drawing/2014/main" id="{912A19AE-051E-BC32-4A71-FD0E058DAF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29005430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285830" y="292185"/>
            <a:ext cx="3898900" cy="1015663"/>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Cazibe Merkezleri</a:t>
            </a:r>
          </a:p>
          <a:p>
            <a:pPr algn="ctr"/>
            <a:r>
              <a:rPr lang="tr-TR" sz="2000" dirty="0">
                <a:solidFill>
                  <a:schemeClr val="bg1"/>
                </a:solidFill>
                <a:latin typeface="Arial Black" panose="020B0A04020102020204" pitchFamily="34" charset="0"/>
              </a:rPr>
              <a:t>Kataloğu</a:t>
            </a:r>
          </a:p>
          <a:p>
            <a:pPr algn="ctr"/>
            <a:endParaRPr lang="tr-TR" sz="2000" dirty="0">
              <a:solidFill>
                <a:schemeClr val="bg1"/>
              </a:solidFill>
              <a:latin typeface="Arial Black" panose="020B0A04020102020204" pitchFamily="34" charset="0"/>
            </a:endParaRPr>
          </a:p>
        </p:txBody>
      </p:sp>
      <p:pic>
        <p:nvPicPr>
          <p:cNvPr id="17" name="Resi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7024" y="1215089"/>
            <a:ext cx="7159864" cy="5223956"/>
          </a:xfrm>
          <a:prstGeom prst="rect">
            <a:avLst/>
          </a:prstGeom>
          <a:ln>
            <a:noFill/>
          </a:ln>
          <a:effectLst>
            <a:outerShdw blurRad="190500" algn="tl" rotWithShape="0">
              <a:srgbClr val="000000">
                <a:alpha val="70000"/>
              </a:srgbClr>
            </a:outerShdw>
          </a:effectLst>
        </p:spPr>
      </p:pic>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pic>
        <p:nvPicPr>
          <p:cNvPr id="10" name="Resim 9"/>
          <p:cNvPicPr>
            <a:picLocks noChangeAspect="1"/>
          </p:cNvPicPr>
          <p:nvPr/>
        </p:nvPicPr>
        <p:blipFill>
          <a:blip r:embed="rId4"/>
          <a:stretch>
            <a:fillRect/>
          </a:stretch>
        </p:blipFill>
        <p:spPr>
          <a:xfrm>
            <a:off x="2937253" y="3424373"/>
            <a:ext cx="1479457" cy="805388"/>
          </a:xfrm>
          <a:prstGeom prst="rect">
            <a:avLst/>
          </a:prstGeom>
        </p:spPr>
      </p:pic>
      <p:sp>
        <p:nvSpPr>
          <p:cNvPr id="11" name="Metin kutusu 10"/>
          <p:cNvSpPr txBox="1"/>
          <p:nvPr/>
        </p:nvSpPr>
        <p:spPr>
          <a:xfrm>
            <a:off x="5767040" y="1390977"/>
            <a:ext cx="2794958" cy="584775"/>
          </a:xfrm>
          <a:prstGeom prst="rect">
            <a:avLst/>
          </a:prstGeom>
          <a:noFill/>
        </p:spPr>
        <p:txBody>
          <a:bodyPr wrap="square" rtlCol="0">
            <a:spAutoFit/>
          </a:bodyPr>
          <a:lstStyle/>
          <a:p>
            <a:r>
              <a:rPr lang="tr-TR" sz="1600" b="1" dirty="0">
                <a:solidFill>
                  <a:srgbClr val="0D4C92"/>
                </a:solidFill>
              </a:rPr>
              <a:t>Üretici ve imalatçılar başvuruda bulunabilir.</a:t>
            </a:r>
            <a:endParaRPr lang="tr-TR" sz="1600" dirty="0"/>
          </a:p>
        </p:txBody>
      </p:sp>
      <p:sp>
        <p:nvSpPr>
          <p:cNvPr id="12" name="Metin kutusu 11"/>
          <p:cNvSpPr txBox="1"/>
          <p:nvPr/>
        </p:nvSpPr>
        <p:spPr>
          <a:xfrm>
            <a:off x="6558201" y="2575514"/>
            <a:ext cx="2794958" cy="338554"/>
          </a:xfrm>
          <a:prstGeom prst="rect">
            <a:avLst/>
          </a:prstGeom>
          <a:noFill/>
        </p:spPr>
        <p:txBody>
          <a:bodyPr wrap="square" rtlCol="0">
            <a:spAutoFit/>
          </a:bodyPr>
          <a:lstStyle/>
          <a:p>
            <a:r>
              <a:rPr lang="tr-TR" sz="1600" b="1" dirty="0">
                <a:solidFill>
                  <a:srgbClr val="0D4C92"/>
                </a:solidFill>
              </a:rPr>
              <a:t>Sözleşme süresi</a:t>
            </a:r>
            <a:r>
              <a:rPr lang="tr-TR" sz="1600" dirty="0"/>
              <a:t> </a:t>
            </a:r>
            <a:r>
              <a:rPr lang="tr-TR" sz="1600" b="1" dirty="0">
                <a:solidFill>
                  <a:srgbClr val="0D4C92"/>
                </a:solidFill>
              </a:rPr>
              <a:t>2 yıldır.</a:t>
            </a:r>
            <a:endParaRPr lang="tr-TR" sz="1600" dirty="0"/>
          </a:p>
        </p:txBody>
      </p:sp>
      <p:sp>
        <p:nvSpPr>
          <p:cNvPr id="13" name="Metin kutusu 12"/>
          <p:cNvSpPr txBox="1"/>
          <p:nvPr/>
        </p:nvSpPr>
        <p:spPr>
          <a:xfrm>
            <a:off x="6775092" y="3657947"/>
            <a:ext cx="2794958" cy="338554"/>
          </a:xfrm>
          <a:prstGeom prst="rect">
            <a:avLst/>
          </a:prstGeom>
          <a:noFill/>
        </p:spPr>
        <p:txBody>
          <a:bodyPr wrap="square" rtlCol="0">
            <a:spAutoFit/>
          </a:bodyPr>
          <a:lstStyle/>
          <a:p>
            <a:r>
              <a:rPr lang="tr-TR" sz="1600" b="1" dirty="0">
                <a:solidFill>
                  <a:srgbClr val="0D4C92"/>
                </a:solidFill>
              </a:rPr>
              <a:t>Bizzat başvuru yapılmalıdır. </a:t>
            </a:r>
          </a:p>
        </p:txBody>
      </p:sp>
      <p:sp>
        <p:nvSpPr>
          <p:cNvPr id="15" name="Metin kutusu 14"/>
          <p:cNvSpPr txBox="1"/>
          <p:nvPr/>
        </p:nvSpPr>
        <p:spPr>
          <a:xfrm>
            <a:off x="5767040" y="5782967"/>
            <a:ext cx="2794958" cy="338554"/>
          </a:xfrm>
          <a:prstGeom prst="rect">
            <a:avLst/>
          </a:prstGeom>
          <a:noFill/>
        </p:spPr>
        <p:txBody>
          <a:bodyPr wrap="square" rtlCol="0">
            <a:spAutoFit/>
          </a:bodyPr>
          <a:lstStyle/>
          <a:p>
            <a:r>
              <a:rPr lang="tr-TR" sz="1600" b="1" dirty="0">
                <a:solidFill>
                  <a:srgbClr val="0D4C92"/>
                </a:solidFill>
              </a:rPr>
              <a:t>23 Doğu ilini kapsamaktadır</a:t>
            </a:r>
            <a:r>
              <a:rPr lang="tr-TR" sz="1200" b="1" dirty="0">
                <a:solidFill>
                  <a:srgbClr val="0D4C92"/>
                </a:solidFill>
              </a:rPr>
              <a:t>. </a:t>
            </a:r>
          </a:p>
        </p:txBody>
      </p:sp>
      <p:sp>
        <p:nvSpPr>
          <p:cNvPr id="16" name="Metin kutusu 15"/>
          <p:cNvSpPr txBox="1"/>
          <p:nvPr/>
        </p:nvSpPr>
        <p:spPr>
          <a:xfrm>
            <a:off x="6558201" y="4603960"/>
            <a:ext cx="2794958" cy="584775"/>
          </a:xfrm>
          <a:prstGeom prst="rect">
            <a:avLst/>
          </a:prstGeom>
          <a:noFill/>
        </p:spPr>
        <p:txBody>
          <a:bodyPr wrap="square" rtlCol="0">
            <a:spAutoFit/>
          </a:bodyPr>
          <a:lstStyle/>
          <a:p>
            <a:r>
              <a:rPr lang="tr-TR" sz="1600" b="1" dirty="0">
                <a:solidFill>
                  <a:srgbClr val="0D4C92"/>
                </a:solidFill>
              </a:rPr>
              <a:t>İlave ürün müracaatı her zaman yapılabilir.</a:t>
            </a:r>
          </a:p>
        </p:txBody>
      </p:sp>
      <p:pic>
        <p:nvPicPr>
          <p:cNvPr id="3" name="Resim 2">
            <a:extLst>
              <a:ext uri="{FF2B5EF4-FFF2-40B4-BE49-F238E27FC236}">
                <a16:creationId xmlns:a16="http://schemas.microsoft.com/office/drawing/2014/main" id="{CB2843C6-C784-4C4F-65AA-B01F2A613B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21226032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293100" y="465212"/>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Tekno Katalog</a:t>
            </a:r>
          </a:p>
        </p:txBody>
      </p:sp>
      <p:pic>
        <p:nvPicPr>
          <p:cNvPr id="17" name="Resi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0406" y="1297791"/>
            <a:ext cx="7159864" cy="5223956"/>
          </a:xfrm>
          <a:prstGeom prst="rect">
            <a:avLst/>
          </a:prstGeom>
          <a:ln>
            <a:noFill/>
          </a:ln>
          <a:effectLst>
            <a:outerShdw blurRad="190500" algn="tl" rotWithShape="0">
              <a:srgbClr val="000000">
                <a:alpha val="70000"/>
              </a:srgbClr>
            </a:outerShdw>
          </a:effectLst>
        </p:spPr>
      </p:pic>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sp>
        <p:nvSpPr>
          <p:cNvPr id="10" name="Metin kutusu 9"/>
          <p:cNvSpPr txBox="1"/>
          <p:nvPr/>
        </p:nvSpPr>
        <p:spPr>
          <a:xfrm>
            <a:off x="5725637" y="1372325"/>
            <a:ext cx="3091336" cy="1031051"/>
          </a:xfrm>
          <a:prstGeom prst="rect">
            <a:avLst/>
          </a:prstGeom>
          <a:noFill/>
        </p:spPr>
        <p:txBody>
          <a:bodyPr wrap="square" rtlCol="0">
            <a:spAutoFit/>
          </a:bodyPr>
          <a:lstStyle/>
          <a:p>
            <a:r>
              <a:rPr lang="tr-TR" sz="1500" b="1" dirty="0">
                <a:solidFill>
                  <a:srgbClr val="0D4C92"/>
                </a:solidFill>
              </a:rPr>
              <a:t>Teknoloji Geliştirme Bölgelerinde faaliyet gösteren girişimciler başvuruda bulunabilir.</a:t>
            </a:r>
            <a:endParaRPr lang="tr-TR" sz="1500" dirty="0"/>
          </a:p>
          <a:p>
            <a:endParaRPr lang="tr-TR" sz="1600" b="1" dirty="0">
              <a:solidFill>
                <a:srgbClr val="0D4C92"/>
              </a:solidFill>
            </a:endParaRPr>
          </a:p>
        </p:txBody>
      </p:sp>
      <p:sp>
        <p:nvSpPr>
          <p:cNvPr id="11" name="Metin kutusu 10"/>
          <p:cNvSpPr txBox="1"/>
          <p:nvPr/>
        </p:nvSpPr>
        <p:spPr>
          <a:xfrm>
            <a:off x="6634350" y="2670832"/>
            <a:ext cx="2794958" cy="338554"/>
          </a:xfrm>
          <a:prstGeom prst="rect">
            <a:avLst/>
          </a:prstGeom>
          <a:noFill/>
        </p:spPr>
        <p:txBody>
          <a:bodyPr wrap="square" rtlCol="0">
            <a:spAutoFit/>
          </a:bodyPr>
          <a:lstStyle/>
          <a:p>
            <a:r>
              <a:rPr lang="tr-TR" sz="1600" b="1" dirty="0">
                <a:solidFill>
                  <a:srgbClr val="0D4C92"/>
                </a:solidFill>
              </a:rPr>
              <a:t>Sözleşme süresi</a:t>
            </a:r>
            <a:r>
              <a:rPr lang="tr-TR" sz="1600" dirty="0"/>
              <a:t> </a:t>
            </a:r>
            <a:r>
              <a:rPr lang="tr-TR" sz="1600" b="1" dirty="0">
                <a:solidFill>
                  <a:srgbClr val="0D4C92"/>
                </a:solidFill>
              </a:rPr>
              <a:t>2 yıldır.</a:t>
            </a:r>
            <a:endParaRPr lang="tr-TR" sz="1600" dirty="0"/>
          </a:p>
        </p:txBody>
      </p:sp>
      <p:sp>
        <p:nvSpPr>
          <p:cNvPr id="12" name="Metin kutusu 11"/>
          <p:cNvSpPr txBox="1"/>
          <p:nvPr/>
        </p:nvSpPr>
        <p:spPr>
          <a:xfrm>
            <a:off x="6822867" y="3740492"/>
            <a:ext cx="3063096" cy="338554"/>
          </a:xfrm>
          <a:prstGeom prst="rect">
            <a:avLst/>
          </a:prstGeom>
          <a:noFill/>
        </p:spPr>
        <p:txBody>
          <a:bodyPr wrap="square" rtlCol="0">
            <a:spAutoFit/>
          </a:bodyPr>
          <a:lstStyle/>
          <a:p>
            <a:r>
              <a:rPr lang="tr-TR" sz="1600" b="1" dirty="0">
                <a:solidFill>
                  <a:srgbClr val="0D4C92"/>
                </a:solidFill>
              </a:rPr>
              <a:t>Bizzat başvuru yapılmalıdır.</a:t>
            </a:r>
          </a:p>
        </p:txBody>
      </p:sp>
      <p:sp>
        <p:nvSpPr>
          <p:cNvPr id="13" name="Metin kutusu 12"/>
          <p:cNvSpPr txBox="1"/>
          <p:nvPr/>
        </p:nvSpPr>
        <p:spPr>
          <a:xfrm>
            <a:off x="5812258" y="5762637"/>
            <a:ext cx="2794958" cy="584775"/>
          </a:xfrm>
          <a:prstGeom prst="rect">
            <a:avLst/>
          </a:prstGeom>
          <a:noFill/>
        </p:spPr>
        <p:txBody>
          <a:bodyPr wrap="square" rtlCol="0">
            <a:spAutoFit/>
          </a:bodyPr>
          <a:lstStyle/>
          <a:p>
            <a:r>
              <a:rPr lang="tr-TR" sz="1600" b="1" dirty="0">
                <a:solidFill>
                  <a:srgbClr val="0D4C92"/>
                </a:solidFill>
              </a:rPr>
              <a:t>Sadece üreticiler başvuruda bulunabilir.</a:t>
            </a:r>
            <a:endParaRPr lang="tr-TR" sz="1600" dirty="0"/>
          </a:p>
        </p:txBody>
      </p:sp>
      <p:pic>
        <p:nvPicPr>
          <p:cNvPr id="15" name="Resim 14"/>
          <p:cNvPicPr>
            <a:picLocks noChangeAspect="1"/>
          </p:cNvPicPr>
          <p:nvPr/>
        </p:nvPicPr>
        <p:blipFill>
          <a:blip r:embed="rId4"/>
          <a:stretch>
            <a:fillRect/>
          </a:stretch>
        </p:blipFill>
        <p:spPr>
          <a:xfrm>
            <a:off x="2978833" y="3534247"/>
            <a:ext cx="1550018" cy="751045"/>
          </a:xfrm>
          <a:prstGeom prst="rect">
            <a:avLst/>
          </a:prstGeom>
        </p:spPr>
      </p:pic>
      <p:sp>
        <p:nvSpPr>
          <p:cNvPr id="16" name="Metin kutusu 15"/>
          <p:cNvSpPr txBox="1"/>
          <p:nvPr/>
        </p:nvSpPr>
        <p:spPr>
          <a:xfrm>
            <a:off x="6634350" y="4684818"/>
            <a:ext cx="2794958" cy="584775"/>
          </a:xfrm>
          <a:prstGeom prst="rect">
            <a:avLst/>
          </a:prstGeom>
          <a:noFill/>
        </p:spPr>
        <p:txBody>
          <a:bodyPr wrap="square" rtlCol="0">
            <a:spAutoFit/>
          </a:bodyPr>
          <a:lstStyle/>
          <a:p>
            <a:r>
              <a:rPr lang="tr-TR" sz="1600" b="1" dirty="0">
                <a:solidFill>
                  <a:srgbClr val="0D4C92"/>
                </a:solidFill>
              </a:rPr>
              <a:t>İlave ürün müracaatı her zaman yapılabilir.</a:t>
            </a:r>
          </a:p>
        </p:txBody>
      </p:sp>
      <p:pic>
        <p:nvPicPr>
          <p:cNvPr id="3" name="Resim 2">
            <a:extLst>
              <a:ext uri="{FF2B5EF4-FFF2-40B4-BE49-F238E27FC236}">
                <a16:creationId xmlns:a16="http://schemas.microsoft.com/office/drawing/2014/main" id="{22DB6DBA-4997-E87A-AAC0-29756D59BB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2230697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7" name="Düz Bağlayıcı 6"/>
          <p:cNvCxnSpPr/>
          <p:nvPr/>
        </p:nvCxnSpPr>
        <p:spPr>
          <a:xfrm flipH="1">
            <a:off x="3782211" y="3429000"/>
            <a:ext cx="2038363" cy="0"/>
          </a:xfrm>
          <a:prstGeom prst="line">
            <a:avLst/>
          </a:prstGeom>
          <a:ln w="12700"/>
        </p:spPr>
        <p:style>
          <a:lnRef idx="1">
            <a:schemeClr val="dk1"/>
          </a:lnRef>
          <a:fillRef idx="0">
            <a:schemeClr val="dk1"/>
          </a:fillRef>
          <a:effectRef idx="0">
            <a:schemeClr val="dk1"/>
          </a:effectRef>
          <a:fontRef idx="minor">
            <a:schemeClr val="tx1"/>
          </a:fontRef>
        </p:style>
      </p:cxn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4451" y="2004969"/>
            <a:ext cx="6657683" cy="4100324"/>
          </a:xfrm>
          <a:prstGeom prst="rect">
            <a:avLst/>
          </a:prstGeom>
          <a:ln>
            <a:noFill/>
          </a:ln>
          <a:effectLst>
            <a:outerShdw blurRad="292100" dist="139700" dir="2700000" algn="tl" rotWithShape="0">
              <a:srgbClr val="333333">
                <a:alpha val="65000"/>
              </a:srgbClr>
            </a:outerShdw>
          </a:effectLst>
        </p:spPr>
      </p:pic>
      <p:sp>
        <p:nvSpPr>
          <p:cNvPr id="13" name="Yarım Çerçeve 12"/>
          <p:cNvSpPr/>
          <p:nvPr/>
        </p:nvSpPr>
        <p:spPr>
          <a:xfrm rot="18936884">
            <a:off x="3783842" y="3321866"/>
            <a:ext cx="214269" cy="214269"/>
          </a:xfrm>
          <a:prstGeom prst="halfFram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5" name="Dikdörtgen 14"/>
          <p:cNvSpPr/>
          <p:nvPr/>
        </p:nvSpPr>
        <p:spPr>
          <a:xfrm>
            <a:off x="468629" y="2028616"/>
            <a:ext cx="3137413" cy="2800767"/>
          </a:xfrm>
          <a:prstGeom prst="rect">
            <a:avLst/>
          </a:prstGeom>
        </p:spPr>
        <p:txBody>
          <a:bodyPr wrap="square">
            <a:spAutoFit/>
          </a:bodyPr>
          <a:lstStyle/>
          <a:p>
            <a:r>
              <a:rPr lang="tr-TR" sz="1600" b="1" dirty="0">
                <a:solidFill>
                  <a:srgbClr val="003CA6"/>
                </a:solidFill>
                <a:latin typeface="Arial" panose="020B0604020202020204" pitchFamily="34" charset="0"/>
                <a:cs typeface="Arial" panose="020B0604020202020204" pitchFamily="34" charset="0"/>
              </a:rPr>
              <a:t>DMO, bu mal ve hizmetleri </a:t>
            </a:r>
            <a:r>
              <a:rPr lang="tr-TR" sz="1600" b="1" dirty="0">
                <a:solidFill>
                  <a:srgbClr val="FF6B00"/>
                </a:solidFill>
                <a:latin typeface="Arial" panose="020B0604020202020204" pitchFamily="34" charset="0"/>
                <a:cs typeface="Arial" panose="020B0604020202020204" pitchFamily="34" charset="0"/>
              </a:rPr>
              <a:t>4734 sayılı Kamu İhale Kanunu</a:t>
            </a:r>
            <a:r>
              <a:rPr lang="tr-TR" sz="1600" b="1" dirty="0">
                <a:solidFill>
                  <a:srgbClr val="003CA6"/>
                </a:solidFill>
                <a:latin typeface="Arial" panose="020B0604020202020204" pitchFamily="34" charset="0"/>
                <a:cs typeface="Arial" panose="020B0604020202020204" pitchFamily="34" charset="0"/>
              </a:rPr>
              <a:t> çerçevesinde veya aynı Kanunun </a:t>
            </a:r>
            <a:r>
              <a:rPr lang="tr-TR" sz="1600" b="1" dirty="0">
                <a:solidFill>
                  <a:srgbClr val="FF6B00"/>
                </a:solidFill>
                <a:latin typeface="Arial" panose="020B0604020202020204" pitchFamily="34" charset="0"/>
                <a:cs typeface="Arial" panose="020B0604020202020204" pitchFamily="34" charset="0"/>
              </a:rPr>
              <a:t>3 üncü maddesinin (g) bendinde </a:t>
            </a:r>
            <a:r>
              <a:rPr lang="tr-TR" sz="1600" b="1" dirty="0">
                <a:solidFill>
                  <a:srgbClr val="003CA6"/>
                </a:solidFill>
                <a:latin typeface="Arial" panose="020B0604020202020204" pitchFamily="34" charset="0"/>
                <a:cs typeface="Arial" panose="020B0604020202020204" pitchFamily="34" charset="0"/>
              </a:rPr>
              <a:t>düzenlenen istisna kapsamına giren alımlar yönünden, katalog anlaşmaları kapsamında veya elektronik ihale veya diğer </a:t>
            </a:r>
            <a:r>
              <a:rPr lang="tr-TR" sz="1600" b="1" dirty="0" err="1">
                <a:solidFill>
                  <a:srgbClr val="003CA6"/>
                </a:solidFill>
                <a:latin typeface="Arial" panose="020B0604020202020204" pitchFamily="34" charset="0"/>
                <a:cs typeface="Arial" panose="020B0604020202020204" pitchFamily="34" charset="0"/>
              </a:rPr>
              <a:t>satınalma</a:t>
            </a:r>
            <a:r>
              <a:rPr lang="tr-TR" sz="1600" b="1" dirty="0">
                <a:solidFill>
                  <a:srgbClr val="003CA6"/>
                </a:solidFill>
                <a:latin typeface="Arial" panose="020B0604020202020204" pitchFamily="34" charset="0"/>
                <a:cs typeface="Arial" panose="020B0604020202020204" pitchFamily="34" charset="0"/>
              </a:rPr>
              <a:t> usulleriyle temin edebilir. </a:t>
            </a:r>
          </a:p>
        </p:txBody>
      </p:sp>
      <p:sp>
        <p:nvSpPr>
          <p:cNvPr id="3" name="Metin kutusu 2">
            <a:extLst>
              <a:ext uri="{FF2B5EF4-FFF2-40B4-BE49-F238E27FC236}">
                <a16:creationId xmlns:a16="http://schemas.microsoft.com/office/drawing/2014/main" id="{A12BA5B9-36C3-FAB0-4AC5-A1D698905965}"/>
              </a:ext>
            </a:extLst>
          </p:cNvPr>
          <p:cNvSpPr txBox="1"/>
          <p:nvPr/>
        </p:nvSpPr>
        <p:spPr>
          <a:xfrm>
            <a:off x="8293100" y="335656"/>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Tedarik Usulümüz</a:t>
            </a:r>
          </a:p>
        </p:txBody>
      </p:sp>
      <p:pic>
        <p:nvPicPr>
          <p:cNvPr id="4" name="Resim 3">
            <a:extLst>
              <a:ext uri="{FF2B5EF4-FFF2-40B4-BE49-F238E27FC236}">
                <a16:creationId xmlns:a16="http://schemas.microsoft.com/office/drawing/2014/main" id="{2329EEFF-8AC0-9360-0C60-CA16E93BF5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7778" y="5916418"/>
            <a:ext cx="673934" cy="673934"/>
          </a:xfrm>
          <a:prstGeom prst="rect">
            <a:avLst/>
          </a:prstGeom>
        </p:spPr>
      </p:pic>
    </p:spTree>
    <p:extLst>
      <p:ext uri="{BB962C8B-B14F-4D97-AF65-F5344CB8AC3E}">
        <p14:creationId xmlns:p14="http://schemas.microsoft.com/office/powerpoint/2010/main" val="841304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graphicFrame>
        <p:nvGraphicFramePr>
          <p:cNvPr id="9" name="Tablo 8">
            <a:extLst>
              <a:ext uri="{FF2B5EF4-FFF2-40B4-BE49-F238E27FC236}">
                <a16:creationId xmlns:a16="http://schemas.microsoft.com/office/drawing/2014/main" id="{E22F46EB-4B38-5678-F4D4-1F90E25B126B}"/>
              </a:ext>
            </a:extLst>
          </p:cNvPr>
          <p:cNvGraphicFramePr>
            <a:graphicFrameLocks noGrp="1"/>
          </p:cNvGraphicFramePr>
          <p:nvPr>
            <p:extLst>
              <p:ext uri="{D42A27DB-BD31-4B8C-83A1-F6EECF244321}">
                <p14:modId xmlns:p14="http://schemas.microsoft.com/office/powerpoint/2010/main" val="70865880"/>
              </p:ext>
            </p:extLst>
          </p:nvPr>
        </p:nvGraphicFramePr>
        <p:xfrm>
          <a:off x="2380429" y="1105048"/>
          <a:ext cx="6383391" cy="5167305"/>
        </p:xfrm>
        <a:graphic>
          <a:graphicData uri="http://schemas.openxmlformats.org/drawingml/2006/table">
            <a:tbl>
              <a:tblPr>
                <a:tableStyleId>{5C22544A-7EE6-4342-B048-85BDC9FD1C3A}</a:tableStyleId>
              </a:tblPr>
              <a:tblGrid>
                <a:gridCol w="2514600">
                  <a:extLst>
                    <a:ext uri="{9D8B030D-6E8A-4147-A177-3AD203B41FA5}">
                      <a16:colId xmlns:a16="http://schemas.microsoft.com/office/drawing/2014/main" val="1395065014"/>
                    </a:ext>
                  </a:extLst>
                </a:gridCol>
                <a:gridCol w="3868791">
                  <a:extLst>
                    <a:ext uri="{9D8B030D-6E8A-4147-A177-3AD203B41FA5}">
                      <a16:colId xmlns:a16="http://schemas.microsoft.com/office/drawing/2014/main" val="545609314"/>
                    </a:ext>
                  </a:extLst>
                </a:gridCol>
              </a:tblGrid>
              <a:tr h="370007">
                <a:tc gridSpan="2">
                  <a:txBody>
                    <a:bodyPr/>
                    <a:lstStyle/>
                    <a:p>
                      <a:pPr algn="ctr" fontAlgn="ctr">
                        <a:buNone/>
                      </a:pPr>
                      <a:r>
                        <a:rPr lang="tr-TR" sz="1900" b="1" u="none" strike="noStrike" dirty="0">
                          <a:solidFill>
                            <a:srgbClr val="2798D5"/>
                          </a:solidFill>
                          <a:effectLst/>
                        </a:rPr>
                        <a:t>Genel Katalog</a:t>
                      </a:r>
                      <a:endParaRPr lang="tr-TR" sz="1900" b="1" i="0" u="none" strike="noStrike" dirty="0">
                        <a:solidFill>
                          <a:srgbClr val="2798D5"/>
                        </a:solidFill>
                        <a:effectLst/>
                        <a:latin typeface="Times New Roman" panose="02020603050405020304" pitchFamily="18" charset="0"/>
                      </a:endParaRPr>
                    </a:p>
                  </a:txBody>
                  <a:tcPr marL="5051" marR="5051" marT="5051" marB="0" anchor="ctr"/>
                </a:tc>
                <a:tc hMerge="1">
                  <a:txBody>
                    <a:bodyPr/>
                    <a:lstStyle/>
                    <a:p>
                      <a:endParaRPr lang="tr-TR"/>
                    </a:p>
                  </a:txBody>
                  <a:tcPr/>
                </a:tc>
                <a:extLst>
                  <a:ext uri="{0D108BD9-81ED-4DB2-BD59-A6C34878D82A}">
                    <a16:rowId xmlns:a16="http://schemas.microsoft.com/office/drawing/2014/main" val="1366075566"/>
                  </a:ext>
                </a:extLst>
              </a:tr>
              <a:tr h="370007">
                <a:tc>
                  <a:txBody>
                    <a:bodyPr/>
                    <a:lstStyle/>
                    <a:p>
                      <a:pPr algn="l" fontAlgn="b">
                        <a:buNone/>
                      </a:pPr>
                      <a:r>
                        <a:rPr lang="tr-TR" sz="1200" b="1" u="none" strike="noStrike" dirty="0">
                          <a:solidFill>
                            <a:srgbClr val="FF6B00"/>
                          </a:solidFill>
                          <a:effectLst/>
                        </a:rPr>
                        <a:t>  Sözleşme Süresi</a:t>
                      </a:r>
                      <a:endParaRPr lang="tr-TR" sz="1200" b="1" i="0" u="none" strike="noStrike" dirty="0">
                        <a:solidFill>
                          <a:srgbClr val="FF6B00"/>
                        </a:solidFill>
                        <a:effectLst/>
                        <a:latin typeface="Times New Roman" panose="02020603050405020304" pitchFamily="18" charset="0"/>
                      </a:endParaRPr>
                    </a:p>
                  </a:txBody>
                  <a:tcPr marL="5051" marR="5051" marT="5051" marB="0" anchor="b"/>
                </a:tc>
                <a:tc>
                  <a:txBody>
                    <a:bodyPr/>
                    <a:lstStyle/>
                    <a:p>
                      <a:pPr algn="ctr" fontAlgn="ctr">
                        <a:buNone/>
                      </a:pPr>
                      <a:r>
                        <a:rPr lang="tr-TR" sz="1000" b="1" u="none" strike="noStrike" dirty="0">
                          <a:effectLst/>
                        </a:rPr>
                        <a:t>2 Yıl</a:t>
                      </a:r>
                      <a:endParaRPr lang="tr-TR" sz="1000" b="1" i="0" u="none" strike="noStrike" dirty="0">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3250036968"/>
                  </a:ext>
                </a:extLst>
              </a:tr>
              <a:tr h="370007">
                <a:tc>
                  <a:txBody>
                    <a:bodyPr/>
                    <a:lstStyle/>
                    <a:p>
                      <a:pPr algn="l" fontAlgn="ctr">
                        <a:buNone/>
                      </a:pPr>
                      <a:r>
                        <a:rPr lang="tr-TR" sz="1200" b="1" u="none" strike="noStrike" dirty="0">
                          <a:solidFill>
                            <a:srgbClr val="FF6B00"/>
                          </a:solidFill>
                          <a:effectLst/>
                        </a:rPr>
                        <a:t>  Müracaat Yeri</a:t>
                      </a:r>
                      <a:endParaRPr lang="tr-TR" sz="1200" b="1" i="0" u="none" strike="noStrike" dirty="0">
                        <a:solidFill>
                          <a:srgbClr val="FF6B00"/>
                        </a:solidFill>
                        <a:effectLst/>
                        <a:latin typeface="Times New Roman" panose="02020603050405020304" pitchFamily="18" charset="0"/>
                      </a:endParaRPr>
                    </a:p>
                  </a:txBody>
                  <a:tcPr marL="5051" marR="5051" marT="5051" marB="0" anchor="ctr"/>
                </a:tc>
                <a:tc>
                  <a:txBody>
                    <a:bodyPr/>
                    <a:lstStyle/>
                    <a:p>
                      <a:pPr algn="ctr" fontAlgn="ctr">
                        <a:buNone/>
                      </a:pPr>
                      <a:r>
                        <a:rPr lang="tr-TR" sz="1000" b="1" u="none" strike="noStrike" dirty="0">
                          <a:effectLst/>
                        </a:rPr>
                        <a:t>Genel Müdürlüğe elden teslim ve Online katalog üzerinden yapılabilmektedir.</a:t>
                      </a:r>
                      <a:endParaRPr lang="tr-TR" sz="1000" b="1" i="0" u="none" strike="noStrike" dirty="0">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200250395"/>
                  </a:ext>
                </a:extLst>
              </a:tr>
              <a:tr h="370007">
                <a:tc>
                  <a:txBody>
                    <a:bodyPr/>
                    <a:lstStyle/>
                    <a:p>
                      <a:pPr algn="l" fontAlgn="b">
                        <a:buNone/>
                      </a:pPr>
                      <a:r>
                        <a:rPr lang="tr-TR" sz="1200" b="1" u="none" strike="noStrike" dirty="0">
                          <a:solidFill>
                            <a:srgbClr val="FF6B00"/>
                          </a:solidFill>
                          <a:effectLst/>
                        </a:rPr>
                        <a:t>  Ürün Katılım Bedeli</a:t>
                      </a:r>
                      <a:endParaRPr lang="tr-TR" sz="1200" b="1" i="0" u="none" strike="noStrike" dirty="0">
                        <a:solidFill>
                          <a:srgbClr val="FF6B00"/>
                        </a:solidFill>
                        <a:effectLst/>
                        <a:latin typeface="Times New Roman" panose="02020603050405020304" pitchFamily="18" charset="0"/>
                      </a:endParaRPr>
                    </a:p>
                  </a:txBody>
                  <a:tcPr marL="5051" marR="5051" marT="5051" marB="0" anchor="b"/>
                </a:tc>
                <a:tc>
                  <a:txBody>
                    <a:bodyPr/>
                    <a:lstStyle/>
                    <a:p>
                      <a:pPr algn="ctr" fontAlgn="ctr">
                        <a:buNone/>
                      </a:pPr>
                      <a:r>
                        <a:rPr lang="tr-TR" sz="1000" b="1" u="none" strike="noStrike" dirty="0">
                          <a:effectLst/>
                        </a:rPr>
                        <a:t>Ürün başına 1.000 TL</a:t>
                      </a:r>
                      <a:endParaRPr lang="tr-TR" sz="1000" b="1" i="0" u="none" strike="noStrike" dirty="0">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3180701075"/>
                  </a:ext>
                </a:extLst>
              </a:tr>
              <a:tr h="370007">
                <a:tc>
                  <a:txBody>
                    <a:bodyPr/>
                    <a:lstStyle/>
                    <a:p>
                      <a:pPr algn="l" fontAlgn="b">
                        <a:buNone/>
                      </a:pPr>
                      <a:r>
                        <a:rPr lang="tr-TR" sz="1200" b="1" u="none" strike="noStrike" dirty="0">
                          <a:solidFill>
                            <a:srgbClr val="FF6B00"/>
                          </a:solidFill>
                          <a:effectLst/>
                        </a:rPr>
                        <a:t>  Kesin Teminat (İlk Başvuru)</a:t>
                      </a:r>
                      <a:endParaRPr lang="tr-TR" sz="1200" b="1" i="0" u="none" strike="noStrike" dirty="0">
                        <a:solidFill>
                          <a:srgbClr val="FF6B00"/>
                        </a:solidFill>
                        <a:effectLst/>
                        <a:latin typeface="Times New Roman" panose="02020603050405020304" pitchFamily="18" charset="0"/>
                      </a:endParaRPr>
                    </a:p>
                  </a:txBody>
                  <a:tcPr marL="5051" marR="5051" marT="5051" marB="0" anchor="b"/>
                </a:tc>
                <a:tc>
                  <a:txBody>
                    <a:bodyPr/>
                    <a:lstStyle/>
                    <a:p>
                      <a:pPr algn="ctr" fontAlgn="ctr">
                        <a:buNone/>
                      </a:pPr>
                      <a:r>
                        <a:rPr lang="tr-TR" sz="1000" b="1" u="none" strike="noStrike">
                          <a:effectLst/>
                        </a:rPr>
                        <a:t>350.000 TL</a:t>
                      </a:r>
                      <a:endParaRPr lang="tr-TR" sz="1000" b="1" i="0" u="none" strike="noStrike">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2828503070"/>
                  </a:ext>
                </a:extLst>
              </a:tr>
              <a:tr h="370007">
                <a:tc>
                  <a:txBody>
                    <a:bodyPr/>
                    <a:lstStyle/>
                    <a:p>
                      <a:pPr algn="l" fontAlgn="b">
                        <a:buNone/>
                      </a:pPr>
                      <a:r>
                        <a:rPr lang="tr-TR" sz="1200" b="1" u="none" strike="noStrike" dirty="0">
                          <a:solidFill>
                            <a:srgbClr val="FF6B00"/>
                          </a:solidFill>
                          <a:effectLst/>
                        </a:rPr>
                        <a:t>  Kesin Teminat (Sözleşme Yenileme)</a:t>
                      </a:r>
                      <a:endParaRPr lang="tr-TR" sz="1200" b="1" i="0" u="none" strike="noStrike" dirty="0">
                        <a:solidFill>
                          <a:srgbClr val="FF6B00"/>
                        </a:solidFill>
                        <a:effectLst/>
                        <a:latin typeface="Times New Roman" panose="02020603050405020304" pitchFamily="18" charset="0"/>
                      </a:endParaRPr>
                    </a:p>
                  </a:txBody>
                  <a:tcPr marL="5051" marR="5051" marT="5051" marB="0" anchor="b"/>
                </a:tc>
                <a:tc>
                  <a:txBody>
                    <a:bodyPr/>
                    <a:lstStyle/>
                    <a:p>
                      <a:pPr algn="ctr" fontAlgn="ctr">
                        <a:buNone/>
                      </a:pPr>
                      <a:r>
                        <a:rPr lang="tr-TR" sz="1000" b="1" u="none" strike="noStrike" dirty="0">
                          <a:effectLst/>
                        </a:rPr>
                        <a:t>Önceki satışların %6'sı (Min. 350.000 TL - </a:t>
                      </a:r>
                      <a:r>
                        <a:rPr lang="tr-TR" sz="1000" b="1" u="none" strike="noStrike" dirty="0" err="1">
                          <a:effectLst/>
                        </a:rPr>
                        <a:t>Maks</a:t>
                      </a:r>
                      <a:r>
                        <a:rPr lang="tr-TR" sz="1000" b="1" u="none" strike="noStrike" dirty="0">
                          <a:effectLst/>
                        </a:rPr>
                        <a:t>. 4.500.000 TL)</a:t>
                      </a:r>
                      <a:endParaRPr lang="tr-TR" sz="1000" b="1" i="0" u="none" strike="noStrike" dirty="0">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1872112589"/>
                  </a:ext>
                </a:extLst>
              </a:tr>
              <a:tr h="370007">
                <a:tc>
                  <a:txBody>
                    <a:bodyPr/>
                    <a:lstStyle/>
                    <a:p>
                      <a:pPr algn="l" fontAlgn="b">
                        <a:buNone/>
                      </a:pPr>
                      <a:r>
                        <a:rPr lang="tr-TR" sz="1200" b="1" u="none" strike="noStrike" dirty="0">
                          <a:solidFill>
                            <a:srgbClr val="FF6B00"/>
                          </a:solidFill>
                          <a:effectLst/>
                        </a:rPr>
                        <a:t>  </a:t>
                      </a:r>
                      <a:r>
                        <a:rPr lang="tr-TR" sz="1200" b="1" u="none" strike="noStrike" dirty="0" err="1">
                          <a:solidFill>
                            <a:srgbClr val="FF6B00"/>
                          </a:solidFill>
                          <a:effectLst/>
                        </a:rPr>
                        <a:t>Risturn</a:t>
                      </a:r>
                      <a:r>
                        <a:rPr lang="tr-TR" sz="1200" b="1" u="none" strike="noStrike" dirty="0">
                          <a:solidFill>
                            <a:srgbClr val="FF6B00"/>
                          </a:solidFill>
                          <a:effectLst/>
                        </a:rPr>
                        <a:t> Uygulaması</a:t>
                      </a:r>
                      <a:endParaRPr lang="tr-TR" sz="1200" b="1" i="0" u="none" strike="noStrike" dirty="0">
                        <a:solidFill>
                          <a:srgbClr val="FF6B00"/>
                        </a:solidFill>
                        <a:effectLst/>
                        <a:latin typeface="Times New Roman" panose="02020603050405020304" pitchFamily="18" charset="0"/>
                      </a:endParaRPr>
                    </a:p>
                  </a:txBody>
                  <a:tcPr marL="5051" marR="5051" marT="5051" marB="0" anchor="b"/>
                </a:tc>
                <a:tc>
                  <a:txBody>
                    <a:bodyPr/>
                    <a:lstStyle/>
                    <a:p>
                      <a:pPr algn="ctr" fontAlgn="ctr">
                        <a:buNone/>
                      </a:pPr>
                      <a:r>
                        <a:rPr lang="tr-TR" sz="1000" b="1" u="none" strike="noStrike">
                          <a:effectLst/>
                        </a:rPr>
                        <a:t>Var (3'er aylık dönemlerde satış tutarına göre tahsil edilir)</a:t>
                      </a:r>
                      <a:endParaRPr lang="tr-TR" sz="1000" b="1" i="0" u="none" strike="noStrike">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453602569"/>
                  </a:ext>
                </a:extLst>
              </a:tr>
              <a:tr h="370007">
                <a:tc>
                  <a:txBody>
                    <a:bodyPr/>
                    <a:lstStyle/>
                    <a:p>
                      <a:pPr algn="l" fontAlgn="b">
                        <a:buNone/>
                      </a:pPr>
                      <a:r>
                        <a:rPr lang="tr-TR" sz="1200" b="1" u="none" strike="noStrike" dirty="0">
                          <a:solidFill>
                            <a:srgbClr val="FF6B00"/>
                          </a:solidFill>
                          <a:effectLst/>
                        </a:rPr>
                        <a:t>  Tutar İndirimleri</a:t>
                      </a:r>
                      <a:endParaRPr lang="tr-TR" sz="1200" b="1" i="0" u="none" strike="noStrike" dirty="0">
                        <a:solidFill>
                          <a:srgbClr val="FF6B00"/>
                        </a:solidFill>
                        <a:effectLst/>
                        <a:latin typeface="Times New Roman" panose="02020603050405020304" pitchFamily="18" charset="0"/>
                      </a:endParaRPr>
                    </a:p>
                  </a:txBody>
                  <a:tcPr marL="5051" marR="5051" marT="5051" marB="0" anchor="b"/>
                </a:tc>
                <a:tc>
                  <a:txBody>
                    <a:bodyPr/>
                    <a:lstStyle/>
                    <a:p>
                      <a:pPr algn="ctr" fontAlgn="ctr">
                        <a:buNone/>
                      </a:pPr>
                      <a:r>
                        <a:rPr lang="tr-TR" sz="1000" b="1" u="none" strike="noStrike" dirty="0">
                          <a:effectLst/>
                        </a:rPr>
                        <a:t>Var (Müşteri sipariş tutarına göre uygulanır)</a:t>
                      </a:r>
                      <a:endParaRPr lang="tr-TR" sz="1000" b="1" i="0" u="none" strike="noStrike" dirty="0">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2851656957"/>
                  </a:ext>
                </a:extLst>
              </a:tr>
              <a:tr h="370007">
                <a:tc>
                  <a:txBody>
                    <a:bodyPr/>
                    <a:lstStyle/>
                    <a:p>
                      <a:pPr algn="l" fontAlgn="b">
                        <a:buNone/>
                      </a:pPr>
                      <a:r>
                        <a:rPr lang="tr-TR" sz="1200" b="1" u="none" strike="noStrike" dirty="0">
                          <a:solidFill>
                            <a:srgbClr val="FF6B00"/>
                          </a:solidFill>
                          <a:effectLst/>
                        </a:rPr>
                        <a:t>  Teslimat Yükümlülüğü</a:t>
                      </a:r>
                      <a:endParaRPr lang="tr-TR" sz="1200" b="1" i="0" u="none" strike="noStrike" dirty="0">
                        <a:solidFill>
                          <a:srgbClr val="FF6B00"/>
                        </a:solidFill>
                        <a:effectLst/>
                        <a:latin typeface="Times New Roman" panose="02020603050405020304" pitchFamily="18" charset="0"/>
                      </a:endParaRPr>
                    </a:p>
                  </a:txBody>
                  <a:tcPr marL="5051" marR="5051" marT="5051" marB="0" anchor="b"/>
                </a:tc>
                <a:tc>
                  <a:txBody>
                    <a:bodyPr/>
                    <a:lstStyle/>
                    <a:p>
                      <a:pPr algn="ctr" fontAlgn="ctr">
                        <a:buNone/>
                      </a:pPr>
                      <a:r>
                        <a:rPr lang="tr-TR" sz="1000" b="1" u="none" strike="noStrike">
                          <a:effectLst/>
                        </a:rPr>
                        <a:t>Ülke Geneli (Tüm talepler karşılanmak zorundadır)</a:t>
                      </a:r>
                      <a:endParaRPr lang="tr-TR" sz="1000" b="1" i="0" u="none" strike="noStrike">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1848773924"/>
                  </a:ext>
                </a:extLst>
              </a:tr>
              <a:tr h="370007">
                <a:tc>
                  <a:txBody>
                    <a:bodyPr/>
                    <a:lstStyle/>
                    <a:p>
                      <a:pPr algn="l" fontAlgn="b">
                        <a:buNone/>
                      </a:pPr>
                      <a:r>
                        <a:rPr lang="tr-TR" sz="1200" b="1" u="none" strike="noStrike" dirty="0">
                          <a:solidFill>
                            <a:srgbClr val="FF6B00"/>
                          </a:solidFill>
                          <a:effectLst/>
                        </a:rPr>
                        <a:t>  Yerli Malı Belgesi</a:t>
                      </a:r>
                      <a:endParaRPr lang="tr-TR" sz="1200" b="1" i="0" u="none" strike="noStrike" dirty="0">
                        <a:solidFill>
                          <a:srgbClr val="FF6B00"/>
                        </a:solidFill>
                        <a:effectLst/>
                        <a:latin typeface="Times New Roman" panose="02020603050405020304" pitchFamily="18" charset="0"/>
                      </a:endParaRPr>
                    </a:p>
                  </a:txBody>
                  <a:tcPr marL="5051" marR="5051" marT="5051" marB="0" anchor="b"/>
                </a:tc>
                <a:tc>
                  <a:txBody>
                    <a:bodyPr/>
                    <a:lstStyle/>
                    <a:p>
                      <a:pPr algn="ctr" fontAlgn="ctr">
                        <a:buNone/>
                      </a:pPr>
                      <a:r>
                        <a:rPr lang="tr-TR" sz="1000" b="1" u="none" strike="noStrike">
                          <a:effectLst/>
                        </a:rPr>
                        <a:t>Zorunlu değil (Sunulursa avantaj sağlar)</a:t>
                      </a:r>
                      <a:endParaRPr lang="tr-TR" sz="1000" b="1" i="0" u="none" strike="noStrike">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1941441443"/>
                  </a:ext>
                </a:extLst>
              </a:tr>
              <a:tr h="370007">
                <a:tc>
                  <a:txBody>
                    <a:bodyPr/>
                    <a:lstStyle/>
                    <a:p>
                      <a:pPr algn="l" fontAlgn="b">
                        <a:buNone/>
                      </a:pPr>
                      <a:r>
                        <a:rPr lang="tr-TR" sz="1200" b="1" u="none" strike="noStrike" dirty="0">
                          <a:solidFill>
                            <a:srgbClr val="FF6B00"/>
                          </a:solidFill>
                          <a:effectLst/>
                        </a:rPr>
                        <a:t>  Başvuru Sahibi</a:t>
                      </a:r>
                      <a:endParaRPr lang="tr-TR" sz="1200" b="1" i="0" u="none" strike="noStrike" dirty="0">
                        <a:solidFill>
                          <a:srgbClr val="FF6B00"/>
                        </a:solidFill>
                        <a:effectLst/>
                        <a:latin typeface="Times New Roman" panose="02020603050405020304" pitchFamily="18" charset="0"/>
                      </a:endParaRPr>
                    </a:p>
                  </a:txBody>
                  <a:tcPr marL="5051" marR="5051" marT="5051" marB="0" anchor="b"/>
                </a:tc>
                <a:tc>
                  <a:txBody>
                    <a:bodyPr/>
                    <a:lstStyle/>
                    <a:p>
                      <a:pPr algn="ctr" fontAlgn="ctr">
                        <a:buNone/>
                      </a:pPr>
                      <a:r>
                        <a:rPr lang="tr-TR" sz="1000" b="1" u="none" strike="noStrike" dirty="0">
                          <a:effectLst/>
                        </a:rPr>
                        <a:t>Üretici, İthalatçı veya Yetkili Satıcı </a:t>
                      </a:r>
                      <a:endParaRPr lang="tr-TR" sz="1000" b="1" i="0" u="none" strike="noStrike" dirty="0">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935067340"/>
                  </a:ext>
                </a:extLst>
              </a:tr>
              <a:tr h="370007">
                <a:tc>
                  <a:txBody>
                    <a:bodyPr/>
                    <a:lstStyle/>
                    <a:p>
                      <a:pPr algn="l" fontAlgn="b">
                        <a:buNone/>
                      </a:pPr>
                      <a:r>
                        <a:rPr lang="tr-TR" sz="1200" b="1" u="none" strike="noStrike" dirty="0">
                          <a:solidFill>
                            <a:srgbClr val="FF6B00"/>
                          </a:solidFill>
                          <a:effectLst/>
                        </a:rPr>
                        <a:t>  İlk Başvuru</a:t>
                      </a:r>
                      <a:endParaRPr lang="tr-TR" sz="1200" b="1" i="0" u="none" strike="noStrike" dirty="0">
                        <a:solidFill>
                          <a:srgbClr val="FF6B00"/>
                        </a:solidFill>
                        <a:effectLst/>
                        <a:latin typeface="Times New Roman" panose="02020603050405020304" pitchFamily="18" charset="0"/>
                      </a:endParaRPr>
                    </a:p>
                  </a:txBody>
                  <a:tcPr marL="5051" marR="5051" marT="5051" marB="0" anchor="b"/>
                </a:tc>
                <a:tc>
                  <a:txBody>
                    <a:bodyPr/>
                    <a:lstStyle/>
                    <a:p>
                      <a:pPr algn="ctr" fontAlgn="ctr">
                        <a:buNone/>
                      </a:pPr>
                      <a:r>
                        <a:rPr lang="tr-TR" sz="1000" b="1" u="none" strike="noStrike">
                          <a:effectLst/>
                        </a:rPr>
                        <a:t>En fazla 100 kalem ürün ile başvuru yapılabilmektedir.</a:t>
                      </a:r>
                      <a:endParaRPr lang="tr-TR" sz="1000" b="1" i="0" u="none" strike="noStrike">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1594200217"/>
                  </a:ext>
                </a:extLst>
              </a:tr>
              <a:tr h="727221">
                <a:tc>
                  <a:txBody>
                    <a:bodyPr/>
                    <a:lstStyle/>
                    <a:p>
                      <a:pPr algn="l" fontAlgn="ctr">
                        <a:buNone/>
                      </a:pPr>
                      <a:r>
                        <a:rPr lang="tr-TR" sz="1200" b="1" u="none" strike="noStrike" dirty="0">
                          <a:solidFill>
                            <a:srgbClr val="FF6B00"/>
                          </a:solidFill>
                          <a:effectLst/>
                        </a:rPr>
                        <a:t>  İlave Ürün Başvurusu</a:t>
                      </a:r>
                      <a:endParaRPr lang="tr-TR" sz="1200" b="1" i="0" u="none" strike="noStrike" dirty="0">
                        <a:solidFill>
                          <a:srgbClr val="FF6B00"/>
                        </a:solidFill>
                        <a:effectLst/>
                        <a:latin typeface="Times New Roman" panose="02020603050405020304" pitchFamily="18" charset="0"/>
                      </a:endParaRPr>
                    </a:p>
                  </a:txBody>
                  <a:tcPr marL="5051" marR="5051" marT="5051" marB="0" anchor="ctr"/>
                </a:tc>
                <a:tc>
                  <a:txBody>
                    <a:bodyPr/>
                    <a:lstStyle/>
                    <a:p>
                      <a:pPr algn="ctr" fontAlgn="ctr">
                        <a:buNone/>
                      </a:pPr>
                      <a:r>
                        <a:rPr lang="tr-TR" sz="1000" b="1" u="none" strike="noStrike" dirty="0">
                          <a:effectLst/>
                        </a:rPr>
                        <a:t>Her zaman başvuru yapılabilir,</a:t>
                      </a:r>
                      <a:br>
                        <a:rPr lang="tr-TR" sz="1000" b="1" u="none" strike="noStrike" dirty="0">
                          <a:effectLst/>
                        </a:rPr>
                      </a:br>
                      <a:r>
                        <a:rPr lang="tr-TR" sz="1000" b="1" u="none" strike="noStrike" dirty="0">
                          <a:effectLst/>
                        </a:rPr>
                        <a:t>bir başvuru sürecinde  en fazla </a:t>
                      </a:r>
                      <a:br>
                        <a:rPr lang="tr-TR" sz="1000" b="1" u="none" strike="noStrike" dirty="0">
                          <a:effectLst/>
                        </a:rPr>
                      </a:br>
                      <a:r>
                        <a:rPr lang="tr-TR" sz="1000" b="1" u="none" strike="noStrike" dirty="0">
                          <a:effectLst/>
                        </a:rPr>
                        <a:t>100 kalem ürün ile başvuru yapılabilmektedir.</a:t>
                      </a:r>
                      <a:endParaRPr lang="tr-TR" sz="1000" b="1" i="0" u="none" strike="noStrike" dirty="0">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3745857636"/>
                  </a:ext>
                </a:extLst>
              </a:tr>
            </a:tbl>
          </a:graphicData>
        </a:graphic>
      </p:graphicFrame>
      <p:sp>
        <p:nvSpPr>
          <p:cNvPr id="3" name="Metin kutusu 2">
            <a:extLst>
              <a:ext uri="{FF2B5EF4-FFF2-40B4-BE49-F238E27FC236}">
                <a16:creationId xmlns:a16="http://schemas.microsoft.com/office/drawing/2014/main" id="{46ABFFBA-CEA9-4317-E435-A50376F8F182}"/>
              </a:ext>
            </a:extLst>
          </p:cNvPr>
          <p:cNvSpPr txBox="1"/>
          <p:nvPr/>
        </p:nvSpPr>
        <p:spPr>
          <a:xfrm>
            <a:off x="8356474" y="476982"/>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Katalog Avantajları</a:t>
            </a:r>
          </a:p>
        </p:txBody>
      </p:sp>
      <p:pic>
        <p:nvPicPr>
          <p:cNvPr id="4" name="Resim 3">
            <a:extLst>
              <a:ext uri="{FF2B5EF4-FFF2-40B4-BE49-F238E27FC236}">
                <a16:creationId xmlns:a16="http://schemas.microsoft.com/office/drawing/2014/main" id="{1600E501-C5C6-AF15-9922-B0FF9556CA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41790855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7" name="Tablo 6">
            <a:extLst>
              <a:ext uri="{FF2B5EF4-FFF2-40B4-BE49-F238E27FC236}">
                <a16:creationId xmlns:a16="http://schemas.microsoft.com/office/drawing/2014/main" id="{7FB83B38-90AE-D350-1719-B17EBA4E334F}"/>
              </a:ext>
            </a:extLst>
          </p:cNvPr>
          <p:cNvGraphicFramePr>
            <a:graphicFrameLocks noGrp="1"/>
          </p:cNvGraphicFramePr>
          <p:nvPr>
            <p:extLst>
              <p:ext uri="{D42A27DB-BD31-4B8C-83A1-F6EECF244321}">
                <p14:modId xmlns:p14="http://schemas.microsoft.com/office/powerpoint/2010/main" val="2800686924"/>
              </p:ext>
            </p:extLst>
          </p:nvPr>
        </p:nvGraphicFramePr>
        <p:xfrm>
          <a:off x="2380429" y="1105048"/>
          <a:ext cx="6383386" cy="5167305"/>
        </p:xfrm>
        <a:graphic>
          <a:graphicData uri="http://schemas.openxmlformats.org/drawingml/2006/table">
            <a:tbl>
              <a:tblPr>
                <a:tableStyleId>{5C22544A-7EE6-4342-B048-85BDC9FD1C3A}</a:tableStyleId>
              </a:tblPr>
              <a:tblGrid>
                <a:gridCol w="2383670">
                  <a:extLst>
                    <a:ext uri="{9D8B030D-6E8A-4147-A177-3AD203B41FA5}">
                      <a16:colId xmlns:a16="http://schemas.microsoft.com/office/drawing/2014/main" val="2091151645"/>
                    </a:ext>
                  </a:extLst>
                </a:gridCol>
                <a:gridCol w="3999716">
                  <a:extLst>
                    <a:ext uri="{9D8B030D-6E8A-4147-A177-3AD203B41FA5}">
                      <a16:colId xmlns:a16="http://schemas.microsoft.com/office/drawing/2014/main" val="1155936975"/>
                    </a:ext>
                  </a:extLst>
                </a:gridCol>
              </a:tblGrid>
              <a:tr h="370007">
                <a:tc gridSpan="2">
                  <a:txBody>
                    <a:bodyPr/>
                    <a:lstStyle/>
                    <a:p>
                      <a:pPr algn="ctr" fontAlgn="ctr">
                        <a:buNone/>
                      </a:pPr>
                      <a:r>
                        <a:rPr lang="tr-TR" sz="1900" b="1" u="none" strike="noStrike" dirty="0">
                          <a:solidFill>
                            <a:srgbClr val="2798D5"/>
                          </a:solidFill>
                          <a:effectLst/>
                        </a:rPr>
                        <a:t>KOBİ Kataloğu</a:t>
                      </a:r>
                      <a:endParaRPr lang="tr-TR" sz="1900" b="1" i="0" u="none" strike="noStrike" dirty="0">
                        <a:solidFill>
                          <a:srgbClr val="2798D5"/>
                        </a:solidFill>
                        <a:effectLst/>
                        <a:latin typeface="Times New Roman" panose="02020603050405020304" pitchFamily="18" charset="0"/>
                      </a:endParaRPr>
                    </a:p>
                  </a:txBody>
                  <a:tcPr marL="5051" marR="5051" marT="5051" marB="0" anchor="ctr"/>
                </a:tc>
                <a:tc hMerge="1">
                  <a:txBody>
                    <a:bodyPr/>
                    <a:lstStyle/>
                    <a:p>
                      <a:endParaRPr lang="tr-TR"/>
                    </a:p>
                  </a:txBody>
                  <a:tcPr/>
                </a:tc>
                <a:extLst>
                  <a:ext uri="{0D108BD9-81ED-4DB2-BD59-A6C34878D82A}">
                    <a16:rowId xmlns:a16="http://schemas.microsoft.com/office/drawing/2014/main" val="369536966"/>
                  </a:ext>
                </a:extLst>
              </a:tr>
              <a:tr h="370007">
                <a:tc>
                  <a:txBody>
                    <a:bodyPr/>
                    <a:lstStyle/>
                    <a:p>
                      <a:pPr algn="l" fontAlgn="b">
                        <a:buNone/>
                      </a:pPr>
                      <a:r>
                        <a:rPr lang="tr-TR" sz="1200" b="1" u="none" strike="noStrike" dirty="0">
                          <a:solidFill>
                            <a:srgbClr val="FF6B00"/>
                          </a:solidFill>
                          <a:effectLst/>
                        </a:rPr>
                        <a:t>  Sözleşme Süresi</a:t>
                      </a:r>
                      <a:endParaRPr lang="tr-TR" sz="1200" b="1" i="0" u="none" strike="noStrike" dirty="0">
                        <a:solidFill>
                          <a:srgbClr val="FF6B00"/>
                        </a:solidFill>
                        <a:effectLst/>
                        <a:latin typeface="Times New Roman" panose="02020603050405020304" pitchFamily="18" charset="0"/>
                      </a:endParaRPr>
                    </a:p>
                  </a:txBody>
                  <a:tcPr marL="5051" marR="5051" marT="5051" marB="0" anchor="b"/>
                </a:tc>
                <a:tc>
                  <a:txBody>
                    <a:bodyPr/>
                    <a:lstStyle/>
                    <a:p>
                      <a:pPr algn="ctr" fontAlgn="ctr">
                        <a:buNone/>
                      </a:pPr>
                      <a:r>
                        <a:rPr lang="tr-TR" sz="1000" b="1" u="none" strike="noStrike">
                          <a:effectLst/>
                        </a:rPr>
                        <a:t>3 Yıl</a:t>
                      </a:r>
                      <a:endParaRPr lang="tr-TR" sz="1000" b="1" i="0" u="none" strike="noStrike">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745482129"/>
                  </a:ext>
                </a:extLst>
              </a:tr>
              <a:tr h="370007">
                <a:tc>
                  <a:txBody>
                    <a:bodyPr/>
                    <a:lstStyle/>
                    <a:p>
                      <a:pPr algn="l" fontAlgn="ctr">
                        <a:buNone/>
                      </a:pPr>
                      <a:r>
                        <a:rPr lang="tr-TR" sz="1200" b="1" u="none" strike="noStrike" dirty="0">
                          <a:solidFill>
                            <a:srgbClr val="FF6B00"/>
                          </a:solidFill>
                          <a:effectLst/>
                        </a:rPr>
                        <a:t>  Müracaat Yeri</a:t>
                      </a:r>
                      <a:endParaRPr lang="tr-TR" sz="1200" b="1" i="0" u="none" strike="noStrike" dirty="0">
                        <a:solidFill>
                          <a:srgbClr val="FF6B00"/>
                        </a:solidFill>
                        <a:effectLst/>
                        <a:latin typeface="Times New Roman" panose="02020603050405020304" pitchFamily="18" charset="0"/>
                      </a:endParaRPr>
                    </a:p>
                  </a:txBody>
                  <a:tcPr marL="5051" marR="5051" marT="5051" marB="0" anchor="ctr"/>
                </a:tc>
                <a:tc>
                  <a:txBody>
                    <a:bodyPr/>
                    <a:lstStyle/>
                    <a:p>
                      <a:pPr algn="ctr" fontAlgn="ctr">
                        <a:buNone/>
                      </a:pPr>
                      <a:r>
                        <a:rPr lang="tr-TR" sz="1000" b="1" u="none" strike="noStrike">
                          <a:effectLst/>
                        </a:rPr>
                        <a:t>Genel Müdürlüğe elden teslim ve Online katalog üzerinden yapılabilmektedir.</a:t>
                      </a:r>
                      <a:endParaRPr lang="tr-TR" sz="1000" b="1" i="0" u="none" strike="noStrike">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2006979761"/>
                  </a:ext>
                </a:extLst>
              </a:tr>
              <a:tr h="370007">
                <a:tc>
                  <a:txBody>
                    <a:bodyPr/>
                    <a:lstStyle/>
                    <a:p>
                      <a:pPr algn="l" fontAlgn="b">
                        <a:buNone/>
                      </a:pPr>
                      <a:r>
                        <a:rPr lang="tr-TR" sz="1200" b="1" u="none" strike="noStrike" dirty="0">
                          <a:solidFill>
                            <a:srgbClr val="FF6B00"/>
                          </a:solidFill>
                          <a:effectLst/>
                        </a:rPr>
                        <a:t>  Ürün Katılım Bedeli</a:t>
                      </a:r>
                      <a:endParaRPr lang="tr-TR" sz="1200" b="1" i="0" u="none" strike="noStrike" dirty="0">
                        <a:solidFill>
                          <a:srgbClr val="FF6B00"/>
                        </a:solidFill>
                        <a:effectLst/>
                        <a:latin typeface="Times New Roman" panose="02020603050405020304" pitchFamily="18" charset="0"/>
                      </a:endParaRPr>
                    </a:p>
                  </a:txBody>
                  <a:tcPr marL="5051" marR="5051" marT="5051" marB="0" anchor="b"/>
                </a:tc>
                <a:tc>
                  <a:txBody>
                    <a:bodyPr/>
                    <a:lstStyle/>
                    <a:p>
                      <a:pPr algn="ctr" fontAlgn="ctr">
                        <a:buNone/>
                      </a:pPr>
                      <a:r>
                        <a:rPr lang="tr-TR" sz="1000" b="1" u="none" strike="noStrike" dirty="0">
                          <a:effectLst/>
                        </a:rPr>
                        <a:t>Yok (Belirtilmemiş)</a:t>
                      </a:r>
                      <a:endParaRPr lang="tr-TR" sz="1000" b="1" i="0" u="none" strike="noStrike" dirty="0">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2476573647"/>
                  </a:ext>
                </a:extLst>
              </a:tr>
              <a:tr h="370007">
                <a:tc>
                  <a:txBody>
                    <a:bodyPr/>
                    <a:lstStyle/>
                    <a:p>
                      <a:pPr algn="l" fontAlgn="b">
                        <a:buNone/>
                      </a:pPr>
                      <a:r>
                        <a:rPr lang="tr-TR" sz="1200" b="1" u="none" strike="noStrike" dirty="0">
                          <a:solidFill>
                            <a:srgbClr val="FF6B00"/>
                          </a:solidFill>
                          <a:effectLst/>
                        </a:rPr>
                        <a:t>  Kesin Teminat (İlk Başvuru)</a:t>
                      </a:r>
                      <a:endParaRPr lang="tr-TR" sz="1200" b="1" i="0" u="none" strike="noStrike" dirty="0">
                        <a:solidFill>
                          <a:srgbClr val="FF6B00"/>
                        </a:solidFill>
                        <a:effectLst/>
                        <a:latin typeface="Times New Roman" panose="02020603050405020304" pitchFamily="18" charset="0"/>
                      </a:endParaRPr>
                    </a:p>
                  </a:txBody>
                  <a:tcPr marL="5051" marR="5051" marT="5051" marB="0" anchor="b"/>
                </a:tc>
                <a:tc>
                  <a:txBody>
                    <a:bodyPr/>
                    <a:lstStyle/>
                    <a:p>
                      <a:pPr algn="ctr" fontAlgn="ctr">
                        <a:buNone/>
                      </a:pPr>
                      <a:r>
                        <a:rPr lang="tr-TR" sz="1000" b="1" u="none" strike="noStrike">
                          <a:effectLst/>
                        </a:rPr>
                        <a:t>150.000 TL</a:t>
                      </a:r>
                      <a:endParaRPr lang="tr-TR" sz="1000" b="1" i="0" u="none" strike="noStrike">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747542914"/>
                  </a:ext>
                </a:extLst>
              </a:tr>
              <a:tr h="370007">
                <a:tc>
                  <a:txBody>
                    <a:bodyPr/>
                    <a:lstStyle/>
                    <a:p>
                      <a:pPr algn="l" fontAlgn="b">
                        <a:buNone/>
                      </a:pPr>
                      <a:r>
                        <a:rPr lang="tr-TR" sz="1200" b="1" u="none" strike="noStrike" dirty="0">
                          <a:solidFill>
                            <a:srgbClr val="FF6B00"/>
                          </a:solidFill>
                          <a:effectLst/>
                        </a:rPr>
                        <a:t>  Kesin Teminat (Sözleşme Yenileme)</a:t>
                      </a:r>
                      <a:endParaRPr lang="tr-TR" sz="1200" b="1" i="0" u="none" strike="noStrike" dirty="0">
                        <a:solidFill>
                          <a:srgbClr val="FF6B00"/>
                        </a:solidFill>
                        <a:effectLst/>
                        <a:latin typeface="Times New Roman" panose="02020603050405020304" pitchFamily="18" charset="0"/>
                      </a:endParaRPr>
                    </a:p>
                  </a:txBody>
                  <a:tcPr marL="5051" marR="5051" marT="5051" marB="0" anchor="b"/>
                </a:tc>
                <a:tc>
                  <a:txBody>
                    <a:bodyPr/>
                    <a:lstStyle/>
                    <a:p>
                      <a:pPr algn="ctr" fontAlgn="ctr">
                        <a:buNone/>
                      </a:pPr>
                      <a:r>
                        <a:rPr lang="tr-TR" sz="1000" b="1" u="none" strike="noStrike">
                          <a:effectLst/>
                        </a:rPr>
                        <a:t>Önceki satışların %6'sı (Min. 150.000 TL - Maks. 1.000.000 TL)</a:t>
                      </a:r>
                      <a:endParaRPr lang="tr-TR" sz="1000" b="1" i="0" u="none" strike="noStrike">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500686500"/>
                  </a:ext>
                </a:extLst>
              </a:tr>
              <a:tr h="370007">
                <a:tc>
                  <a:txBody>
                    <a:bodyPr/>
                    <a:lstStyle/>
                    <a:p>
                      <a:pPr algn="l" fontAlgn="b">
                        <a:buNone/>
                      </a:pPr>
                      <a:r>
                        <a:rPr lang="tr-TR" sz="1200" b="1" u="none" strike="noStrike" dirty="0">
                          <a:solidFill>
                            <a:srgbClr val="FF6B00"/>
                          </a:solidFill>
                          <a:effectLst/>
                        </a:rPr>
                        <a:t>  </a:t>
                      </a:r>
                      <a:r>
                        <a:rPr lang="tr-TR" sz="1200" b="1" u="none" strike="noStrike" dirty="0" err="1">
                          <a:solidFill>
                            <a:srgbClr val="FF6B00"/>
                          </a:solidFill>
                          <a:effectLst/>
                        </a:rPr>
                        <a:t>Risturn</a:t>
                      </a:r>
                      <a:r>
                        <a:rPr lang="tr-TR" sz="1200" b="1" u="none" strike="noStrike" dirty="0">
                          <a:solidFill>
                            <a:srgbClr val="FF6B00"/>
                          </a:solidFill>
                          <a:effectLst/>
                        </a:rPr>
                        <a:t> Uygulaması</a:t>
                      </a:r>
                      <a:endParaRPr lang="tr-TR" sz="1200" b="1" i="0" u="none" strike="noStrike" dirty="0">
                        <a:solidFill>
                          <a:srgbClr val="FF6B00"/>
                        </a:solidFill>
                        <a:effectLst/>
                        <a:latin typeface="Times New Roman" panose="02020603050405020304" pitchFamily="18" charset="0"/>
                      </a:endParaRPr>
                    </a:p>
                  </a:txBody>
                  <a:tcPr marL="5051" marR="5051" marT="5051" marB="0" anchor="b"/>
                </a:tc>
                <a:tc>
                  <a:txBody>
                    <a:bodyPr/>
                    <a:lstStyle/>
                    <a:p>
                      <a:pPr algn="ctr" fontAlgn="ctr">
                        <a:buNone/>
                      </a:pPr>
                      <a:r>
                        <a:rPr lang="tr-TR" sz="1000" b="1" u="none" strike="noStrike" dirty="0">
                          <a:effectLst/>
                        </a:rPr>
                        <a:t>Var (Ancak sözleşmenin ilk yılı satışlarından alınmaz)</a:t>
                      </a:r>
                      <a:endParaRPr lang="tr-TR" sz="1000" b="1" i="0" u="none" strike="noStrike" dirty="0">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1395007998"/>
                  </a:ext>
                </a:extLst>
              </a:tr>
              <a:tr h="370007">
                <a:tc>
                  <a:txBody>
                    <a:bodyPr/>
                    <a:lstStyle/>
                    <a:p>
                      <a:pPr algn="l" fontAlgn="b">
                        <a:buNone/>
                      </a:pPr>
                      <a:r>
                        <a:rPr lang="tr-TR" sz="1200" b="1" u="none" strike="noStrike" dirty="0">
                          <a:solidFill>
                            <a:srgbClr val="FF6B00"/>
                          </a:solidFill>
                          <a:effectLst/>
                        </a:rPr>
                        <a:t>  Tutar İndirimleri</a:t>
                      </a:r>
                      <a:endParaRPr lang="tr-TR" sz="1200" b="1" i="0" u="none" strike="noStrike" dirty="0">
                        <a:solidFill>
                          <a:srgbClr val="FF6B00"/>
                        </a:solidFill>
                        <a:effectLst/>
                        <a:latin typeface="Times New Roman" panose="02020603050405020304" pitchFamily="18" charset="0"/>
                      </a:endParaRPr>
                    </a:p>
                  </a:txBody>
                  <a:tcPr marL="5051" marR="5051" marT="5051" marB="0" anchor="b"/>
                </a:tc>
                <a:tc>
                  <a:txBody>
                    <a:bodyPr/>
                    <a:lstStyle/>
                    <a:p>
                      <a:pPr algn="ctr" fontAlgn="ctr">
                        <a:buNone/>
                      </a:pPr>
                      <a:r>
                        <a:rPr lang="tr-TR" sz="1000" b="1" u="none" strike="noStrike">
                          <a:effectLst/>
                        </a:rPr>
                        <a:t>Var (Müşteri sipariş tutarına göre uygulanır)</a:t>
                      </a:r>
                      <a:endParaRPr lang="tr-TR" sz="1000" b="1" i="0" u="none" strike="noStrike">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3868313965"/>
                  </a:ext>
                </a:extLst>
              </a:tr>
              <a:tr h="370007">
                <a:tc>
                  <a:txBody>
                    <a:bodyPr/>
                    <a:lstStyle/>
                    <a:p>
                      <a:pPr algn="l" fontAlgn="b">
                        <a:buNone/>
                      </a:pPr>
                      <a:r>
                        <a:rPr lang="tr-TR" sz="1200" b="1" u="none" strike="noStrike" dirty="0">
                          <a:solidFill>
                            <a:srgbClr val="FF6B00"/>
                          </a:solidFill>
                          <a:effectLst/>
                        </a:rPr>
                        <a:t>  Teslimat Yükümlülüğü</a:t>
                      </a:r>
                      <a:endParaRPr lang="tr-TR" sz="1200" b="1" i="0" u="none" strike="noStrike" dirty="0">
                        <a:solidFill>
                          <a:srgbClr val="FF6B00"/>
                        </a:solidFill>
                        <a:effectLst/>
                        <a:latin typeface="Times New Roman" panose="02020603050405020304" pitchFamily="18" charset="0"/>
                      </a:endParaRPr>
                    </a:p>
                  </a:txBody>
                  <a:tcPr marL="5051" marR="5051" marT="5051" marB="0" anchor="b"/>
                </a:tc>
                <a:tc>
                  <a:txBody>
                    <a:bodyPr/>
                    <a:lstStyle/>
                    <a:p>
                      <a:pPr algn="ctr" fontAlgn="ctr">
                        <a:buNone/>
                      </a:pPr>
                      <a:r>
                        <a:rPr lang="tr-TR" sz="1000" b="1" u="none" strike="noStrike">
                          <a:effectLst/>
                        </a:rPr>
                        <a:t>İl Bazlı Seçilebilir (EK-15 tablosunda firma belirler)</a:t>
                      </a:r>
                      <a:endParaRPr lang="tr-TR" sz="1000" b="1" i="0" u="none" strike="noStrike">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2689447784"/>
                  </a:ext>
                </a:extLst>
              </a:tr>
              <a:tr h="370007">
                <a:tc>
                  <a:txBody>
                    <a:bodyPr/>
                    <a:lstStyle/>
                    <a:p>
                      <a:pPr algn="l" fontAlgn="b">
                        <a:buNone/>
                      </a:pPr>
                      <a:r>
                        <a:rPr lang="tr-TR" sz="1200" b="1" u="none" strike="noStrike" dirty="0">
                          <a:solidFill>
                            <a:srgbClr val="FF6B00"/>
                          </a:solidFill>
                          <a:effectLst/>
                        </a:rPr>
                        <a:t>  Yerli Malı Belgesi</a:t>
                      </a:r>
                      <a:endParaRPr lang="tr-TR" sz="1200" b="1" i="0" u="none" strike="noStrike" dirty="0">
                        <a:solidFill>
                          <a:srgbClr val="FF6B00"/>
                        </a:solidFill>
                        <a:effectLst/>
                        <a:latin typeface="Times New Roman" panose="02020603050405020304" pitchFamily="18" charset="0"/>
                      </a:endParaRPr>
                    </a:p>
                  </a:txBody>
                  <a:tcPr marL="5051" marR="5051" marT="5051" marB="0" anchor="b"/>
                </a:tc>
                <a:tc>
                  <a:txBody>
                    <a:bodyPr/>
                    <a:lstStyle/>
                    <a:p>
                      <a:pPr algn="ctr" fontAlgn="ctr">
                        <a:buNone/>
                      </a:pPr>
                      <a:r>
                        <a:rPr lang="tr-TR" sz="1000" b="1" u="none" strike="noStrike">
                          <a:effectLst/>
                        </a:rPr>
                        <a:t>Zorunludur (Tüm ürünler için)</a:t>
                      </a:r>
                      <a:endParaRPr lang="tr-TR" sz="1000" b="1" i="0" u="none" strike="noStrike">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3556810685"/>
                  </a:ext>
                </a:extLst>
              </a:tr>
              <a:tr h="370007">
                <a:tc>
                  <a:txBody>
                    <a:bodyPr/>
                    <a:lstStyle/>
                    <a:p>
                      <a:pPr algn="l" fontAlgn="b">
                        <a:buNone/>
                      </a:pPr>
                      <a:r>
                        <a:rPr lang="tr-TR" sz="1200" b="1" u="none" strike="noStrike" dirty="0">
                          <a:solidFill>
                            <a:srgbClr val="FF6B00"/>
                          </a:solidFill>
                          <a:effectLst/>
                        </a:rPr>
                        <a:t>  Başvuru Sahibi</a:t>
                      </a:r>
                      <a:endParaRPr lang="tr-TR" sz="1200" b="1" i="0" u="none" strike="noStrike" dirty="0">
                        <a:solidFill>
                          <a:srgbClr val="FF6B00"/>
                        </a:solidFill>
                        <a:effectLst/>
                        <a:latin typeface="Times New Roman" panose="02020603050405020304" pitchFamily="18" charset="0"/>
                      </a:endParaRPr>
                    </a:p>
                  </a:txBody>
                  <a:tcPr marL="5051" marR="5051" marT="5051" marB="0" anchor="b"/>
                </a:tc>
                <a:tc>
                  <a:txBody>
                    <a:bodyPr/>
                    <a:lstStyle/>
                    <a:p>
                      <a:pPr algn="ctr" fontAlgn="ctr">
                        <a:buNone/>
                      </a:pPr>
                      <a:r>
                        <a:rPr lang="tr-TR" sz="1000" b="1" u="none" strike="noStrike">
                          <a:effectLst/>
                        </a:rPr>
                        <a:t>Sadece Üretici</a:t>
                      </a:r>
                      <a:endParaRPr lang="tr-TR" sz="1000" b="1" i="0" u="none" strike="noStrike">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1706223344"/>
                  </a:ext>
                </a:extLst>
              </a:tr>
              <a:tr h="370007">
                <a:tc>
                  <a:txBody>
                    <a:bodyPr/>
                    <a:lstStyle/>
                    <a:p>
                      <a:pPr algn="l" fontAlgn="b">
                        <a:buNone/>
                      </a:pPr>
                      <a:r>
                        <a:rPr lang="tr-TR" sz="1200" b="1" u="none" strike="noStrike" dirty="0">
                          <a:solidFill>
                            <a:srgbClr val="FF6B00"/>
                          </a:solidFill>
                          <a:effectLst/>
                        </a:rPr>
                        <a:t>  İlk Başvuru</a:t>
                      </a:r>
                      <a:endParaRPr lang="tr-TR" sz="1200" b="1" i="0" u="none" strike="noStrike" dirty="0">
                        <a:solidFill>
                          <a:srgbClr val="FF6B00"/>
                        </a:solidFill>
                        <a:effectLst/>
                        <a:latin typeface="Times New Roman" panose="02020603050405020304" pitchFamily="18" charset="0"/>
                      </a:endParaRPr>
                    </a:p>
                  </a:txBody>
                  <a:tcPr marL="5051" marR="5051" marT="5051" marB="0" anchor="b"/>
                </a:tc>
                <a:tc>
                  <a:txBody>
                    <a:bodyPr/>
                    <a:lstStyle/>
                    <a:p>
                      <a:pPr algn="ctr" fontAlgn="ctr">
                        <a:buNone/>
                      </a:pPr>
                      <a:r>
                        <a:rPr lang="tr-TR" sz="1000" b="1" u="none" strike="noStrike">
                          <a:effectLst/>
                        </a:rPr>
                        <a:t>En fazla 100 kalem ürün ile başvuru yapılabilmektedir.</a:t>
                      </a:r>
                      <a:endParaRPr lang="tr-TR" sz="1000" b="1" i="0" u="none" strike="noStrike">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3670251983"/>
                  </a:ext>
                </a:extLst>
              </a:tr>
              <a:tr h="727221">
                <a:tc>
                  <a:txBody>
                    <a:bodyPr/>
                    <a:lstStyle/>
                    <a:p>
                      <a:pPr algn="l" fontAlgn="ctr">
                        <a:buNone/>
                      </a:pPr>
                      <a:r>
                        <a:rPr lang="tr-TR" sz="1200" b="1" u="none" strike="noStrike" dirty="0">
                          <a:solidFill>
                            <a:srgbClr val="FF6B00"/>
                          </a:solidFill>
                          <a:effectLst/>
                        </a:rPr>
                        <a:t>  İlave Ürün Başvurusu</a:t>
                      </a:r>
                      <a:endParaRPr lang="tr-TR" sz="1200" b="1" i="0" u="none" strike="noStrike" dirty="0">
                        <a:solidFill>
                          <a:srgbClr val="FF6B00"/>
                        </a:solidFill>
                        <a:effectLst/>
                        <a:latin typeface="Times New Roman" panose="02020603050405020304" pitchFamily="18" charset="0"/>
                      </a:endParaRPr>
                    </a:p>
                  </a:txBody>
                  <a:tcPr marL="5051" marR="5051" marT="5051" marB="0" anchor="ctr"/>
                </a:tc>
                <a:tc>
                  <a:txBody>
                    <a:bodyPr/>
                    <a:lstStyle/>
                    <a:p>
                      <a:pPr algn="ctr" fontAlgn="ctr">
                        <a:buNone/>
                      </a:pPr>
                      <a:r>
                        <a:rPr lang="tr-TR" sz="1000" b="1" u="none" strike="noStrike" dirty="0">
                          <a:effectLst/>
                        </a:rPr>
                        <a:t>Her zaman başvuru yapılabilir,</a:t>
                      </a:r>
                      <a:br>
                        <a:rPr lang="tr-TR" sz="1000" b="1" u="none" strike="noStrike" dirty="0">
                          <a:effectLst/>
                        </a:rPr>
                      </a:br>
                      <a:r>
                        <a:rPr lang="tr-TR" sz="1000" b="1" u="none" strike="noStrike" dirty="0">
                          <a:effectLst/>
                        </a:rPr>
                        <a:t>bir başvuru sürecinde  en fazla </a:t>
                      </a:r>
                      <a:br>
                        <a:rPr lang="tr-TR" sz="1000" b="1" u="none" strike="noStrike" dirty="0">
                          <a:effectLst/>
                        </a:rPr>
                      </a:br>
                      <a:r>
                        <a:rPr lang="tr-TR" sz="1000" b="1" u="none" strike="noStrike" dirty="0">
                          <a:effectLst/>
                        </a:rPr>
                        <a:t>100 kalem ürün ile başvuru yapılabilmektedir.</a:t>
                      </a:r>
                      <a:endParaRPr lang="tr-TR" sz="1000" b="1" i="0" u="none" strike="noStrike" dirty="0">
                        <a:solidFill>
                          <a:srgbClr val="000000"/>
                        </a:solidFill>
                        <a:effectLst/>
                        <a:latin typeface="Times New Roman" panose="02020603050405020304" pitchFamily="18" charset="0"/>
                      </a:endParaRPr>
                    </a:p>
                  </a:txBody>
                  <a:tcPr marL="5051" marR="5051" marT="5051" marB="0" anchor="ctr"/>
                </a:tc>
                <a:extLst>
                  <a:ext uri="{0D108BD9-81ED-4DB2-BD59-A6C34878D82A}">
                    <a16:rowId xmlns:a16="http://schemas.microsoft.com/office/drawing/2014/main" val="1404727972"/>
                  </a:ext>
                </a:extLst>
              </a:tr>
            </a:tbl>
          </a:graphicData>
        </a:graphic>
      </p:graphicFrame>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pic>
        <p:nvPicPr>
          <p:cNvPr id="4" name="Resim 3">
            <a:extLst>
              <a:ext uri="{FF2B5EF4-FFF2-40B4-BE49-F238E27FC236}">
                <a16:creationId xmlns:a16="http://schemas.microsoft.com/office/drawing/2014/main" id="{39E2FB54-0223-F580-7F24-5B197EC86B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
        <p:nvSpPr>
          <p:cNvPr id="8" name="Metin kutusu 7">
            <a:extLst>
              <a:ext uri="{FF2B5EF4-FFF2-40B4-BE49-F238E27FC236}">
                <a16:creationId xmlns:a16="http://schemas.microsoft.com/office/drawing/2014/main" id="{46ABFFBA-CEA9-4317-E435-A50376F8F182}"/>
              </a:ext>
            </a:extLst>
          </p:cNvPr>
          <p:cNvSpPr txBox="1"/>
          <p:nvPr/>
        </p:nvSpPr>
        <p:spPr>
          <a:xfrm>
            <a:off x="8356474" y="476982"/>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Katalog Avantajları</a:t>
            </a:r>
          </a:p>
        </p:txBody>
      </p:sp>
    </p:spTree>
    <p:extLst>
      <p:ext uri="{BB962C8B-B14F-4D97-AF65-F5344CB8AC3E}">
        <p14:creationId xmlns:p14="http://schemas.microsoft.com/office/powerpoint/2010/main" val="3873489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9" name="Tablo 8">
            <a:extLst>
              <a:ext uri="{FF2B5EF4-FFF2-40B4-BE49-F238E27FC236}">
                <a16:creationId xmlns:a16="http://schemas.microsoft.com/office/drawing/2014/main" id="{C408F7A8-246C-2468-0525-80EE5241A380}"/>
              </a:ext>
            </a:extLst>
          </p:cNvPr>
          <p:cNvGraphicFramePr>
            <a:graphicFrameLocks noGrp="1"/>
          </p:cNvGraphicFramePr>
          <p:nvPr>
            <p:extLst>
              <p:ext uri="{D42A27DB-BD31-4B8C-83A1-F6EECF244321}">
                <p14:modId xmlns:p14="http://schemas.microsoft.com/office/powerpoint/2010/main" val="1434731023"/>
              </p:ext>
            </p:extLst>
          </p:nvPr>
        </p:nvGraphicFramePr>
        <p:xfrm>
          <a:off x="2380428" y="1105048"/>
          <a:ext cx="6359807" cy="5148215"/>
        </p:xfrm>
        <a:graphic>
          <a:graphicData uri="http://schemas.openxmlformats.org/drawingml/2006/table">
            <a:tbl>
              <a:tblPr>
                <a:tableStyleId>{5C22544A-7EE6-4342-B048-85BDC9FD1C3A}</a:tableStyleId>
              </a:tblPr>
              <a:tblGrid>
                <a:gridCol w="2374865">
                  <a:extLst>
                    <a:ext uri="{9D8B030D-6E8A-4147-A177-3AD203B41FA5}">
                      <a16:colId xmlns:a16="http://schemas.microsoft.com/office/drawing/2014/main" val="418879573"/>
                    </a:ext>
                  </a:extLst>
                </a:gridCol>
                <a:gridCol w="3984942">
                  <a:extLst>
                    <a:ext uri="{9D8B030D-6E8A-4147-A177-3AD203B41FA5}">
                      <a16:colId xmlns:a16="http://schemas.microsoft.com/office/drawing/2014/main" val="506218978"/>
                    </a:ext>
                  </a:extLst>
                </a:gridCol>
              </a:tblGrid>
              <a:tr h="368640">
                <a:tc gridSpan="2">
                  <a:txBody>
                    <a:bodyPr/>
                    <a:lstStyle/>
                    <a:p>
                      <a:pPr algn="ctr" fontAlgn="ctr">
                        <a:buNone/>
                      </a:pPr>
                      <a:r>
                        <a:rPr lang="tr-TR" sz="1900" b="1" u="none" strike="noStrike" dirty="0">
                          <a:solidFill>
                            <a:srgbClr val="2798D5"/>
                          </a:solidFill>
                          <a:effectLst/>
                        </a:rPr>
                        <a:t>Cazibe Merkezleri Kataloğu (CMK)</a:t>
                      </a:r>
                      <a:endParaRPr lang="tr-TR" sz="1900" b="1" i="0" u="none" strike="noStrike" dirty="0">
                        <a:solidFill>
                          <a:srgbClr val="2798D5"/>
                        </a:solidFill>
                        <a:effectLst/>
                        <a:latin typeface="Times New Roman" panose="02020603050405020304" pitchFamily="18" charset="0"/>
                      </a:endParaRPr>
                    </a:p>
                  </a:txBody>
                  <a:tcPr marL="5032" marR="5032" marT="5032" marB="0" anchor="ctr"/>
                </a:tc>
                <a:tc hMerge="1">
                  <a:txBody>
                    <a:bodyPr/>
                    <a:lstStyle/>
                    <a:p>
                      <a:endParaRPr lang="tr-TR"/>
                    </a:p>
                  </a:txBody>
                  <a:tcPr/>
                </a:tc>
                <a:extLst>
                  <a:ext uri="{0D108BD9-81ED-4DB2-BD59-A6C34878D82A}">
                    <a16:rowId xmlns:a16="http://schemas.microsoft.com/office/drawing/2014/main" val="2789216936"/>
                  </a:ext>
                </a:extLst>
              </a:tr>
              <a:tr h="368640">
                <a:tc>
                  <a:txBody>
                    <a:bodyPr/>
                    <a:lstStyle/>
                    <a:p>
                      <a:pPr algn="l" fontAlgn="b">
                        <a:buNone/>
                      </a:pPr>
                      <a:r>
                        <a:rPr lang="tr-TR" sz="1200" b="1" u="none" strike="noStrike" dirty="0">
                          <a:solidFill>
                            <a:srgbClr val="FF6B00"/>
                          </a:solidFill>
                          <a:effectLst/>
                        </a:rPr>
                        <a:t>  Sözleşme Süresi</a:t>
                      </a:r>
                      <a:endParaRPr lang="tr-TR" sz="1200" b="1" i="0" u="none" strike="noStrike" dirty="0">
                        <a:solidFill>
                          <a:srgbClr val="FF6B00"/>
                        </a:solidFill>
                        <a:effectLst/>
                        <a:latin typeface="Times New Roman" panose="02020603050405020304" pitchFamily="18" charset="0"/>
                      </a:endParaRPr>
                    </a:p>
                  </a:txBody>
                  <a:tcPr marL="5032" marR="5032" marT="5032" marB="0" anchor="b"/>
                </a:tc>
                <a:tc>
                  <a:txBody>
                    <a:bodyPr/>
                    <a:lstStyle/>
                    <a:p>
                      <a:pPr algn="ctr" fontAlgn="ctr">
                        <a:buNone/>
                      </a:pPr>
                      <a:r>
                        <a:rPr lang="tr-TR" sz="900" b="1" u="none" strike="noStrike">
                          <a:effectLst/>
                        </a:rPr>
                        <a:t>2 Yıl</a:t>
                      </a:r>
                      <a:endParaRPr lang="tr-TR" sz="900" b="1" i="0" u="none" strike="noStrike">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3039313838"/>
                  </a:ext>
                </a:extLst>
              </a:tr>
              <a:tr h="368640">
                <a:tc>
                  <a:txBody>
                    <a:bodyPr/>
                    <a:lstStyle/>
                    <a:p>
                      <a:pPr algn="l" fontAlgn="ctr">
                        <a:buNone/>
                      </a:pPr>
                      <a:r>
                        <a:rPr lang="tr-TR" sz="1200" b="1" u="none" strike="noStrike" dirty="0">
                          <a:solidFill>
                            <a:srgbClr val="FF6B00"/>
                          </a:solidFill>
                          <a:effectLst/>
                        </a:rPr>
                        <a:t>  Müracaat Yeri</a:t>
                      </a:r>
                      <a:endParaRPr lang="tr-TR" sz="1200" b="1" i="0" u="none" strike="noStrike" dirty="0">
                        <a:solidFill>
                          <a:srgbClr val="FF6B00"/>
                        </a:solidFill>
                        <a:effectLst/>
                        <a:latin typeface="Times New Roman" panose="02020603050405020304" pitchFamily="18" charset="0"/>
                      </a:endParaRPr>
                    </a:p>
                  </a:txBody>
                  <a:tcPr marL="5032" marR="5032" marT="5032" marB="0" anchor="ctr"/>
                </a:tc>
                <a:tc>
                  <a:txBody>
                    <a:bodyPr/>
                    <a:lstStyle/>
                    <a:p>
                      <a:pPr algn="ctr" fontAlgn="ctr">
                        <a:buNone/>
                      </a:pPr>
                      <a:r>
                        <a:rPr lang="tr-TR" sz="900" b="1" u="none" strike="noStrike">
                          <a:effectLst/>
                        </a:rPr>
                        <a:t>Genel Müdürlüğe elden teslim ve Online katalog üzerinden yapılabilmektedir.</a:t>
                      </a:r>
                      <a:endParaRPr lang="tr-TR" sz="900" b="1" i="0" u="none" strike="noStrike">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3618892709"/>
                  </a:ext>
                </a:extLst>
              </a:tr>
              <a:tr h="368640">
                <a:tc>
                  <a:txBody>
                    <a:bodyPr/>
                    <a:lstStyle/>
                    <a:p>
                      <a:pPr algn="l" fontAlgn="b">
                        <a:buNone/>
                      </a:pPr>
                      <a:r>
                        <a:rPr lang="tr-TR" sz="1200" b="1" u="none" strike="noStrike" dirty="0">
                          <a:solidFill>
                            <a:srgbClr val="FF6B00"/>
                          </a:solidFill>
                          <a:effectLst/>
                        </a:rPr>
                        <a:t>  Ürün Katılım Bedeli</a:t>
                      </a:r>
                      <a:endParaRPr lang="tr-TR" sz="1200" b="1" i="0" u="none" strike="noStrike" dirty="0">
                        <a:solidFill>
                          <a:srgbClr val="FF6B00"/>
                        </a:solidFill>
                        <a:effectLst/>
                        <a:latin typeface="Times New Roman" panose="02020603050405020304" pitchFamily="18" charset="0"/>
                      </a:endParaRPr>
                    </a:p>
                  </a:txBody>
                  <a:tcPr marL="5032" marR="5032" marT="5032" marB="0" anchor="b"/>
                </a:tc>
                <a:tc>
                  <a:txBody>
                    <a:bodyPr/>
                    <a:lstStyle/>
                    <a:p>
                      <a:pPr algn="ctr" fontAlgn="ctr">
                        <a:buNone/>
                      </a:pPr>
                      <a:r>
                        <a:rPr lang="tr-TR" sz="900" b="1" u="none" strike="noStrike">
                          <a:effectLst/>
                        </a:rPr>
                        <a:t>Yok (Belirtilmemiş)</a:t>
                      </a:r>
                      <a:endParaRPr lang="tr-TR" sz="900" b="1" i="0" u="none" strike="noStrike">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995140575"/>
                  </a:ext>
                </a:extLst>
              </a:tr>
              <a:tr h="368640">
                <a:tc>
                  <a:txBody>
                    <a:bodyPr/>
                    <a:lstStyle/>
                    <a:p>
                      <a:pPr algn="l" fontAlgn="b">
                        <a:buNone/>
                      </a:pPr>
                      <a:r>
                        <a:rPr lang="tr-TR" sz="1200" b="1" u="none" strike="noStrike" dirty="0">
                          <a:solidFill>
                            <a:srgbClr val="FF6B00"/>
                          </a:solidFill>
                          <a:effectLst/>
                        </a:rPr>
                        <a:t>  Kesin Teminat (İlk Başvuru)</a:t>
                      </a:r>
                      <a:endParaRPr lang="tr-TR" sz="1200" b="1" i="0" u="none" strike="noStrike" dirty="0">
                        <a:solidFill>
                          <a:srgbClr val="FF6B00"/>
                        </a:solidFill>
                        <a:effectLst/>
                        <a:latin typeface="Times New Roman" panose="02020603050405020304" pitchFamily="18" charset="0"/>
                      </a:endParaRPr>
                    </a:p>
                  </a:txBody>
                  <a:tcPr marL="5032" marR="5032" marT="5032" marB="0" anchor="b"/>
                </a:tc>
                <a:tc>
                  <a:txBody>
                    <a:bodyPr/>
                    <a:lstStyle/>
                    <a:p>
                      <a:pPr algn="ctr" fontAlgn="ctr">
                        <a:buNone/>
                      </a:pPr>
                      <a:r>
                        <a:rPr lang="tr-TR" sz="900" b="1" u="none" strike="noStrike" dirty="0">
                          <a:effectLst/>
                        </a:rPr>
                        <a:t>150.000 TL</a:t>
                      </a:r>
                      <a:endParaRPr lang="tr-TR" sz="900" b="1" i="0" u="none" strike="noStrike" dirty="0">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2626481949"/>
                  </a:ext>
                </a:extLst>
              </a:tr>
              <a:tr h="368640">
                <a:tc>
                  <a:txBody>
                    <a:bodyPr/>
                    <a:lstStyle/>
                    <a:p>
                      <a:pPr algn="l" fontAlgn="b">
                        <a:buNone/>
                      </a:pPr>
                      <a:r>
                        <a:rPr lang="tr-TR" sz="1200" b="1" u="none" strike="noStrike" dirty="0">
                          <a:solidFill>
                            <a:srgbClr val="FF6B00"/>
                          </a:solidFill>
                          <a:effectLst/>
                        </a:rPr>
                        <a:t>  Kesin Teminat (Sözleşme Yenileme)</a:t>
                      </a:r>
                      <a:endParaRPr lang="tr-TR" sz="1200" b="1" i="0" u="none" strike="noStrike" dirty="0">
                        <a:solidFill>
                          <a:srgbClr val="FF6B00"/>
                        </a:solidFill>
                        <a:effectLst/>
                        <a:latin typeface="Times New Roman" panose="02020603050405020304" pitchFamily="18" charset="0"/>
                      </a:endParaRPr>
                    </a:p>
                  </a:txBody>
                  <a:tcPr marL="5032" marR="5032" marT="5032" marB="0" anchor="b"/>
                </a:tc>
                <a:tc>
                  <a:txBody>
                    <a:bodyPr/>
                    <a:lstStyle/>
                    <a:p>
                      <a:pPr algn="ctr" fontAlgn="ctr">
                        <a:buNone/>
                      </a:pPr>
                      <a:r>
                        <a:rPr lang="tr-TR" sz="900" b="1" u="none" strike="noStrike">
                          <a:effectLst/>
                        </a:rPr>
                        <a:t>Önceki satışların %6'sı (Min. 150.000 TL - Maks. 1.000.000 TL)</a:t>
                      </a:r>
                      <a:endParaRPr lang="tr-TR" sz="900" b="1" i="0" u="none" strike="noStrike">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4279422331"/>
                  </a:ext>
                </a:extLst>
              </a:tr>
              <a:tr h="368640">
                <a:tc>
                  <a:txBody>
                    <a:bodyPr/>
                    <a:lstStyle/>
                    <a:p>
                      <a:pPr algn="l" fontAlgn="b">
                        <a:buNone/>
                      </a:pPr>
                      <a:r>
                        <a:rPr lang="tr-TR" sz="1200" b="1" u="none" strike="noStrike" dirty="0">
                          <a:solidFill>
                            <a:srgbClr val="FF6B00"/>
                          </a:solidFill>
                          <a:effectLst/>
                        </a:rPr>
                        <a:t>  </a:t>
                      </a:r>
                      <a:r>
                        <a:rPr lang="tr-TR" sz="1200" b="1" u="none" strike="noStrike" dirty="0" err="1">
                          <a:solidFill>
                            <a:srgbClr val="FF6B00"/>
                          </a:solidFill>
                          <a:effectLst/>
                        </a:rPr>
                        <a:t>Risturn</a:t>
                      </a:r>
                      <a:r>
                        <a:rPr lang="tr-TR" sz="1200" b="1" u="none" strike="noStrike" dirty="0">
                          <a:solidFill>
                            <a:srgbClr val="FF6B00"/>
                          </a:solidFill>
                          <a:effectLst/>
                        </a:rPr>
                        <a:t> Uygulaması</a:t>
                      </a:r>
                      <a:endParaRPr lang="tr-TR" sz="1200" b="1" i="0" u="none" strike="noStrike" dirty="0">
                        <a:solidFill>
                          <a:srgbClr val="FF6B00"/>
                        </a:solidFill>
                        <a:effectLst/>
                        <a:latin typeface="Times New Roman" panose="02020603050405020304" pitchFamily="18" charset="0"/>
                      </a:endParaRPr>
                    </a:p>
                  </a:txBody>
                  <a:tcPr marL="5032" marR="5032" marT="5032" marB="0" anchor="b"/>
                </a:tc>
                <a:tc>
                  <a:txBody>
                    <a:bodyPr/>
                    <a:lstStyle/>
                    <a:p>
                      <a:pPr algn="ctr" fontAlgn="ctr">
                        <a:buNone/>
                      </a:pPr>
                      <a:r>
                        <a:rPr lang="tr-TR" sz="900" b="1" u="none" strike="noStrike" dirty="0">
                          <a:effectLst/>
                        </a:rPr>
                        <a:t>Uygulanmaz</a:t>
                      </a:r>
                      <a:endParaRPr lang="tr-TR" sz="900" b="1" i="0" u="none" strike="noStrike" dirty="0">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2540123108"/>
                  </a:ext>
                </a:extLst>
              </a:tr>
              <a:tr h="368640">
                <a:tc>
                  <a:txBody>
                    <a:bodyPr/>
                    <a:lstStyle/>
                    <a:p>
                      <a:pPr algn="l" fontAlgn="b">
                        <a:buNone/>
                      </a:pPr>
                      <a:r>
                        <a:rPr lang="tr-TR" sz="1200" b="1" u="none" strike="noStrike" dirty="0">
                          <a:solidFill>
                            <a:srgbClr val="FF6B00"/>
                          </a:solidFill>
                          <a:effectLst/>
                        </a:rPr>
                        <a:t>  Tutar İndirimleri</a:t>
                      </a:r>
                      <a:endParaRPr lang="tr-TR" sz="1200" b="1" i="0" u="none" strike="noStrike" dirty="0">
                        <a:solidFill>
                          <a:srgbClr val="FF6B00"/>
                        </a:solidFill>
                        <a:effectLst/>
                        <a:latin typeface="Times New Roman" panose="02020603050405020304" pitchFamily="18" charset="0"/>
                      </a:endParaRPr>
                    </a:p>
                  </a:txBody>
                  <a:tcPr marL="5032" marR="5032" marT="5032" marB="0" anchor="b"/>
                </a:tc>
                <a:tc>
                  <a:txBody>
                    <a:bodyPr/>
                    <a:lstStyle/>
                    <a:p>
                      <a:pPr algn="ctr" fontAlgn="ctr">
                        <a:buNone/>
                      </a:pPr>
                      <a:r>
                        <a:rPr lang="tr-TR" sz="900" b="1" u="none" strike="noStrike">
                          <a:effectLst/>
                        </a:rPr>
                        <a:t>Uygulanmaz</a:t>
                      </a:r>
                      <a:endParaRPr lang="tr-TR" sz="900" b="1" i="0" u="none" strike="noStrike">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2645238107"/>
                  </a:ext>
                </a:extLst>
              </a:tr>
              <a:tr h="368640">
                <a:tc>
                  <a:txBody>
                    <a:bodyPr/>
                    <a:lstStyle/>
                    <a:p>
                      <a:pPr algn="l" fontAlgn="b">
                        <a:buNone/>
                      </a:pPr>
                      <a:r>
                        <a:rPr lang="tr-TR" sz="1200" b="1" u="none" strike="noStrike" dirty="0">
                          <a:solidFill>
                            <a:srgbClr val="FF6B00"/>
                          </a:solidFill>
                          <a:effectLst/>
                        </a:rPr>
                        <a:t>  Teslimat Yükümlülüğü</a:t>
                      </a:r>
                      <a:endParaRPr lang="tr-TR" sz="1200" b="1" i="0" u="none" strike="noStrike" dirty="0">
                        <a:solidFill>
                          <a:srgbClr val="FF6B00"/>
                        </a:solidFill>
                        <a:effectLst/>
                        <a:latin typeface="Times New Roman" panose="02020603050405020304" pitchFamily="18" charset="0"/>
                      </a:endParaRPr>
                    </a:p>
                  </a:txBody>
                  <a:tcPr marL="5032" marR="5032" marT="5032" marB="0" anchor="b"/>
                </a:tc>
                <a:tc>
                  <a:txBody>
                    <a:bodyPr/>
                    <a:lstStyle/>
                    <a:p>
                      <a:pPr algn="ctr" fontAlgn="ctr">
                        <a:buNone/>
                      </a:pPr>
                      <a:r>
                        <a:rPr lang="tr-TR" sz="900" b="1" u="none" strike="noStrike">
                          <a:effectLst/>
                        </a:rPr>
                        <a:t>İl Bazlı Seçilebilir (EK-15 tablosunda firma belirler)</a:t>
                      </a:r>
                      <a:endParaRPr lang="tr-TR" sz="900" b="1" i="0" u="none" strike="noStrike">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3353228321"/>
                  </a:ext>
                </a:extLst>
              </a:tr>
              <a:tr h="368640">
                <a:tc>
                  <a:txBody>
                    <a:bodyPr/>
                    <a:lstStyle/>
                    <a:p>
                      <a:pPr algn="l" fontAlgn="b">
                        <a:buNone/>
                      </a:pPr>
                      <a:r>
                        <a:rPr lang="tr-TR" sz="1200" b="1" u="none" strike="noStrike" dirty="0">
                          <a:solidFill>
                            <a:srgbClr val="FF6B00"/>
                          </a:solidFill>
                          <a:effectLst/>
                        </a:rPr>
                        <a:t>  Yerli Malı Belgesi</a:t>
                      </a:r>
                      <a:endParaRPr lang="tr-TR" sz="1200" b="1" i="0" u="none" strike="noStrike" dirty="0">
                        <a:solidFill>
                          <a:srgbClr val="FF6B00"/>
                        </a:solidFill>
                        <a:effectLst/>
                        <a:latin typeface="Times New Roman" panose="02020603050405020304" pitchFamily="18" charset="0"/>
                      </a:endParaRPr>
                    </a:p>
                  </a:txBody>
                  <a:tcPr marL="5032" marR="5032" marT="5032" marB="0" anchor="b"/>
                </a:tc>
                <a:tc>
                  <a:txBody>
                    <a:bodyPr/>
                    <a:lstStyle/>
                    <a:p>
                      <a:pPr algn="ctr" fontAlgn="ctr">
                        <a:buNone/>
                      </a:pPr>
                      <a:r>
                        <a:rPr lang="tr-TR" sz="900" b="1" u="none" strike="noStrike">
                          <a:effectLst/>
                        </a:rPr>
                        <a:t>Zorunlu değil (Ancak firma "üretici" olmalıdır) </a:t>
                      </a:r>
                      <a:endParaRPr lang="tr-TR" sz="900" b="1" i="0" u="none" strike="noStrike">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3213417938"/>
                  </a:ext>
                </a:extLst>
              </a:tr>
              <a:tr h="368640">
                <a:tc>
                  <a:txBody>
                    <a:bodyPr/>
                    <a:lstStyle/>
                    <a:p>
                      <a:pPr algn="l" fontAlgn="b">
                        <a:buNone/>
                      </a:pPr>
                      <a:r>
                        <a:rPr lang="tr-TR" sz="1200" b="1" u="none" strike="noStrike" dirty="0">
                          <a:solidFill>
                            <a:srgbClr val="FF6B00"/>
                          </a:solidFill>
                          <a:effectLst/>
                        </a:rPr>
                        <a:t>  Başvuru Sahibi</a:t>
                      </a:r>
                      <a:endParaRPr lang="tr-TR" sz="1200" b="1" i="0" u="none" strike="noStrike" dirty="0">
                        <a:solidFill>
                          <a:srgbClr val="FF6B00"/>
                        </a:solidFill>
                        <a:effectLst/>
                        <a:latin typeface="Times New Roman" panose="02020603050405020304" pitchFamily="18" charset="0"/>
                      </a:endParaRPr>
                    </a:p>
                  </a:txBody>
                  <a:tcPr marL="5032" marR="5032" marT="5032" marB="0" anchor="b"/>
                </a:tc>
                <a:tc>
                  <a:txBody>
                    <a:bodyPr/>
                    <a:lstStyle/>
                    <a:p>
                      <a:pPr algn="ctr" fontAlgn="ctr">
                        <a:buNone/>
                      </a:pPr>
                      <a:r>
                        <a:rPr lang="tr-TR" sz="900" b="1" u="none" strike="noStrike">
                          <a:effectLst/>
                        </a:rPr>
                        <a:t>Sadece Üretici</a:t>
                      </a:r>
                      <a:endParaRPr lang="tr-TR" sz="900" b="1" i="0" u="none" strike="noStrike">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3379614322"/>
                  </a:ext>
                </a:extLst>
              </a:tr>
              <a:tr h="368640">
                <a:tc>
                  <a:txBody>
                    <a:bodyPr/>
                    <a:lstStyle/>
                    <a:p>
                      <a:pPr algn="l" fontAlgn="b">
                        <a:buNone/>
                      </a:pPr>
                      <a:r>
                        <a:rPr lang="tr-TR" sz="1200" b="1" u="none" strike="noStrike" dirty="0">
                          <a:solidFill>
                            <a:srgbClr val="FF6B00"/>
                          </a:solidFill>
                          <a:effectLst/>
                        </a:rPr>
                        <a:t>  İlk Başvuru</a:t>
                      </a:r>
                      <a:endParaRPr lang="tr-TR" sz="1200" b="1" i="0" u="none" strike="noStrike" dirty="0">
                        <a:solidFill>
                          <a:srgbClr val="FF6B00"/>
                        </a:solidFill>
                        <a:effectLst/>
                        <a:latin typeface="Times New Roman" panose="02020603050405020304" pitchFamily="18" charset="0"/>
                      </a:endParaRPr>
                    </a:p>
                  </a:txBody>
                  <a:tcPr marL="5032" marR="5032" marT="5032" marB="0" anchor="b"/>
                </a:tc>
                <a:tc>
                  <a:txBody>
                    <a:bodyPr/>
                    <a:lstStyle/>
                    <a:p>
                      <a:pPr algn="ctr" fontAlgn="ctr">
                        <a:buNone/>
                      </a:pPr>
                      <a:r>
                        <a:rPr lang="tr-TR" sz="900" b="1" u="none" strike="noStrike">
                          <a:effectLst/>
                        </a:rPr>
                        <a:t>En fazla 100 kalem ürün ile başvuru yapılabilmektedir.</a:t>
                      </a:r>
                      <a:endParaRPr lang="tr-TR" sz="900" b="1" i="0" u="none" strike="noStrike">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628279865"/>
                  </a:ext>
                </a:extLst>
              </a:tr>
              <a:tr h="724535">
                <a:tc>
                  <a:txBody>
                    <a:bodyPr/>
                    <a:lstStyle/>
                    <a:p>
                      <a:pPr algn="l" fontAlgn="ctr">
                        <a:buNone/>
                      </a:pPr>
                      <a:r>
                        <a:rPr lang="tr-TR" sz="1200" b="1" u="none" strike="noStrike" dirty="0">
                          <a:solidFill>
                            <a:srgbClr val="FF6B00"/>
                          </a:solidFill>
                          <a:effectLst/>
                        </a:rPr>
                        <a:t>  İlave Ürün Başvurusu</a:t>
                      </a:r>
                      <a:endParaRPr lang="tr-TR" sz="1200" b="1" i="0" u="none" strike="noStrike" dirty="0">
                        <a:solidFill>
                          <a:srgbClr val="FF6B00"/>
                        </a:solidFill>
                        <a:effectLst/>
                        <a:latin typeface="Times New Roman" panose="02020603050405020304" pitchFamily="18" charset="0"/>
                      </a:endParaRPr>
                    </a:p>
                  </a:txBody>
                  <a:tcPr marL="5032" marR="5032" marT="5032" marB="0" anchor="ctr"/>
                </a:tc>
                <a:tc>
                  <a:txBody>
                    <a:bodyPr/>
                    <a:lstStyle/>
                    <a:p>
                      <a:pPr algn="ctr" fontAlgn="ctr">
                        <a:buNone/>
                      </a:pPr>
                      <a:r>
                        <a:rPr lang="tr-TR" sz="900" b="1" u="none" strike="noStrike" dirty="0">
                          <a:effectLst/>
                        </a:rPr>
                        <a:t>Her zaman başvuru yapılabilir,</a:t>
                      </a:r>
                      <a:br>
                        <a:rPr lang="tr-TR" sz="900" b="1" u="none" strike="noStrike" dirty="0">
                          <a:effectLst/>
                        </a:rPr>
                      </a:br>
                      <a:r>
                        <a:rPr lang="tr-TR" sz="900" b="1" u="none" strike="noStrike" dirty="0">
                          <a:effectLst/>
                        </a:rPr>
                        <a:t>bir başvuru sürecinde  en fazla </a:t>
                      </a:r>
                      <a:br>
                        <a:rPr lang="tr-TR" sz="900" b="1" u="none" strike="noStrike" dirty="0">
                          <a:effectLst/>
                        </a:rPr>
                      </a:br>
                      <a:r>
                        <a:rPr lang="tr-TR" sz="900" b="1" u="none" strike="noStrike" dirty="0">
                          <a:effectLst/>
                        </a:rPr>
                        <a:t>100 kalem ürün ile başvuru yapılabilmektedir.</a:t>
                      </a:r>
                      <a:endParaRPr lang="tr-TR" sz="900" b="1" i="0" u="none" strike="noStrike" dirty="0">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3034331520"/>
                  </a:ext>
                </a:extLst>
              </a:tr>
            </a:tbl>
          </a:graphicData>
        </a:graphic>
      </p:graphicFrame>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pic>
        <p:nvPicPr>
          <p:cNvPr id="4" name="Resim 3">
            <a:extLst>
              <a:ext uri="{FF2B5EF4-FFF2-40B4-BE49-F238E27FC236}">
                <a16:creationId xmlns:a16="http://schemas.microsoft.com/office/drawing/2014/main" id="{0F945D9F-37C0-8608-3929-248B5456CC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
        <p:nvSpPr>
          <p:cNvPr id="7" name="Metin kutusu 6">
            <a:extLst>
              <a:ext uri="{FF2B5EF4-FFF2-40B4-BE49-F238E27FC236}">
                <a16:creationId xmlns:a16="http://schemas.microsoft.com/office/drawing/2014/main" id="{46ABFFBA-CEA9-4317-E435-A50376F8F182}"/>
              </a:ext>
            </a:extLst>
          </p:cNvPr>
          <p:cNvSpPr txBox="1"/>
          <p:nvPr/>
        </p:nvSpPr>
        <p:spPr>
          <a:xfrm>
            <a:off x="8356474" y="476982"/>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Katalog Avantajları</a:t>
            </a:r>
          </a:p>
        </p:txBody>
      </p:sp>
    </p:spTree>
    <p:extLst>
      <p:ext uri="{BB962C8B-B14F-4D97-AF65-F5344CB8AC3E}">
        <p14:creationId xmlns:p14="http://schemas.microsoft.com/office/powerpoint/2010/main" val="4280894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7" name="Tablo 6">
            <a:extLst>
              <a:ext uri="{FF2B5EF4-FFF2-40B4-BE49-F238E27FC236}">
                <a16:creationId xmlns:a16="http://schemas.microsoft.com/office/drawing/2014/main" id="{08241034-250D-7A55-772A-33C2A118FD02}"/>
              </a:ext>
            </a:extLst>
          </p:cNvPr>
          <p:cNvGraphicFramePr>
            <a:graphicFrameLocks noGrp="1"/>
          </p:cNvGraphicFramePr>
          <p:nvPr>
            <p:extLst>
              <p:ext uri="{D42A27DB-BD31-4B8C-83A1-F6EECF244321}">
                <p14:modId xmlns:p14="http://schemas.microsoft.com/office/powerpoint/2010/main" val="228788496"/>
              </p:ext>
            </p:extLst>
          </p:nvPr>
        </p:nvGraphicFramePr>
        <p:xfrm>
          <a:off x="2380427" y="1105045"/>
          <a:ext cx="6359807" cy="5148215"/>
        </p:xfrm>
        <a:graphic>
          <a:graphicData uri="http://schemas.openxmlformats.org/drawingml/2006/table">
            <a:tbl>
              <a:tblPr>
                <a:tableStyleId>{5C22544A-7EE6-4342-B048-85BDC9FD1C3A}</a:tableStyleId>
              </a:tblPr>
              <a:tblGrid>
                <a:gridCol w="2374865">
                  <a:extLst>
                    <a:ext uri="{9D8B030D-6E8A-4147-A177-3AD203B41FA5}">
                      <a16:colId xmlns:a16="http://schemas.microsoft.com/office/drawing/2014/main" val="3551544345"/>
                    </a:ext>
                  </a:extLst>
                </a:gridCol>
                <a:gridCol w="3984942">
                  <a:extLst>
                    <a:ext uri="{9D8B030D-6E8A-4147-A177-3AD203B41FA5}">
                      <a16:colId xmlns:a16="http://schemas.microsoft.com/office/drawing/2014/main" val="284325821"/>
                    </a:ext>
                  </a:extLst>
                </a:gridCol>
              </a:tblGrid>
              <a:tr h="368640">
                <a:tc gridSpan="2">
                  <a:txBody>
                    <a:bodyPr/>
                    <a:lstStyle/>
                    <a:p>
                      <a:pPr algn="ctr" fontAlgn="ctr">
                        <a:buNone/>
                      </a:pPr>
                      <a:r>
                        <a:rPr lang="tr-TR" sz="1900" b="1" u="none" strike="noStrike" dirty="0" err="1">
                          <a:solidFill>
                            <a:srgbClr val="2798D5"/>
                          </a:solidFill>
                          <a:effectLst/>
                        </a:rPr>
                        <a:t>Tekno</a:t>
                      </a:r>
                      <a:r>
                        <a:rPr lang="tr-TR" sz="1900" b="1" u="none" strike="noStrike" dirty="0">
                          <a:solidFill>
                            <a:srgbClr val="2798D5"/>
                          </a:solidFill>
                          <a:effectLst/>
                        </a:rPr>
                        <a:t> Katalog </a:t>
                      </a:r>
                      <a:endParaRPr lang="tr-TR" sz="1900" b="1" i="0" u="none" strike="noStrike" dirty="0">
                        <a:solidFill>
                          <a:srgbClr val="2798D5"/>
                        </a:solidFill>
                        <a:effectLst/>
                        <a:latin typeface="Times New Roman" panose="02020603050405020304" pitchFamily="18" charset="0"/>
                      </a:endParaRPr>
                    </a:p>
                  </a:txBody>
                  <a:tcPr marL="5032" marR="5032" marT="5032" marB="0" anchor="ctr"/>
                </a:tc>
                <a:tc hMerge="1">
                  <a:txBody>
                    <a:bodyPr/>
                    <a:lstStyle/>
                    <a:p>
                      <a:endParaRPr lang="tr-TR"/>
                    </a:p>
                  </a:txBody>
                  <a:tcPr/>
                </a:tc>
                <a:extLst>
                  <a:ext uri="{0D108BD9-81ED-4DB2-BD59-A6C34878D82A}">
                    <a16:rowId xmlns:a16="http://schemas.microsoft.com/office/drawing/2014/main" val="1358634677"/>
                  </a:ext>
                </a:extLst>
              </a:tr>
              <a:tr h="368640">
                <a:tc>
                  <a:txBody>
                    <a:bodyPr/>
                    <a:lstStyle/>
                    <a:p>
                      <a:pPr algn="l" fontAlgn="b">
                        <a:buNone/>
                      </a:pPr>
                      <a:r>
                        <a:rPr lang="tr-TR" sz="1200" b="1" u="none" strike="noStrike" dirty="0">
                          <a:solidFill>
                            <a:srgbClr val="FF6B00"/>
                          </a:solidFill>
                          <a:effectLst/>
                        </a:rPr>
                        <a:t>  Sözleşme Süresi</a:t>
                      </a:r>
                      <a:endParaRPr lang="tr-TR" sz="1200" b="1" i="0" u="none" strike="noStrike" dirty="0">
                        <a:solidFill>
                          <a:srgbClr val="FF6B00"/>
                        </a:solidFill>
                        <a:effectLst/>
                        <a:latin typeface="Times New Roman" panose="02020603050405020304" pitchFamily="18" charset="0"/>
                      </a:endParaRPr>
                    </a:p>
                  </a:txBody>
                  <a:tcPr marL="5032" marR="5032" marT="5032" marB="0" anchor="b"/>
                </a:tc>
                <a:tc>
                  <a:txBody>
                    <a:bodyPr/>
                    <a:lstStyle/>
                    <a:p>
                      <a:pPr algn="ctr" fontAlgn="ctr">
                        <a:buNone/>
                      </a:pPr>
                      <a:r>
                        <a:rPr lang="tr-TR" sz="900" b="1" u="none" strike="noStrike" dirty="0">
                          <a:effectLst/>
                        </a:rPr>
                        <a:t>2 Yıl</a:t>
                      </a:r>
                      <a:endParaRPr lang="tr-TR" sz="900" b="1" i="0" u="none" strike="noStrike" dirty="0">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2954331393"/>
                  </a:ext>
                </a:extLst>
              </a:tr>
              <a:tr h="368640">
                <a:tc>
                  <a:txBody>
                    <a:bodyPr/>
                    <a:lstStyle/>
                    <a:p>
                      <a:pPr algn="l" fontAlgn="ctr">
                        <a:buNone/>
                      </a:pPr>
                      <a:r>
                        <a:rPr lang="tr-TR" sz="1200" b="1" u="none" strike="noStrike" dirty="0">
                          <a:solidFill>
                            <a:srgbClr val="FF6B00"/>
                          </a:solidFill>
                          <a:effectLst/>
                        </a:rPr>
                        <a:t>  Müracaat Yeri</a:t>
                      </a:r>
                      <a:endParaRPr lang="tr-TR" sz="1200" b="1" i="0" u="none" strike="noStrike" dirty="0">
                        <a:solidFill>
                          <a:srgbClr val="FF6B00"/>
                        </a:solidFill>
                        <a:effectLst/>
                        <a:latin typeface="Times New Roman" panose="02020603050405020304" pitchFamily="18" charset="0"/>
                      </a:endParaRPr>
                    </a:p>
                  </a:txBody>
                  <a:tcPr marL="5032" marR="5032" marT="5032" marB="0" anchor="ctr"/>
                </a:tc>
                <a:tc>
                  <a:txBody>
                    <a:bodyPr/>
                    <a:lstStyle/>
                    <a:p>
                      <a:pPr algn="ctr" fontAlgn="ctr">
                        <a:buNone/>
                      </a:pPr>
                      <a:r>
                        <a:rPr lang="tr-TR" sz="900" b="1" u="none" strike="noStrike">
                          <a:effectLst/>
                        </a:rPr>
                        <a:t>Genel Müdürlüğe elden teslim ve Online katalog üzerinden yapılabilmektedir.</a:t>
                      </a:r>
                      <a:endParaRPr lang="tr-TR" sz="900" b="1" i="0" u="none" strike="noStrike">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1379887662"/>
                  </a:ext>
                </a:extLst>
              </a:tr>
              <a:tr h="368640">
                <a:tc>
                  <a:txBody>
                    <a:bodyPr/>
                    <a:lstStyle/>
                    <a:p>
                      <a:pPr algn="l" fontAlgn="b">
                        <a:buNone/>
                      </a:pPr>
                      <a:r>
                        <a:rPr lang="tr-TR" sz="1200" b="1" u="none" strike="noStrike" dirty="0">
                          <a:solidFill>
                            <a:srgbClr val="FF6B00"/>
                          </a:solidFill>
                          <a:effectLst/>
                        </a:rPr>
                        <a:t>  Ürün Katılım Bedeli</a:t>
                      </a:r>
                      <a:endParaRPr lang="tr-TR" sz="1200" b="1" i="0" u="none" strike="noStrike" dirty="0">
                        <a:solidFill>
                          <a:srgbClr val="FF6B00"/>
                        </a:solidFill>
                        <a:effectLst/>
                        <a:latin typeface="Times New Roman" panose="02020603050405020304" pitchFamily="18" charset="0"/>
                      </a:endParaRPr>
                    </a:p>
                  </a:txBody>
                  <a:tcPr marL="5032" marR="5032" marT="5032" marB="0" anchor="b"/>
                </a:tc>
                <a:tc>
                  <a:txBody>
                    <a:bodyPr/>
                    <a:lstStyle/>
                    <a:p>
                      <a:pPr algn="ctr" fontAlgn="ctr">
                        <a:buNone/>
                      </a:pPr>
                      <a:r>
                        <a:rPr lang="tr-TR" sz="900" b="1" u="none" strike="noStrike">
                          <a:effectLst/>
                        </a:rPr>
                        <a:t>Yok</a:t>
                      </a:r>
                      <a:endParaRPr lang="tr-TR" sz="900" b="1" i="0" u="none" strike="noStrike">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3752706286"/>
                  </a:ext>
                </a:extLst>
              </a:tr>
              <a:tr h="368640">
                <a:tc>
                  <a:txBody>
                    <a:bodyPr/>
                    <a:lstStyle/>
                    <a:p>
                      <a:pPr algn="l" fontAlgn="b">
                        <a:buNone/>
                      </a:pPr>
                      <a:r>
                        <a:rPr lang="tr-TR" sz="1200" b="1" u="none" strike="noStrike" dirty="0">
                          <a:solidFill>
                            <a:srgbClr val="FF6B00"/>
                          </a:solidFill>
                          <a:effectLst/>
                        </a:rPr>
                        <a:t>  Kesin Teminat (İlk Başvuru)</a:t>
                      </a:r>
                      <a:endParaRPr lang="tr-TR" sz="1200" b="1" i="0" u="none" strike="noStrike" dirty="0">
                        <a:solidFill>
                          <a:srgbClr val="FF6B00"/>
                        </a:solidFill>
                        <a:effectLst/>
                        <a:latin typeface="Times New Roman" panose="02020603050405020304" pitchFamily="18" charset="0"/>
                      </a:endParaRPr>
                    </a:p>
                  </a:txBody>
                  <a:tcPr marL="5032" marR="5032" marT="5032" marB="0" anchor="b"/>
                </a:tc>
                <a:tc>
                  <a:txBody>
                    <a:bodyPr/>
                    <a:lstStyle/>
                    <a:p>
                      <a:pPr algn="ctr" fontAlgn="ctr">
                        <a:buNone/>
                      </a:pPr>
                      <a:r>
                        <a:rPr lang="tr-TR" sz="900" b="1" u="none" strike="noStrike">
                          <a:effectLst/>
                        </a:rPr>
                        <a:t>150.000</a:t>
                      </a:r>
                      <a:endParaRPr lang="tr-TR" sz="900" b="1" i="0" u="none" strike="noStrike">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2081213591"/>
                  </a:ext>
                </a:extLst>
              </a:tr>
              <a:tr h="368640">
                <a:tc>
                  <a:txBody>
                    <a:bodyPr/>
                    <a:lstStyle/>
                    <a:p>
                      <a:pPr algn="l" fontAlgn="b">
                        <a:buNone/>
                      </a:pPr>
                      <a:r>
                        <a:rPr lang="tr-TR" sz="1200" b="1" u="none" strike="noStrike" dirty="0">
                          <a:solidFill>
                            <a:srgbClr val="FF6B00"/>
                          </a:solidFill>
                          <a:effectLst/>
                        </a:rPr>
                        <a:t>  Kesin Teminat (Sözleşme Yenileme)</a:t>
                      </a:r>
                      <a:endParaRPr lang="tr-TR" sz="1200" b="1" i="0" u="none" strike="noStrike" dirty="0">
                        <a:solidFill>
                          <a:srgbClr val="FF6B00"/>
                        </a:solidFill>
                        <a:effectLst/>
                        <a:latin typeface="Times New Roman" panose="02020603050405020304" pitchFamily="18" charset="0"/>
                      </a:endParaRPr>
                    </a:p>
                  </a:txBody>
                  <a:tcPr marL="5032" marR="5032" marT="5032" marB="0" anchor="b"/>
                </a:tc>
                <a:tc>
                  <a:txBody>
                    <a:bodyPr/>
                    <a:lstStyle/>
                    <a:p>
                      <a:pPr algn="ctr" fontAlgn="ctr">
                        <a:buNone/>
                      </a:pPr>
                      <a:r>
                        <a:rPr lang="tr-TR" sz="900" b="1" u="none" strike="noStrike" dirty="0">
                          <a:effectLst/>
                        </a:rPr>
                        <a:t>Önceki satışların %6'sı (Min. 150.000 TL - </a:t>
                      </a:r>
                      <a:r>
                        <a:rPr lang="tr-TR" sz="900" b="1" u="none" strike="noStrike" dirty="0" err="1">
                          <a:effectLst/>
                        </a:rPr>
                        <a:t>Maks</a:t>
                      </a:r>
                      <a:r>
                        <a:rPr lang="tr-TR" sz="900" b="1" u="none" strike="noStrike" dirty="0">
                          <a:effectLst/>
                        </a:rPr>
                        <a:t>. 1.000.000 TL)</a:t>
                      </a:r>
                      <a:endParaRPr lang="tr-TR" sz="900" b="1" i="0" u="none" strike="noStrike" dirty="0">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1102476603"/>
                  </a:ext>
                </a:extLst>
              </a:tr>
              <a:tr h="368640">
                <a:tc>
                  <a:txBody>
                    <a:bodyPr/>
                    <a:lstStyle/>
                    <a:p>
                      <a:pPr algn="l" fontAlgn="b">
                        <a:buNone/>
                      </a:pPr>
                      <a:r>
                        <a:rPr lang="tr-TR" sz="1200" b="1" u="none" strike="noStrike" dirty="0">
                          <a:solidFill>
                            <a:srgbClr val="FF6B00"/>
                          </a:solidFill>
                          <a:effectLst/>
                        </a:rPr>
                        <a:t>  </a:t>
                      </a:r>
                      <a:r>
                        <a:rPr lang="tr-TR" sz="1200" b="1" u="none" strike="noStrike" dirty="0" err="1">
                          <a:solidFill>
                            <a:srgbClr val="FF6B00"/>
                          </a:solidFill>
                          <a:effectLst/>
                        </a:rPr>
                        <a:t>Risturn</a:t>
                      </a:r>
                      <a:r>
                        <a:rPr lang="tr-TR" sz="1200" b="1" u="none" strike="noStrike" dirty="0">
                          <a:solidFill>
                            <a:srgbClr val="FF6B00"/>
                          </a:solidFill>
                          <a:effectLst/>
                        </a:rPr>
                        <a:t> Uygulaması</a:t>
                      </a:r>
                      <a:endParaRPr lang="tr-TR" sz="1200" b="1" i="0" u="none" strike="noStrike" dirty="0">
                        <a:solidFill>
                          <a:srgbClr val="FF6B00"/>
                        </a:solidFill>
                        <a:effectLst/>
                        <a:latin typeface="Times New Roman" panose="02020603050405020304" pitchFamily="18" charset="0"/>
                      </a:endParaRPr>
                    </a:p>
                  </a:txBody>
                  <a:tcPr marL="5032" marR="5032" marT="5032" marB="0" anchor="b"/>
                </a:tc>
                <a:tc>
                  <a:txBody>
                    <a:bodyPr/>
                    <a:lstStyle/>
                    <a:p>
                      <a:pPr algn="ctr" fontAlgn="ctr">
                        <a:buNone/>
                      </a:pPr>
                      <a:r>
                        <a:rPr lang="tr-TR" sz="900" b="1" u="none" strike="noStrike">
                          <a:effectLst/>
                        </a:rPr>
                        <a:t>Uygulanmaz</a:t>
                      </a:r>
                      <a:endParaRPr lang="tr-TR" sz="900" b="1" i="0" u="none" strike="noStrike">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3288242765"/>
                  </a:ext>
                </a:extLst>
              </a:tr>
              <a:tr h="368640">
                <a:tc>
                  <a:txBody>
                    <a:bodyPr/>
                    <a:lstStyle/>
                    <a:p>
                      <a:pPr algn="l" fontAlgn="b">
                        <a:buNone/>
                      </a:pPr>
                      <a:r>
                        <a:rPr lang="tr-TR" sz="1200" b="1" u="none" strike="noStrike" dirty="0">
                          <a:solidFill>
                            <a:srgbClr val="FF6B00"/>
                          </a:solidFill>
                          <a:effectLst/>
                        </a:rPr>
                        <a:t>  Tutar İndirimleri</a:t>
                      </a:r>
                      <a:endParaRPr lang="tr-TR" sz="1200" b="1" i="0" u="none" strike="noStrike" dirty="0">
                        <a:solidFill>
                          <a:srgbClr val="FF6B00"/>
                        </a:solidFill>
                        <a:effectLst/>
                        <a:latin typeface="Times New Roman" panose="02020603050405020304" pitchFamily="18" charset="0"/>
                      </a:endParaRPr>
                    </a:p>
                  </a:txBody>
                  <a:tcPr marL="5032" marR="5032" marT="5032" marB="0" anchor="b"/>
                </a:tc>
                <a:tc>
                  <a:txBody>
                    <a:bodyPr/>
                    <a:lstStyle/>
                    <a:p>
                      <a:pPr algn="ctr" fontAlgn="ctr">
                        <a:buNone/>
                      </a:pPr>
                      <a:r>
                        <a:rPr lang="tr-TR" sz="900" b="1" u="none" strike="noStrike">
                          <a:effectLst/>
                        </a:rPr>
                        <a:t>Var (Müşteri sipariş tutarına göre uygulanır)</a:t>
                      </a:r>
                      <a:endParaRPr lang="tr-TR" sz="900" b="1" i="0" u="none" strike="noStrike">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357305364"/>
                  </a:ext>
                </a:extLst>
              </a:tr>
              <a:tr h="368640">
                <a:tc>
                  <a:txBody>
                    <a:bodyPr/>
                    <a:lstStyle/>
                    <a:p>
                      <a:pPr algn="l" fontAlgn="b">
                        <a:buNone/>
                      </a:pPr>
                      <a:r>
                        <a:rPr lang="tr-TR" sz="1200" b="1" u="none" strike="noStrike" dirty="0">
                          <a:solidFill>
                            <a:srgbClr val="FF6B00"/>
                          </a:solidFill>
                          <a:effectLst/>
                        </a:rPr>
                        <a:t>  Teslimat Yükümlülüğü</a:t>
                      </a:r>
                      <a:endParaRPr lang="tr-TR" sz="1200" b="1" i="0" u="none" strike="noStrike" dirty="0">
                        <a:solidFill>
                          <a:srgbClr val="FF6B00"/>
                        </a:solidFill>
                        <a:effectLst/>
                        <a:latin typeface="Times New Roman" panose="02020603050405020304" pitchFamily="18" charset="0"/>
                      </a:endParaRPr>
                    </a:p>
                  </a:txBody>
                  <a:tcPr marL="5032" marR="5032" marT="5032" marB="0" anchor="b"/>
                </a:tc>
                <a:tc>
                  <a:txBody>
                    <a:bodyPr/>
                    <a:lstStyle/>
                    <a:p>
                      <a:pPr algn="ctr" fontAlgn="ctr">
                        <a:buNone/>
                      </a:pPr>
                      <a:r>
                        <a:rPr lang="tr-TR" sz="900" b="1" u="none" strike="noStrike" dirty="0">
                          <a:effectLst/>
                        </a:rPr>
                        <a:t>İl Bazlı Seçim (EK-5 tablosunda </a:t>
                      </a:r>
                      <a:r>
                        <a:rPr lang="tr-TR" sz="900" b="1" u="none" strike="noStrike" dirty="0" err="1">
                          <a:effectLst/>
                        </a:rPr>
                        <a:t>frma</a:t>
                      </a:r>
                      <a:r>
                        <a:rPr lang="tr-TR" sz="900" b="1" u="none" strike="noStrike" dirty="0">
                          <a:effectLst/>
                        </a:rPr>
                        <a:t> belirler)</a:t>
                      </a:r>
                      <a:endParaRPr lang="tr-TR" sz="900" b="1" i="0" u="none" strike="noStrike" dirty="0">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2711590287"/>
                  </a:ext>
                </a:extLst>
              </a:tr>
              <a:tr h="368640">
                <a:tc>
                  <a:txBody>
                    <a:bodyPr/>
                    <a:lstStyle/>
                    <a:p>
                      <a:pPr algn="l" fontAlgn="b">
                        <a:buNone/>
                      </a:pPr>
                      <a:r>
                        <a:rPr lang="tr-TR" sz="1200" b="1" u="none" strike="noStrike" dirty="0">
                          <a:solidFill>
                            <a:srgbClr val="FF6B00"/>
                          </a:solidFill>
                          <a:effectLst/>
                        </a:rPr>
                        <a:t>  Yerli Malı Belgesi</a:t>
                      </a:r>
                      <a:endParaRPr lang="tr-TR" sz="1200" b="1" i="0" u="none" strike="noStrike" dirty="0">
                        <a:solidFill>
                          <a:srgbClr val="FF6B00"/>
                        </a:solidFill>
                        <a:effectLst/>
                        <a:latin typeface="Times New Roman" panose="02020603050405020304" pitchFamily="18" charset="0"/>
                      </a:endParaRPr>
                    </a:p>
                  </a:txBody>
                  <a:tcPr marL="5032" marR="5032" marT="5032" marB="0" anchor="b"/>
                </a:tc>
                <a:tc>
                  <a:txBody>
                    <a:bodyPr/>
                    <a:lstStyle/>
                    <a:p>
                      <a:pPr algn="ctr" fontAlgn="ctr">
                        <a:buNone/>
                      </a:pPr>
                      <a:r>
                        <a:rPr lang="tr-TR" sz="900" b="1" u="none" strike="noStrike">
                          <a:effectLst/>
                        </a:rPr>
                        <a:t>Sadece yerli (Yerli Malı Belgesi gerekli değil)</a:t>
                      </a:r>
                      <a:endParaRPr lang="tr-TR" sz="900" b="1" i="0" u="none" strike="noStrike">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883998846"/>
                  </a:ext>
                </a:extLst>
              </a:tr>
              <a:tr h="368640">
                <a:tc>
                  <a:txBody>
                    <a:bodyPr/>
                    <a:lstStyle/>
                    <a:p>
                      <a:pPr algn="l" fontAlgn="b">
                        <a:buNone/>
                      </a:pPr>
                      <a:r>
                        <a:rPr lang="tr-TR" sz="1200" b="1" u="none" strike="noStrike" dirty="0">
                          <a:solidFill>
                            <a:srgbClr val="FF6B00"/>
                          </a:solidFill>
                          <a:effectLst/>
                        </a:rPr>
                        <a:t>  Başvuru Sahibi</a:t>
                      </a:r>
                      <a:endParaRPr lang="tr-TR" sz="1200" b="1" i="0" u="none" strike="noStrike" dirty="0">
                        <a:solidFill>
                          <a:srgbClr val="FF6B00"/>
                        </a:solidFill>
                        <a:effectLst/>
                        <a:latin typeface="Times New Roman" panose="02020603050405020304" pitchFamily="18" charset="0"/>
                      </a:endParaRPr>
                    </a:p>
                  </a:txBody>
                  <a:tcPr marL="5032" marR="5032" marT="5032" marB="0" anchor="b"/>
                </a:tc>
                <a:tc>
                  <a:txBody>
                    <a:bodyPr/>
                    <a:lstStyle/>
                    <a:p>
                      <a:pPr algn="ctr" fontAlgn="ctr">
                        <a:buNone/>
                      </a:pPr>
                      <a:r>
                        <a:rPr lang="tr-TR" sz="900" b="1" u="none" strike="noStrike">
                          <a:effectLst/>
                        </a:rPr>
                        <a:t>Sadece Üretici</a:t>
                      </a:r>
                      <a:endParaRPr lang="tr-TR" sz="900" b="1" i="0" u="none" strike="noStrike">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3946165120"/>
                  </a:ext>
                </a:extLst>
              </a:tr>
              <a:tr h="368640">
                <a:tc>
                  <a:txBody>
                    <a:bodyPr/>
                    <a:lstStyle/>
                    <a:p>
                      <a:pPr algn="l" fontAlgn="b">
                        <a:buNone/>
                      </a:pPr>
                      <a:r>
                        <a:rPr lang="tr-TR" sz="1200" b="1" u="none" strike="noStrike" dirty="0">
                          <a:solidFill>
                            <a:srgbClr val="FF6B00"/>
                          </a:solidFill>
                          <a:effectLst/>
                        </a:rPr>
                        <a:t>  İlk Başvuru</a:t>
                      </a:r>
                      <a:endParaRPr lang="tr-TR" sz="1200" b="1" i="0" u="none" strike="noStrike" dirty="0">
                        <a:solidFill>
                          <a:srgbClr val="FF6B00"/>
                        </a:solidFill>
                        <a:effectLst/>
                        <a:latin typeface="Times New Roman" panose="02020603050405020304" pitchFamily="18" charset="0"/>
                      </a:endParaRPr>
                    </a:p>
                  </a:txBody>
                  <a:tcPr marL="5032" marR="5032" marT="5032" marB="0" anchor="b"/>
                </a:tc>
                <a:tc>
                  <a:txBody>
                    <a:bodyPr/>
                    <a:lstStyle/>
                    <a:p>
                      <a:pPr algn="ctr" fontAlgn="ctr">
                        <a:buNone/>
                      </a:pPr>
                      <a:r>
                        <a:rPr lang="tr-TR" sz="900" b="1" u="none" strike="noStrike">
                          <a:effectLst/>
                        </a:rPr>
                        <a:t>Sınır bulunmamaktadır.</a:t>
                      </a:r>
                      <a:endParaRPr lang="tr-TR" sz="900" b="1" i="0" u="none" strike="noStrike">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2428903562"/>
                  </a:ext>
                </a:extLst>
              </a:tr>
              <a:tr h="724535">
                <a:tc>
                  <a:txBody>
                    <a:bodyPr/>
                    <a:lstStyle/>
                    <a:p>
                      <a:pPr algn="l" fontAlgn="ctr">
                        <a:buNone/>
                      </a:pPr>
                      <a:r>
                        <a:rPr lang="tr-TR" sz="1200" b="1" u="none" strike="noStrike" dirty="0">
                          <a:solidFill>
                            <a:srgbClr val="FF6B00"/>
                          </a:solidFill>
                          <a:effectLst/>
                        </a:rPr>
                        <a:t>  İlave Ürün Başvurusu</a:t>
                      </a:r>
                      <a:endParaRPr lang="tr-TR" sz="1200" b="1" i="0" u="none" strike="noStrike" dirty="0">
                        <a:solidFill>
                          <a:srgbClr val="FF6B00"/>
                        </a:solidFill>
                        <a:effectLst/>
                        <a:latin typeface="Times New Roman" panose="02020603050405020304" pitchFamily="18" charset="0"/>
                      </a:endParaRPr>
                    </a:p>
                  </a:txBody>
                  <a:tcPr marL="5032" marR="5032" marT="5032" marB="0" anchor="ctr"/>
                </a:tc>
                <a:tc>
                  <a:txBody>
                    <a:bodyPr/>
                    <a:lstStyle/>
                    <a:p>
                      <a:pPr algn="ctr" fontAlgn="ctr">
                        <a:buNone/>
                      </a:pPr>
                      <a:r>
                        <a:rPr lang="tr-TR" sz="900" b="1" u="none" strike="noStrike" dirty="0">
                          <a:effectLst/>
                        </a:rPr>
                        <a:t>Her zaman başvuru yapılabilir,</a:t>
                      </a:r>
                      <a:br>
                        <a:rPr lang="tr-TR" sz="900" b="1" u="none" strike="noStrike" dirty="0">
                          <a:effectLst/>
                        </a:rPr>
                      </a:br>
                      <a:endParaRPr lang="tr-TR" sz="900" b="1" i="0" u="none" strike="noStrike" dirty="0">
                        <a:solidFill>
                          <a:srgbClr val="000000"/>
                        </a:solidFill>
                        <a:effectLst/>
                        <a:latin typeface="Times New Roman" panose="02020603050405020304" pitchFamily="18" charset="0"/>
                      </a:endParaRPr>
                    </a:p>
                  </a:txBody>
                  <a:tcPr marL="5032" marR="5032" marT="5032" marB="0" anchor="ctr"/>
                </a:tc>
                <a:extLst>
                  <a:ext uri="{0D108BD9-81ED-4DB2-BD59-A6C34878D82A}">
                    <a16:rowId xmlns:a16="http://schemas.microsoft.com/office/drawing/2014/main" val="3192408825"/>
                  </a:ext>
                </a:extLst>
              </a:tr>
            </a:tbl>
          </a:graphicData>
        </a:graphic>
      </p:graphicFrame>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pic>
        <p:nvPicPr>
          <p:cNvPr id="6" name="Resim 5">
            <a:extLst>
              <a:ext uri="{FF2B5EF4-FFF2-40B4-BE49-F238E27FC236}">
                <a16:creationId xmlns:a16="http://schemas.microsoft.com/office/drawing/2014/main" id="{59FFBCB8-D433-C4D3-20BA-47167E3B5C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
        <p:nvSpPr>
          <p:cNvPr id="8" name="Metin kutusu 7">
            <a:extLst>
              <a:ext uri="{FF2B5EF4-FFF2-40B4-BE49-F238E27FC236}">
                <a16:creationId xmlns:a16="http://schemas.microsoft.com/office/drawing/2014/main" id="{46ABFFBA-CEA9-4317-E435-A50376F8F182}"/>
              </a:ext>
            </a:extLst>
          </p:cNvPr>
          <p:cNvSpPr txBox="1"/>
          <p:nvPr/>
        </p:nvSpPr>
        <p:spPr>
          <a:xfrm>
            <a:off x="8356474" y="476982"/>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Katalog Avantajları</a:t>
            </a:r>
          </a:p>
        </p:txBody>
      </p:sp>
    </p:spTree>
    <p:extLst>
      <p:ext uri="{BB962C8B-B14F-4D97-AF65-F5344CB8AC3E}">
        <p14:creationId xmlns:p14="http://schemas.microsoft.com/office/powerpoint/2010/main" val="19766815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3773" y="1361067"/>
            <a:ext cx="7510278" cy="2422332"/>
          </a:xfrm>
          <a:prstGeom prst="rect">
            <a:avLst/>
          </a:prstGeom>
        </p:spPr>
      </p:pic>
      <p:sp>
        <p:nvSpPr>
          <p:cNvPr id="11" name="Dikdörtgen 10"/>
          <p:cNvSpPr/>
          <p:nvPr/>
        </p:nvSpPr>
        <p:spPr>
          <a:xfrm>
            <a:off x="2275797" y="2597001"/>
            <a:ext cx="1871333"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3DD8EF"/>
              </a:buClr>
              <a:buSzTx/>
              <a:buFontTx/>
              <a:buNone/>
              <a:tabLst/>
              <a:defRPr/>
            </a:pPr>
            <a:r>
              <a:rPr kumimoji="0" lang="tr-TR" sz="1400" b="1" i="0" u="none" strike="noStrike" kern="1200" cap="none" spc="0" normalizeH="0" baseline="0" noProof="0" dirty="0">
                <a:ln>
                  <a:noFill/>
                </a:ln>
                <a:solidFill>
                  <a:srgbClr val="FF6B00"/>
                </a:solidFill>
                <a:effectLst/>
                <a:uLnTx/>
                <a:uFillTx/>
                <a:latin typeface="Arial Black" panose="020B0A04020102020204" pitchFamily="34" charset="0"/>
              </a:rPr>
              <a:t>İlan metnine göre başvuru dosyasının hazırlanması</a:t>
            </a:r>
          </a:p>
        </p:txBody>
      </p:sp>
      <p:sp>
        <p:nvSpPr>
          <p:cNvPr id="12" name="Dikdörtgen 11"/>
          <p:cNvSpPr/>
          <p:nvPr/>
        </p:nvSpPr>
        <p:spPr>
          <a:xfrm>
            <a:off x="4703692" y="2803149"/>
            <a:ext cx="1952495"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3DD8EF"/>
              </a:buClr>
              <a:buSzTx/>
              <a:buFontTx/>
              <a:buNone/>
              <a:tabLst/>
              <a:defRPr/>
            </a:pPr>
            <a:r>
              <a:rPr kumimoji="0" lang="tr-TR" sz="1400" b="1" i="0" u="none" strike="noStrike" kern="1200" cap="none" spc="0" normalizeH="0" baseline="0" noProof="0" dirty="0">
                <a:ln>
                  <a:noFill/>
                </a:ln>
                <a:solidFill>
                  <a:srgbClr val="2798D5"/>
                </a:solidFill>
                <a:effectLst/>
                <a:uLnTx/>
                <a:uFillTx/>
                <a:latin typeface="Arial Black" panose="020B0A04020102020204" pitchFamily="34" charset="0"/>
              </a:rPr>
              <a:t>Başvuru belge yönünden incelenmesi</a:t>
            </a:r>
          </a:p>
        </p:txBody>
      </p:sp>
      <p:sp>
        <p:nvSpPr>
          <p:cNvPr id="13" name="Dikdörtgen 12"/>
          <p:cNvSpPr/>
          <p:nvPr/>
        </p:nvSpPr>
        <p:spPr>
          <a:xfrm>
            <a:off x="7271606" y="2677091"/>
            <a:ext cx="1947738"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3DD8EF"/>
              </a:buClr>
              <a:buSzTx/>
              <a:buFontTx/>
              <a:buNone/>
              <a:tabLst/>
              <a:defRPr/>
            </a:pPr>
            <a:r>
              <a:rPr kumimoji="0" lang="tr-TR" sz="1400" b="1" i="0" u="none" strike="noStrike" kern="1200" cap="none" spc="0" normalizeH="0" baseline="0" noProof="0" dirty="0">
                <a:ln>
                  <a:noFill/>
                </a:ln>
                <a:solidFill>
                  <a:srgbClr val="21A39C"/>
                </a:solidFill>
                <a:effectLst/>
                <a:uLnTx/>
                <a:uFillTx/>
                <a:latin typeface="Arial Black" panose="020B0A04020102020204" pitchFamily="34" charset="0"/>
              </a:rPr>
              <a:t>Başvurunun ürün yönünden incelenmesi </a:t>
            </a:r>
          </a:p>
          <a:p>
            <a:pPr marL="0" marR="0" lvl="0" indent="0" algn="ctr" defTabSz="457200" rtl="0" eaLnBrk="1" fontAlgn="auto" latinLnBrk="0" hangingPunct="1">
              <a:lnSpc>
                <a:spcPct val="100000"/>
              </a:lnSpc>
              <a:spcBef>
                <a:spcPts val="0"/>
              </a:spcBef>
              <a:spcAft>
                <a:spcPts val="0"/>
              </a:spcAft>
              <a:buClr>
                <a:srgbClr val="3DD8EF"/>
              </a:buClr>
              <a:buSzTx/>
              <a:buFontTx/>
              <a:buNone/>
              <a:tabLst/>
              <a:defRPr/>
            </a:pPr>
            <a:r>
              <a:rPr kumimoji="0" lang="tr-TR" sz="1400" b="1" i="0" u="none" strike="noStrike" kern="1200" cap="none" spc="0" normalizeH="0" baseline="0" noProof="0" dirty="0">
                <a:ln>
                  <a:noFill/>
                </a:ln>
                <a:solidFill>
                  <a:srgbClr val="21A39C"/>
                </a:solidFill>
                <a:effectLst/>
                <a:uLnTx/>
                <a:uFillTx/>
                <a:latin typeface="Arial Black" panose="020B0A04020102020204" pitchFamily="34" charset="0"/>
              </a:rPr>
              <a:t>(Ek-3, Ek-4)</a:t>
            </a:r>
          </a:p>
        </p:txBody>
      </p:sp>
      <p:sp>
        <p:nvSpPr>
          <p:cNvPr id="19" name="Dikdörtgen 18"/>
          <p:cNvSpPr/>
          <p:nvPr/>
        </p:nvSpPr>
        <p:spPr>
          <a:xfrm>
            <a:off x="2224228" y="1811938"/>
            <a:ext cx="1871333"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3DD8EF"/>
              </a:buClr>
              <a:buSzTx/>
              <a:buFontTx/>
              <a:buNone/>
              <a:tabLst/>
              <a:defRPr/>
            </a:pPr>
            <a:r>
              <a:rPr kumimoji="0" lang="tr-TR" sz="2400" b="1" i="0" u="none" strike="noStrike" kern="1200" cap="none" spc="0" normalizeH="0" baseline="0" noProof="0" dirty="0">
                <a:ln>
                  <a:noFill/>
                </a:ln>
                <a:solidFill>
                  <a:schemeClr val="bg1"/>
                </a:solidFill>
                <a:effectLst/>
                <a:uLnTx/>
                <a:uFillTx/>
                <a:latin typeface="Arial Black" panose="020B0A04020102020204" pitchFamily="34" charset="0"/>
              </a:rPr>
              <a:t>1</a:t>
            </a:r>
          </a:p>
        </p:txBody>
      </p:sp>
      <p:sp>
        <p:nvSpPr>
          <p:cNvPr id="4" name="Oval 3"/>
          <p:cNvSpPr/>
          <p:nvPr/>
        </p:nvSpPr>
        <p:spPr>
          <a:xfrm>
            <a:off x="2893194" y="1769805"/>
            <a:ext cx="533400" cy="5334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Dikdörtgen 20"/>
          <p:cNvSpPr/>
          <p:nvPr/>
        </p:nvSpPr>
        <p:spPr>
          <a:xfrm>
            <a:off x="4680288" y="1811938"/>
            <a:ext cx="1871333"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3DD8EF"/>
              </a:buClr>
              <a:buSzTx/>
              <a:buFontTx/>
              <a:buNone/>
              <a:tabLst/>
              <a:defRPr/>
            </a:pPr>
            <a:r>
              <a:rPr kumimoji="0" lang="tr-TR" sz="2400" b="1" i="0" u="none" strike="noStrike" kern="1200" cap="none" spc="0" normalizeH="0" baseline="0" noProof="0" dirty="0">
                <a:ln>
                  <a:noFill/>
                </a:ln>
                <a:solidFill>
                  <a:schemeClr val="bg1"/>
                </a:solidFill>
                <a:effectLst/>
                <a:uLnTx/>
                <a:uFillTx/>
                <a:latin typeface="Arial Black" panose="020B0A04020102020204" pitchFamily="34" charset="0"/>
              </a:rPr>
              <a:t>2</a:t>
            </a:r>
          </a:p>
        </p:txBody>
      </p:sp>
      <p:sp>
        <p:nvSpPr>
          <p:cNvPr id="22" name="Oval 21"/>
          <p:cNvSpPr/>
          <p:nvPr/>
        </p:nvSpPr>
        <p:spPr>
          <a:xfrm>
            <a:off x="5349254" y="1769805"/>
            <a:ext cx="533400" cy="5334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p:cNvSpPr/>
          <p:nvPr/>
        </p:nvSpPr>
        <p:spPr>
          <a:xfrm>
            <a:off x="7228219" y="1811938"/>
            <a:ext cx="1871333"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3DD8EF"/>
              </a:buClr>
              <a:buSzTx/>
              <a:buFontTx/>
              <a:buNone/>
              <a:tabLst/>
              <a:defRPr/>
            </a:pPr>
            <a:r>
              <a:rPr kumimoji="0" lang="tr-TR" sz="2400" b="1" i="0" u="none" strike="noStrike" kern="1200" cap="none" spc="0" normalizeH="0" baseline="0" noProof="0" dirty="0">
                <a:ln>
                  <a:noFill/>
                </a:ln>
                <a:solidFill>
                  <a:schemeClr val="bg1"/>
                </a:solidFill>
                <a:effectLst/>
                <a:uLnTx/>
                <a:uFillTx/>
                <a:latin typeface="Arial Black" panose="020B0A04020102020204" pitchFamily="34" charset="0"/>
              </a:rPr>
              <a:t>3</a:t>
            </a:r>
          </a:p>
        </p:txBody>
      </p:sp>
      <p:sp>
        <p:nvSpPr>
          <p:cNvPr id="24" name="Oval 23"/>
          <p:cNvSpPr/>
          <p:nvPr/>
        </p:nvSpPr>
        <p:spPr>
          <a:xfrm>
            <a:off x="7897185" y="1769805"/>
            <a:ext cx="533400" cy="5334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A5307C78-1998-E2A1-2144-F7F8250CD92A}"/>
              </a:ext>
            </a:extLst>
          </p:cNvPr>
          <p:cNvSpPr txBox="1"/>
          <p:nvPr/>
        </p:nvSpPr>
        <p:spPr>
          <a:xfrm>
            <a:off x="8381942" y="354743"/>
            <a:ext cx="3898900" cy="707886"/>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Katalog Başvuru </a:t>
            </a:r>
          </a:p>
          <a:p>
            <a:pPr algn="ctr"/>
            <a:r>
              <a:rPr lang="tr-TR" sz="2000" dirty="0">
                <a:solidFill>
                  <a:schemeClr val="bg1"/>
                </a:solidFill>
                <a:latin typeface="Arial Black" panose="020B0A04020102020204" pitchFamily="34" charset="0"/>
              </a:rPr>
              <a:t>Süreci Özeti</a:t>
            </a:r>
          </a:p>
        </p:txBody>
      </p:sp>
      <p:pic>
        <p:nvPicPr>
          <p:cNvPr id="6" name="Resim 5">
            <a:extLst>
              <a:ext uri="{FF2B5EF4-FFF2-40B4-BE49-F238E27FC236}">
                <a16:creationId xmlns:a16="http://schemas.microsoft.com/office/drawing/2014/main" id="{DE6B3F60-B19C-49C0-8065-9DBC959F32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7316" y="3744026"/>
            <a:ext cx="7562780" cy="2439266"/>
          </a:xfrm>
          <a:prstGeom prst="rect">
            <a:avLst/>
          </a:prstGeom>
        </p:spPr>
      </p:pic>
      <p:sp>
        <p:nvSpPr>
          <p:cNvPr id="15" name="Dikdörtgen 14"/>
          <p:cNvSpPr/>
          <p:nvPr/>
        </p:nvSpPr>
        <p:spPr>
          <a:xfrm>
            <a:off x="7451148" y="5143123"/>
            <a:ext cx="1768196"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3DD8EF"/>
              </a:buClr>
              <a:buSzTx/>
              <a:buFontTx/>
              <a:buNone/>
              <a:tabLst/>
              <a:defRPr/>
            </a:pPr>
            <a:r>
              <a:rPr kumimoji="0" lang="tr-TR" sz="1400" b="1" i="0" u="none" strike="noStrike" kern="1200" cap="none" spc="0" normalizeH="0" baseline="0" noProof="0" dirty="0">
                <a:ln>
                  <a:noFill/>
                </a:ln>
                <a:solidFill>
                  <a:srgbClr val="FF6B00"/>
                </a:solidFill>
                <a:effectLst/>
                <a:uLnTx/>
                <a:uFillTx/>
                <a:latin typeface="Arial Black" panose="020B0A04020102020204" pitchFamily="34" charset="0"/>
              </a:rPr>
              <a:t>Ürünlerin fiyat yönünden incelenmesi</a:t>
            </a:r>
          </a:p>
          <a:p>
            <a:pPr marL="0" marR="0" lvl="0" indent="0" algn="ctr" defTabSz="457200" rtl="0" eaLnBrk="1" fontAlgn="auto" latinLnBrk="0" hangingPunct="1">
              <a:lnSpc>
                <a:spcPct val="100000"/>
              </a:lnSpc>
              <a:spcBef>
                <a:spcPts val="0"/>
              </a:spcBef>
              <a:spcAft>
                <a:spcPts val="0"/>
              </a:spcAft>
              <a:buClr>
                <a:srgbClr val="3DD8EF"/>
              </a:buClr>
              <a:buSzTx/>
              <a:buFontTx/>
              <a:buNone/>
              <a:tabLst/>
              <a:defRPr/>
            </a:pPr>
            <a:endParaRPr kumimoji="0" lang="tr-TR" sz="1400" b="1" i="0" u="none" strike="noStrike" kern="1200" cap="none" spc="0" normalizeH="0" baseline="0" noProof="0" dirty="0">
              <a:ln>
                <a:noFill/>
              </a:ln>
              <a:solidFill>
                <a:srgbClr val="FF6B00"/>
              </a:solidFill>
              <a:effectLst/>
              <a:uLnTx/>
              <a:uFillTx/>
              <a:latin typeface="Arial Black" panose="020B0A04020102020204" pitchFamily="34" charset="0"/>
            </a:endParaRPr>
          </a:p>
        </p:txBody>
      </p:sp>
      <p:sp>
        <p:nvSpPr>
          <p:cNvPr id="16" name="Dikdörtgen 15"/>
          <p:cNvSpPr/>
          <p:nvPr/>
        </p:nvSpPr>
        <p:spPr>
          <a:xfrm>
            <a:off x="4797345" y="5195805"/>
            <a:ext cx="1999302"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3DD8EF"/>
              </a:buClr>
              <a:buSzTx/>
              <a:buFontTx/>
              <a:buNone/>
              <a:tabLst/>
              <a:defRPr/>
            </a:pPr>
            <a:r>
              <a:rPr kumimoji="0" lang="tr-TR" sz="1400" b="1" i="0" u="none" strike="noStrike" kern="1200" cap="none" spc="0" normalizeH="0" baseline="0" noProof="0" dirty="0">
                <a:ln>
                  <a:noFill/>
                </a:ln>
                <a:solidFill>
                  <a:srgbClr val="2798D5"/>
                </a:solidFill>
                <a:effectLst/>
                <a:uLnTx/>
                <a:uFillTx/>
                <a:latin typeface="Arial Black" panose="020B0A04020102020204" pitchFamily="34" charset="0"/>
              </a:rPr>
              <a:t>Fiyat görüşmesi sonrası Komisyon kararının alınması</a:t>
            </a:r>
          </a:p>
        </p:txBody>
      </p:sp>
      <p:sp>
        <p:nvSpPr>
          <p:cNvPr id="17" name="Dikdörtgen 16"/>
          <p:cNvSpPr/>
          <p:nvPr/>
        </p:nvSpPr>
        <p:spPr>
          <a:xfrm>
            <a:off x="1982245" y="5167229"/>
            <a:ext cx="2428063" cy="954107"/>
          </a:xfrm>
          <a:prstGeom prst="rect">
            <a:avLst/>
          </a:prstGeom>
        </p:spPr>
        <p:txBody>
          <a:bodyPr wrap="square">
            <a:spAutoFit/>
          </a:bodyPr>
          <a:lstStyle/>
          <a:p>
            <a:pPr lvl="0" algn="ctr">
              <a:buClr>
                <a:srgbClr val="3DD8EF"/>
              </a:buClr>
              <a:defRPr/>
            </a:pPr>
            <a:r>
              <a:rPr kumimoji="0" lang="tr-TR" sz="1400" b="1" i="0" u="none" strike="noStrike" kern="1200" cap="none" spc="0" normalizeH="0" baseline="0" noProof="0" dirty="0">
                <a:ln>
                  <a:noFill/>
                </a:ln>
                <a:solidFill>
                  <a:srgbClr val="21A39C"/>
                </a:solidFill>
                <a:effectLst/>
                <a:uLnTx/>
                <a:uFillTx/>
                <a:latin typeface="Arial Black" panose="020B0A04020102020204" pitchFamily="34" charset="0"/>
              </a:rPr>
              <a:t>Ürünlerin</a:t>
            </a:r>
          </a:p>
          <a:p>
            <a:pPr lvl="0" algn="ctr">
              <a:buClr>
                <a:srgbClr val="3DD8EF"/>
              </a:buClr>
              <a:defRPr/>
            </a:pPr>
            <a:r>
              <a:rPr lang="tr-TR" sz="1400" dirty="0">
                <a:solidFill>
                  <a:srgbClr val="21A39C"/>
                </a:solidFill>
                <a:latin typeface="Arial Black" panose="020B0A04020102020204" pitchFamily="34" charset="0"/>
              </a:rPr>
              <a:t> e-Satış Platformunda satışa açılması</a:t>
            </a:r>
            <a:endParaRPr kumimoji="0" lang="tr-TR" sz="1400" b="1" i="0" u="none" strike="noStrike" kern="1200" cap="none" spc="0" normalizeH="0" baseline="0" noProof="0" dirty="0">
              <a:ln>
                <a:noFill/>
              </a:ln>
              <a:solidFill>
                <a:srgbClr val="21A39C"/>
              </a:solidFill>
              <a:effectLst/>
              <a:uLnTx/>
              <a:uFillTx/>
              <a:latin typeface="Arial Black" panose="020B0A04020102020204" pitchFamily="34" charset="0"/>
            </a:endParaRPr>
          </a:p>
          <a:p>
            <a:pPr marL="0" marR="0" lvl="0" indent="0" algn="ctr" defTabSz="457200" rtl="0" eaLnBrk="1" fontAlgn="auto" latinLnBrk="0" hangingPunct="1">
              <a:lnSpc>
                <a:spcPct val="100000"/>
              </a:lnSpc>
              <a:spcBef>
                <a:spcPts val="0"/>
              </a:spcBef>
              <a:spcAft>
                <a:spcPts val="0"/>
              </a:spcAft>
              <a:buClr>
                <a:srgbClr val="3DD8EF"/>
              </a:buClr>
              <a:buSzTx/>
              <a:buFontTx/>
              <a:buNone/>
              <a:tabLst/>
              <a:defRPr/>
            </a:pPr>
            <a:endParaRPr kumimoji="0" lang="tr-TR" sz="1400" b="1" i="0" u="none" strike="noStrike" kern="1200" cap="none" spc="0" normalizeH="0" baseline="0" noProof="0" dirty="0">
              <a:ln>
                <a:noFill/>
              </a:ln>
              <a:solidFill>
                <a:srgbClr val="21A39C"/>
              </a:solidFill>
              <a:effectLst/>
              <a:uLnTx/>
              <a:uFillTx/>
              <a:latin typeface="Arial Black" panose="020B0A04020102020204" pitchFamily="34" charset="0"/>
            </a:endParaRPr>
          </a:p>
        </p:txBody>
      </p:sp>
      <p:sp>
        <p:nvSpPr>
          <p:cNvPr id="25" name="Dikdörtgen 24"/>
          <p:cNvSpPr/>
          <p:nvPr/>
        </p:nvSpPr>
        <p:spPr>
          <a:xfrm>
            <a:off x="2448550" y="4217355"/>
            <a:ext cx="1871333"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3DD8EF"/>
              </a:buClr>
              <a:buSzTx/>
              <a:buFontTx/>
              <a:buNone/>
              <a:tabLst/>
              <a:defRPr/>
            </a:pPr>
            <a:r>
              <a:rPr kumimoji="0" lang="tr-TR" sz="2400" b="1" i="0" u="none" strike="noStrike" kern="1200" cap="none" spc="0" normalizeH="0" baseline="0" noProof="0" dirty="0" smtClean="0">
                <a:ln>
                  <a:noFill/>
                </a:ln>
                <a:solidFill>
                  <a:schemeClr val="bg1"/>
                </a:solidFill>
                <a:effectLst/>
                <a:uLnTx/>
                <a:uFillTx/>
                <a:latin typeface="Arial Black" panose="020B0A04020102020204" pitchFamily="34" charset="0"/>
              </a:rPr>
              <a:t>6</a:t>
            </a:r>
            <a:endParaRPr kumimoji="0" lang="tr-TR" sz="2400" b="1" i="0" u="none" strike="noStrike" kern="1200" cap="none" spc="0" normalizeH="0" baseline="0" noProof="0" dirty="0">
              <a:ln>
                <a:noFill/>
              </a:ln>
              <a:solidFill>
                <a:schemeClr val="bg1"/>
              </a:solidFill>
              <a:effectLst/>
              <a:uLnTx/>
              <a:uFillTx/>
              <a:latin typeface="Arial Black" panose="020B0A04020102020204" pitchFamily="34" charset="0"/>
            </a:endParaRPr>
          </a:p>
        </p:txBody>
      </p:sp>
      <p:sp>
        <p:nvSpPr>
          <p:cNvPr id="26" name="Oval 25"/>
          <p:cNvSpPr/>
          <p:nvPr/>
        </p:nvSpPr>
        <p:spPr>
          <a:xfrm>
            <a:off x="3117516" y="4175222"/>
            <a:ext cx="533400" cy="5334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Dikdörtgen 26"/>
          <p:cNvSpPr/>
          <p:nvPr/>
        </p:nvSpPr>
        <p:spPr>
          <a:xfrm>
            <a:off x="5022403" y="4217271"/>
            <a:ext cx="1871333"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3DD8EF"/>
              </a:buClr>
              <a:buSzTx/>
              <a:buFontTx/>
              <a:buNone/>
              <a:tabLst/>
              <a:defRPr/>
            </a:pPr>
            <a:r>
              <a:rPr kumimoji="0" lang="tr-TR" sz="2400" b="1" i="0" u="none" strike="noStrike" kern="1200" cap="none" spc="0" normalizeH="0" baseline="0" noProof="0" dirty="0">
                <a:ln>
                  <a:noFill/>
                </a:ln>
                <a:solidFill>
                  <a:schemeClr val="bg1"/>
                </a:solidFill>
                <a:effectLst/>
                <a:uLnTx/>
                <a:uFillTx/>
                <a:latin typeface="Arial Black" panose="020B0A04020102020204" pitchFamily="34" charset="0"/>
              </a:rPr>
              <a:t>5</a:t>
            </a:r>
          </a:p>
        </p:txBody>
      </p:sp>
      <p:sp>
        <p:nvSpPr>
          <p:cNvPr id="28" name="Oval 27"/>
          <p:cNvSpPr/>
          <p:nvPr/>
        </p:nvSpPr>
        <p:spPr>
          <a:xfrm>
            <a:off x="5691369" y="4175138"/>
            <a:ext cx="533400" cy="5334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8"/>
          <p:cNvSpPr/>
          <p:nvPr/>
        </p:nvSpPr>
        <p:spPr>
          <a:xfrm>
            <a:off x="7424969" y="4219892"/>
            <a:ext cx="1871333"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3DD8EF"/>
              </a:buClr>
              <a:buSzTx/>
              <a:buFontTx/>
              <a:buNone/>
              <a:tabLst/>
              <a:defRPr/>
            </a:pPr>
            <a:r>
              <a:rPr kumimoji="0" lang="tr-TR" sz="2400" b="1" i="0" u="none" strike="noStrike" kern="1200" cap="none" spc="0" normalizeH="0" baseline="0" noProof="0" dirty="0" smtClean="0">
                <a:ln>
                  <a:noFill/>
                </a:ln>
                <a:solidFill>
                  <a:schemeClr val="bg1"/>
                </a:solidFill>
                <a:effectLst/>
                <a:uLnTx/>
                <a:uFillTx/>
                <a:latin typeface="Arial Black" panose="020B0A04020102020204" pitchFamily="34" charset="0"/>
              </a:rPr>
              <a:t>4</a:t>
            </a:r>
            <a:endParaRPr kumimoji="0" lang="tr-TR" sz="2400" b="1" i="0" u="none" strike="noStrike" kern="1200" cap="none" spc="0" normalizeH="0" baseline="0" noProof="0" dirty="0">
              <a:ln>
                <a:noFill/>
              </a:ln>
              <a:solidFill>
                <a:schemeClr val="bg1"/>
              </a:solidFill>
              <a:effectLst/>
              <a:uLnTx/>
              <a:uFillTx/>
              <a:latin typeface="Arial Black" panose="020B0A04020102020204" pitchFamily="34" charset="0"/>
            </a:endParaRPr>
          </a:p>
        </p:txBody>
      </p:sp>
      <p:sp>
        <p:nvSpPr>
          <p:cNvPr id="30" name="Oval 29"/>
          <p:cNvSpPr/>
          <p:nvPr/>
        </p:nvSpPr>
        <p:spPr>
          <a:xfrm>
            <a:off x="8093935" y="4177759"/>
            <a:ext cx="533400" cy="5334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68368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293100" y="335656"/>
            <a:ext cx="3898900" cy="707886"/>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Yerli Tedarikçilere </a:t>
            </a:r>
          </a:p>
          <a:p>
            <a:pPr algn="ctr"/>
            <a:r>
              <a:rPr lang="tr-TR" sz="2000" dirty="0">
                <a:solidFill>
                  <a:schemeClr val="bg1"/>
                </a:solidFill>
                <a:latin typeface="Arial Black" panose="020B0A04020102020204" pitchFamily="34" charset="0"/>
              </a:rPr>
              <a:t>Verilen Destekler</a:t>
            </a:r>
          </a:p>
        </p:txBody>
      </p:sp>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sp>
        <p:nvSpPr>
          <p:cNvPr id="31" name="Dikdörtgen 30"/>
          <p:cNvSpPr/>
          <p:nvPr/>
        </p:nvSpPr>
        <p:spPr>
          <a:xfrm>
            <a:off x="1177413" y="1690062"/>
            <a:ext cx="9837174" cy="3477875"/>
          </a:xfrm>
          <a:prstGeom prst="rect">
            <a:avLst/>
          </a:prstGeom>
        </p:spPr>
        <p:txBody>
          <a:bodyPr wrap="square">
            <a:spAutoFit/>
          </a:bodyPr>
          <a:lstStyle/>
          <a:p>
            <a:pPr marL="285750" indent="-285750" algn="just">
              <a:spcBef>
                <a:spcPts val="600"/>
              </a:spcBef>
              <a:spcAft>
                <a:spcPts val="600"/>
              </a:spcAft>
              <a:buClr>
                <a:srgbClr val="3DD8EF"/>
              </a:buClr>
              <a:buFont typeface="Wingdings" panose="05000000000000000000" pitchFamily="2" charset="2"/>
              <a:buChar char="ü"/>
            </a:pPr>
            <a:r>
              <a:rPr lang="tr-TR" sz="1600" dirty="0">
                <a:solidFill>
                  <a:srgbClr val="04488F"/>
                </a:solidFill>
                <a:latin typeface="Arial" panose="020B0604020202020204" pitchFamily="34" charset="0"/>
                <a:cs typeface="Arial" panose="020B0604020202020204" pitchFamily="34" charset="0"/>
              </a:rPr>
              <a:t>Yerli malı belgesi olan ürünler için </a:t>
            </a:r>
            <a:r>
              <a:rPr lang="tr-TR" sz="1600" b="1" dirty="0">
                <a:solidFill>
                  <a:srgbClr val="FF6B00"/>
                </a:solidFill>
                <a:latin typeface="Arial" panose="020B0604020202020204" pitchFamily="34" charset="0"/>
                <a:cs typeface="Arial" panose="020B0604020202020204" pitchFamily="34" charset="0"/>
              </a:rPr>
              <a:t>%15 fiyat</a:t>
            </a:r>
            <a:r>
              <a:rPr lang="tr-TR" sz="1600" dirty="0">
                <a:solidFill>
                  <a:srgbClr val="04488F"/>
                </a:solidFill>
                <a:latin typeface="Arial" panose="020B0604020202020204" pitchFamily="34" charset="0"/>
                <a:cs typeface="Arial" panose="020B0604020202020204" pitchFamily="34" charset="0"/>
              </a:rPr>
              <a:t> avantajı uygulaması</a:t>
            </a:r>
          </a:p>
          <a:p>
            <a:pPr marL="285750" indent="-285750" algn="just">
              <a:spcBef>
                <a:spcPts val="600"/>
              </a:spcBef>
              <a:spcAft>
                <a:spcPts val="600"/>
              </a:spcAft>
              <a:buClr>
                <a:srgbClr val="3DD8EF"/>
              </a:buClr>
              <a:buFont typeface="Wingdings" panose="05000000000000000000" pitchFamily="2" charset="2"/>
              <a:buChar char="ü"/>
            </a:pPr>
            <a:r>
              <a:rPr lang="tr-TR" sz="1600" dirty="0">
                <a:solidFill>
                  <a:srgbClr val="04488F"/>
                </a:solidFill>
                <a:latin typeface="Arial" panose="020B0604020202020204" pitchFamily="34" charset="0"/>
                <a:cs typeface="Arial" panose="020B0604020202020204" pitchFamily="34" charset="0"/>
              </a:rPr>
              <a:t>Yerli Malı Belgesine Sahip Ürünlerin DMO E-Satış Sitesinde Öncelikli Olarak Teşhir Edilmesi</a:t>
            </a:r>
          </a:p>
          <a:p>
            <a:pPr marL="285750" indent="-285750" algn="just">
              <a:spcBef>
                <a:spcPts val="600"/>
              </a:spcBef>
              <a:spcAft>
                <a:spcPts val="600"/>
              </a:spcAft>
              <a:buClr>
                <a:srgbClr val="3DD8EF"/>
              </a:buClr>
              <a:buFont typeface="Wingdings" panose="05000000000000000000" pitchFamily="2" charset="2"/>
              <a:buChar char="ü"/>
            </a:pPr>
            <a:r>
              <a:rPr lang="tr-TR" sz="1600" dirty="0">
                <a:solidFill>
                  <a:srgbClr val="04488F"/>
                </a:solidFill>
                <a:latin typeface="Arial" panose="020B0604020202020204" pitchFamily="34" charset="0"/>
                <a:cs typeface="Arial" panose="020B0604020202020204" pitchFamily="34" charset="0"/>
              </a:rPr>
              <a:t>İlave Ürün Müracaatlarında Başvuru Süresi Sınırlamasının Kaldırılması</a:t>
            </a:r>
          </a:p>
          <a:p>
            <a:pPr marL="285750" indent="-285750" algn="just">
              <a:spcBef>
                <a:spcPts val="600"/>
              </a:spcBef>
              <a:spcAft>
                <a:spcPts val="600"/>
              </a:spcAft>
              <a:buClr>
                <a:srgbClr val="3DD8EF"/>
              </a:buClr>
              <a:buFont typeface="Wingdings" panose="05000000000000000000" pitchFamily="2" charset="2"/>
              <a:buChar char="ü"/>
            </a:pPr>
            <a:r>
              <a:rPr lang="tr-TR" sz="1600" dirty="0">
                <a:solidFill>
                  <a:srgbClr val="04488F"/>
                </a:solidFill>
                <a:latin typeface="Arial" panose="020B0604020202020204" pitchFamily="34" charset="0"/>
                <a:cs typeface="Arial" panose="020B0604020202020204" pitchFamily="34" charset="0"/>
              </a:rPr>
              <a:t>Yerli Malı Belgesine Sahip Orta ve Yüksek Teknolojili Sanayi Ürünlerinin Katalogda Yer Alma Maliyetinin Düşürülmesi</a:t>
            </a:r>
          </a:p>
          <a:p>
            <a:pPr marL="285750" indent="-285750" algn="just">
              <a:spcBef>
                <a:spcPts val="600"/>
              </a:spcBef>
              <a:spcAft>
                <a:spcPts val="600"/>
              </a:spcAft>
              <a:buClr>
                <a:srgbClr val="3DD8EF"/>
              </a:buClr>
              <a:buFont typeface="Wingdings" panose="05000000000000000000" pitchFamily="2" charset="2"/>
              <a:buChar char="ü"/>
            </a:pPr>
            <a:r>
              <a:rPr lang="tr-TR" sz="1600" dirty="0">
                <a:solidFill>
                  <a:srgbClr val="04488F"/>
                </a:solidFill>
                <a:latin typeface="Arial" panose="020B0604020202020204" pitchFamily="34" charset="0"/>
                <a:cs typeface="Arial" panose="020B0604020202020204" pitchFamily="34" charset="0"/>
              </a:rPr>
              <a:t>Üretici Konumundaki Firmalar İçin KOBİ, Cazibe Merkezleri Kataloğu ve </a:t>
            </a:r>
            <a:r>
              <a:rPr lang="tr-TR" sz="1600" dirty="0" err="1">
                <a:solidFill>
                  <a:srgbClr val="04488F"/>
                </a:solidFill>
                <a:latin typeface="Arial" panose="020B0604020202020204" pitchFamily="34" charset="0"/>
                <a:cs typeface="Arial" panose="020B0604020202020204" pitchFamily="34" charset="0"/>
              </a:rPr>
              <a:t>Tekno</a:t>
            </a:r>
            <a:r>
              <a:rPr lang="tr-TR" sz="1600" dirty="0">
                <a:solidFill>
                  <a:srgbClr val="04488F"/>
                </a:solidFill>
                <a:latin typeface="Arial" panose="020B0604020202020204" pitchFamily="34" charset="0"/>
                <a:cs typeface="Arial" panose="020B0604020202020204" pitchFamily="34" charset="0"/>
              </a:rPr>
              <a:t> Katalog Uygulamalarının Başlatılması </a:t>
            </a:r>
          </a:p>
          <a:p>
            <a:pPr marL="285750" indent="-285750" algn="just">
              <a:spcBef>
                <a:spcPts val="600"/>
              </a:spcBef>
              <a:spcAft>
                <a:spcPts val="600"/>
              </a:spcAft>
              <a:buClr>
                <a:srgbClr val="3DD8EF"/>
              </a:buClr>
              <a:buFont typeface="Wingdings" panose="05000000000000000000" pitchFamily="2" charset="2"/>
              <a:buChar char="ü"/>
            </a:pPr>
            <a:r>
              <a:rPr lang="tr-TR" sz="1600" dirty="0">
                <a:solidFill>
                  <a:srgbClr val="04488F"/>
                </a:solidFill>
                <a:latin typeface="Arial" panose="020B0604020202020204" pitchFamily="34" charset="0"/>
                <a:cs typeface="Arial" panose="020B0604020202020204" pitchFamily="34" charset="0"/>
              </a:rPr>
              <a:t>Yerli Malı Belgesine Sahip Araçlar Üzerinden Alınan Hizmet Bedelinin Düşürülmesi</a:t>
            </a:r>
          </a:p>
          <a:p>
            <a:pPr marL="285750" indent="-285750" algn="just">
              <a:spcBef>
                <a:spcPts val="600"/>
              </a:spcBef>
              <a:spcAft>
                <a:spcPts val="600"/>
              </a:spcAft>
              <a:buClr>
                <a:srgbClr val="3DD8EF"/>
              </a:buClr>
              <a:buFont typeface="Wingdings" panose="05000000000000000000" pitchFamily="2" charset="2"/>
              <a:buChar char="ü"/>
            </a:pPr>
            <a:r>
              <a:rPr lang="tr-TR" sz="1600" dirty="0">
                <a:solidFill>
                  <a:srgbClr val="04488F"/>
                </a:solidFill>
                <a:latin typeface="Arial" panose="020B0604020202020204" pitchFamily="34" charset="0"/>
                <a:cs typeface="Arial" panose="020B0604020202020204" pitchFamily="34" charset="0"/>
              </a:rPr>
              <a:t>Yerli Malı Belgesine Sahip İş Makineleri ve Üst Yapılı Taşıtlar için Katalog Kapsamında Verilen Siparişlerde Daha Düşük Oranda Miktar İndirimi Uygulanması</a:t>
            </a:r>
          </a:p>
        </p:txBody>
      </p:sp>
      <p:pic>
        <p:nvPicPr>
          <p:cNvPr id="3" name="Resim 2">
            <a:extLst>
              <a:ext uri="{FF2B5EF4-FFF2-40B4-BE49-F238E27FC236}">
                <a16:creationId xmlns:a16="http://schemas.microsoft.com/office/drawing/2014/main" id="{A54A6EC2-2C48-CFA3-9F0C-0270945184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22610300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293100" y="475873"/>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Tutar İndirimleri</a:t>
            </a:r>
          </a:p>
        </p:txBody>
      </p:sp>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sp>
        <p:nvSpPr>
          <p:cNvPr id="31" name="Dikdörtgen 30"/>
          <p:cNvSpPr/>
          <p:nvPr/>
        </p:nvSpPr>
        <p:spPr>
          <a:xfrm>
            <a:off x="1021326" y="1628551"/>
            <a:ext cx="10284849" cy="1631216"/>
          </a:xfrm>
          <a:prstGeom prst="rect">
            <a:avLst/>
          </a:prstGeom>
        </p:spPr>
        <p:txBody>
          <a:bodyPr wrap="square">
            <a:spAutoFit/>
          </a:bodyPr>
          <a:lstStyle/>
          <a:p>
            <a:pPr algn="just">
              <a:spcBef>
                <a:spcPts val="600"/>
              </a:spcBef>
              <a:spcAft>
                <a:spcPts val="600"/>
              </a:spcAft>
              <a:buClr>
                <a:srgbClr val="3DD8EF"/>
              </a:buClr>
            </a:pPr>
            <a:r>
              <a:rPr lang="tr-TR" sz="1600" b="1" dirty="0">
                <a:solidFill>
                  <a:srgbClr val="FF6B00"/>
                </a:solidFill>
                <a:latin typeface="Arial" panose="020B0604020202020204" pitchFamily="34" charset="0"/>
                <a:cs typeface="Arial" panose="020B0604020202020204" pitchFamily="34" charset="0"/>
              </a:rPr>
              <a:t>3.000.000 TL’ye</a:t>
            </a:r>
            <a:r>
              <a:rPr lang="tr-TR" sz="1600" dirty="0">
                <a:solidFill>
                  <a:srgbClr val="04488F"/>
                </a:solidFill>
                <a:latin typeface="Arial" panose="020B0604020202020204" pitchFamily="34" charset="0"/>
                <a:cs typeface="Arial" panose="020B0604020202020204" pitchFamily="34" charset="0"/>
              </a:rPr>
              <a:t> kadar tek bir firmadan veya tek marka olarak yapılacak talepler, tüm sorumluluk talepte bulunan ihtiyaç sahibi kamu kurum ve kuruluşuna ait olmak üzere doğrudan sipariş verilmek suretiyle karşılanır.</a:t>
            </a:r>
          </a:p>
          <a:p>
            <a:pPr algn="just">
              <a:spcBef>
                <a:spcPts val="600"/>
              </a:spcBef>
              <a:spcAft>
                <a:spcPts val="600"/>
              </a:spcAft>
              <a:buClr>
                <a:srgbClr val="3DD8EF"/>
              </a:buClr>
            </a:pPr>
            <a:r>
              <a:rPr lang="tr-TR" sz="1600" dirty="0">
                <a:solidFill>
                  <a:srgbClr val="04488F"/>
                </a:solidFill>
                <a:latin typeface="Arial" panose="020B0604020202020204" pitchFamily="34" charset="0"/>
                <a:cs typeface="Arial" panose="020B0604020202020204" pitchFamily="34" charset="0"/>
              </a:rPr>
              <a:t>Açık satışlara ait </a:t>
            </a:r>
            <a:r>
              <a:rPr lang="tr-TR" sz="1600" dirty="0" err="1">
                <a:solidFill>
                  <a:srgbClr val="04488F"/>
                </a:solidFill>
                <a:latin typeface="Arial" panose="020B0604020202020204" pitchFamily="34" charset="0"/>
                <a:cs typeface="Arial" panose="020B0604020202020204" pitchFamily="34" charset="0"/>
              </a:rPr>
              <a:t>satınalma</a:t>
            </a:r>
            <a:r>
              <a:rPr lang="tr-TR" sz="1600" dirty="0">
                <a:solidFill>
                  <a:srgbClr val="04488F"/>
                </a:solidFill>
                <a:latin typeface="Arial" panose="020B0604020202020204" pitchFamily="34" charset="0"/>
                <a:cs typeface="Arial" panose="020B0604020202020204" pitchFamily="34" charset="0"/>
              </a:rPr>
              <a:t> sözleşmeleri kapsamında verilecek doğrudan siparişlerde uygulanan </a:t>
            </a:r>
            <a:r>
              <a:rPr lang="tr-TR" sz="1600" b="1" dirty="0">
                <a:solidFill>
                  <a:srgbClr val="FF6B00"/>
                </a:solidFill>
                <a:latin typeface="Arial" panose="020B0604020202020204" pitchFamily="34" charset="0"/>
                <a:cs typeface="Arial" panose="020B0604020202020204" pitchFamily="34" charset="0"/>
              </a:rPr>
              <a:t>“tutara bağlı </a:t>
            </a:r>
            <a:r>
              <a:rPr lang="tr-TR" sz="1600" b="1" dirty="0" err="1">
                <a:solidFill>
                  <a:srgbClr val="FF6B00"/>
                </a:solidFill>
                <a:latin typeface="Arial" panose="020B0604020202020204" pitchFamily="34" charset="0"/>
                <a:cs typeface="Arial" panose="020B0604020202020204" pitchFamily="34" charset="0"/>
              </a:rPr>
              <a:t>iskontolar”dan</a:t>
            </a:r>
            <a:r>
              <a:rPr lang="tr-TR" sz="1600" dirty="0">
                <a:solidFill>
                  <a:srgbClr val="04488F"/>
                </a:solidFill>
                <a:latin typeface="Arial" panose="020B0604020202020204" pitchFamily="34" charset="0"/>
                <a:cs typeface="Arial" panose="020B0604020202020204" pitchFamily="34" charset="0"/>
              </a:rPr>
              <a:t>, Elektronik Satış kapsamında talepte bulunan kamu kurum ve kuruluşları yararlandırılır.</a:t>
            </a:r>
          </a:p>
          <a:p>
            <a:pPr marR="0" lvl="0" fontAlgn="auto">
              <a:spcBef>
                <a:spcPts val="600"/>
              </a:spcBef>
              <a:spcAft>
                <a:spcPts val="600"/>
              </a:spcAft>
              <a:buClr>
                <a:srgbClr val="3DD8EF"/>
              </a:buClr>
              <a:buSzTx/>
              <a:tabLst/>
              <a:defRPr/>
            </a:pPr>
            <a:endParaRPr lang="tr-TR" sz="1600" dirty="0">
              <a:solidFill>
                <a:srgbClr val="04488F"/>
              </a:solidFill>
              <a:latin typeface="Arial" panose="020B0604020202020204" pitchFamily="34" charset="0"/>
              <a:cs typeface="Arial" panose="020B0604020202020204" pitchFamily="34" charset="0"/>
            </a:endParaRPr>
          </a:p>
        </p:txBody>
      </p:sp>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7156" y="2812060"/>
            <a:ext cx="3148431" cy="3775231"/>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3422" y="3406808"/>
            <a:ext cx="1289769" cy="2122948"/>
          </a:xfrm>
          <a:prstGeom prst="rect">
            <a:avLst/>
          </a:prstGeom>
          <a:ln>
            <a:noFill/>
          </a:ln>
          <a:effectLst>
            <a:outerShdw blurRad="190500" algn="tl" rotWithShape="0">
              <a:srgbClr val="000000">
                <a:alpha val="70000"/>
              </a:srgbClr>
            </a:outerShdw>
          </a:effectLst>
        </p:spPr>
      </p:pic>
      <p:pic>
        <p:nvPicPr>
          <p:cNvPr id="4" name="Resi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6609" y="3935694"/>
            <a:ext cx="2126491" cy="2246378"/>
          </a:xfrm>
          <a:prstGeom prst="rect">
            <a:avLst/>
          </a:prstGeom>
          <a:ln>
            <a:noFill/>
          </a:ln>
          <a:effectLst>
            <a:outerShdw blurRad="190500" algn="tl" rotWithShape="0">
              <a:srgbClr val="000000">
                <a:alpha val="70000"/>
              </a:srgbClr>
            </a:outerShdw>
          </a:effectLst>
        </p:spPr>
      </p:pic>
      <p:pic>
        <p:nvPicPr>
          <p:cNvPr id="3" name="Resim 2">
            <a:extLst>
              <a:ext uri="{FF2B5EF4-FFF2-40B4-BE49-F238E27FC236}">
                <a16:creationId xmlns:a16="http://schemas.microsoft.com/office/drawing/2014/main" id="{A6D130D1-1615-0BE0-5D26-409AF78373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7529530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293100" y="487799"/>
            <a:ext cx="3898900" cy="400110"/>
          </a:xfrm>
          <a:prstGeom prst="rect">
            <a:avLst/>
          </a:prstGeom>
          <a:noFill/>
        </p:spPr>
        <p:txBody>
          <a:bodyPr wrap="square" rtlCol="0">
            <a:spAutoFit/>
          </a:bodyPr>
          <a:lstStyle/>
          <a:p>
            <a:pPr algn="ctr"/>
            <a:r>
              <a:rPr lang="tr-TR" sz="2000" dirty="0" err="1">
                <a:solidFill>
                  <a:schemeClr val="bg1"/>
                </a:solidFill>
                <a:latin typeface="Arial Black" panose="020B0A04020102020204" pitchFamily="34" charset="0"/>
              </a:rPr>
              <a:t>Risturn</a:t>
            </a:r>
            <a:r>
              <a:rPr lang="tr-TR" sz="2000" dirty="0">
                <a:solidFill>
                  <a:schemeClr val="bg1"/>
                </a:solidFill>
                <a:latin typeface="Arial Black" panose="020B0A04020102020204" pitchFamily="34" charset="0"/>
              </a:rPr>
              <a:t> Uygulaması </a:t>
            </a:r>
          </a:p>
        </p:txBody>
      </p:sp>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sp>
        <p:nvSpPr>
          <p:cNvPr id="31" name="Dikdörtgen 30"/>
          <p:cNvSpPr/>
          <p:nvPr/>
        </p:nvSpPr>
        <p:spPr>
          <a:xfrm>
            <a:off x="1120428" y="1405712"/>
            <a:ext cx="9941949" cy="2123658"/>
          </a:xfrm>
          <a:prstGeom prst="rect">
            <a:avLst/>
          </a:prstGeom>
        </p:spPr>
        <p:txBody>
          <a:bodyPr wrap="square">
            <a:spAutoFit/>
          </a:bodyPr>
          <a:lstStyle/>
          <a:p>
            <a:pPr algn="just">
              <a:spcBef>
                <a:spcPts val="600"/>
              </a:spcBef>
              <a:spcAft>
                <a:spcPts val="600"/>
              </a:spcAft>
              <a:buClr>
                <a:srgbClr val="3DD8EF"/>
              </a:buClr>
            </a:pPr>
            <a:r>
              <a:rPr lang="tr-TR" sz="1600" dirty="0" err="1">
                <a:solidFill>
                  <a:srgbClr val="04488F"/>
                </a:solidFill>
                <a:latin typeface="Arial" panose="020B0604020202020204" pitchFamily="34" charset="0"/>
                <a:cs typeface="Arial" panose="020B0604020202020204" pitchFamily="34" charset="0"/>
              </a:rPr>
              <a:t>Risturn</a:t>
            </a:r>
            <a:r>
              <a:rPr lang="tr-TR" sz="1600" dirty="0">
                <a:solidFill>
                  <a:srgbClr val="04488F"/>
                </a:solidFill>
                <a:latin typeface="Arial" panose="020B0604020202020204" pitchFamily="34" charset="0"/>
                <a:cs typeface="Arial" panose="020B0604020202020204" pitchFamily="34" charset="0"/>
              </a:rPr>
              <a:t> bedeli, Genel Katalogda yer alan tedarikçilerden sözleşmeleri kapsamında 3’er aylık dönemlerde yaptığı satış tutarlarına göre belli oranlarda tahsil edilen bedeldir. (KOBİ Kataloğunda yer alan tedarikçilerin sözleşmelerin ilk yılında, Cazibe Merkezleri Kataloğu ile </a:t>
            </a:r>
            <a:r>
              <a:rPr lang="tr-TR" sz="1600" dirty="0" err="1">
                <a:solidFill>
                  <a:srgbClr val="04488F"/>
                </a:solidFill>
                <a:latin typeface="Arial" panose="020B0604020202020204" pitchFamily="34" charset="0"/>
                <a:cs typeface="Arial" panose="020B0604020202020204" pitchFamily="34" charset="0"/>
              </a:rPr>
              <a:t>Tekno</a:t>
            </a:r>
            <a:r>
              <a:rPr lang="tr-TR" sz="1600" dirty="0">
                <a:solidFill>
                  <a:srgbClr val="04488F"/>
                </a:solidFill>
                <a:latin typeface="Arial" panose="020B0604020202020204" pitchFamily="34" charset="0"/>
                <a:cs typeface="Arial" panose="020B0604020202020204" pitchFamily="34" charset="0"/>
              </a:rPr>
              <a:t> Katalogda yer alan tedarikçilerden ise sözleşme süresi boyunca </a:t>
            </a:r>
            <a:r>
              <a:rPr lang="tr-TR" sz="1600" dirty="0" err="1">
                <a:solidFill>
                  <a:srgbClr val="04488F"/>
                </a:solidFill>
                <a:latin typeface="Arial" panose="020B0604020202020204" pitchFamily="34" charset="0"/>
                <a:cs typeface="Arial" panose="020B0604020202020204" pitchFamily="34" charset="0"/>
              </a:rPr>
              <a:t>risturn</a:t>
            </a:r>
            <a:r>
              <a:rPr lang="tr-TR" sz="1600" dirty="0">
                <a:solidFill>
                  <a:srgbClr val="04488F"/>
                </a:solidFill>
                <a:latin typeface="Arial" panose="020B0604020202020204" pitchFamily="34" charset="0"/>
                <a:cs typeface="Arial" panose="020B0604020202020204" pitchFamily="34" charset="0"/>
              </a:rPr>
              <a:t> bedeli alınmamaktadır.) </a:t>
            </a:r>
          </a:p>
          <a:p>
            <a:pPr algn="just">
              <a:spcBef>
                <a:spcPts val="600"/>
              </a:spcBef>
              <a:spcAft>
                <a:spcPts val="600"/>
              </a:spcAft>
              <a:buClr>
                <a:srgbClr val="3DD8EF"/>
              </a:buClr>
            </a:pPr>
            <a:r>
              <a:rPr lang="tr-TR" sz="1600" dirty="0" err="1">
                <a:solidFill>
                  <a:srgbClr val="04488F"/>
                </a:solidFill>
                <a:latin typeface="Arial" panose="020B0604020202020204" pitchFamily="34" charset="0"/>
                <a:cs typeface="Arial" panose="020B0604020202020204" pitchFamily="34" charset="0"/>
              </a:rPr>
              <a:t>Risturn</a:t>
            </a:r>
            <a:r>
              <a:rPr lang="tr-TR" sz="1600" dirty="0">
                <a:solidFill>
                  <a:srgbClr val="04488F"/>
                </a:solidFill>
                <a:latin typeface="Arial" panose="020B0604020202020204" pitchFamily="34" charset="0"/>
                <a:cs typeface="Arial" panose="020B0604020202020204" pitchFamily="34" charset="0"/>
              </a:rPr>
              <a:t> bedeli, OKAS grubuna göre iki farklı oran üzerinden gerçekleştirilmektedir. (KOBİ Kataloğunda yer alan tedarikçilerden ise aşağıda belirtilen oranların yarısı oranında </a:t>
            </a:r>
            <a:r>
              <a:rPr lang="tr-TR" sz="1600" dirty="0" err="1">
                <a:solidFill>
                  <a:srgbClr val="04488F"/>
                </a:solidFill>
                <a:latin typeface="Arial" panose="020B0604020202020204" pitchFamily="34" charset="0"/>
                <a:cs typeface="Arial" panose="020B0604020202020204" pitchFamily="34" charset="0"/>
              </a:rPr>
              <a:t>risturn</a:t>
            </a:r>
            <a:r>
              <a:rPr lang="tr-TR" sz="1600" dirty="0">
                <a:solidFill>
                  <a:srgbClr val="04488F"/>
                </a:solidFill>
                <a:latin typeface="Arial" panose="020B0604020202020204" pitchFamily="34" charset="0"/>
                <a:cs typeface="Arial" panose="020B0604020202020204" pitchFamily="34" charset="0"/>
              </a:rPr>
              <a:t> bedeli alınmaktadır.)</a:t>
            </a:r>
          </a:p>
          <a:p>
            <a:pPr marR="0" lvl="0" fontAlgn="auto">
              <a:spcBef>
                <a:spcPts val="600"/>
              </a:spcBef>
              <a:spcAft>
                <a:spcPts val="600"/>
              </a:spcAft>
              <a:buClr>
                <a:srgbClr val="3DD8EF"/>
              </a:buClr>
              <a:buSzTx/>
              <a:tabLst/>
              <a:defRPr/>
            </a:pPr>
            <a:endParaRPr lang="tr-TR" sz="1600" dirty="0">
              <a:solidFill>
                <a:srgbClr val="04488F"/>
              </a:solidFill>
              <a:latin typeface="Arial" panose="020B0604020202020204" pitchFamily="34" charset="0"/>
              <a:cs typeface="Arial" panose="020B0604020202020204" pitchFamily="34" charset="0"/>
            </a:endParaRPr>
          </a:p>
        </p:txBody>
      </p:sp>
      <p:pic>
        <p:nvPicPr>
          <p:cNvPr id="12" name="Resi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88156" y="3706356"/>
            <a:ext cx="2933074" cy="596825"/>
          </a:xfrm>
          <a:prstGeom prst="rect">
            <a:avLst/>
          </a:prstGeom>
        </p:spPr>
      </p:pic>
      <p:pic>
        <p:nvPicPr>
          <p:cNvPr id="13" name="Resi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73853" y="4246335"/>
            <a:ext cx="2933074" cy="596825"/>
          </a:xfrm>
          <a:prstGeom prst="rect">
            <a:avLst/>
          </a:prstGeom>
        </p:spPr>
      </p:pic>
      <p:pic>
        <p:nvPicPr>
          <p:cNvPr id="15" name="Resim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57913" y="4771836"/>
            <a:ext cx="2933074" cy="596825"/>
          </a:xfrm>
          <a:prstGeom prst="rect">
            <a:avLst/>
          </a:prstGeom>
        </p:spPr>
      </p:pic>
      <p:pic>
        <p:nvPicPr>
          <p:cNvPr id="16" name="Resi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65476" y="5311815"/>
            <a:ext cx="2933074" cy="596825"/>
          </a:xfrm>
          <a:prstGeom prst="rect">
            <a:avLst/>
          </a:prstGeom>
        </p:spPr>
      </p:pic>
      <p:pic>
        <p:nvPicPr>
          <p:cNvPr id="17" name="Resim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65476" y="5814294"/>
            <a:ext cx="2933074" cy="596825"/>
          </a:xfrm>
          <a:prstGeom prst="rect">
            <a:avLst/>
          </a:prstGeom>
        </p:spPr>
      </p:pic>
      <p:pic>
        <p:nvPicPr>
          <p:cNvPr id="19" name="Resim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95971" y="3162586"/>
            <a:ext cx="2933074" cy="596825"/>
          </a:xfrm>
          <a:prstGeom prst="rect">
            <a:avLst/>
          </a:prstGeom>
        </p:spPr>
      </p:pic>
      <p:sp>
        <p:nvSpPr>
          <p:cNvPr id="20" name="Dikdörtgen 19"/>
          <p:cNvSpPr/>
          <p:nvPr/>
        </p:nvSpPr>
        <p:spPr>
          <a:xfrm>
            <a:off x="2851769" y="3365376"/>
            <a:ext cx="841897" cy="307777"/>
          </a:xfrm>
          <a:prstGeom prst="rect">
            <a:avLst/>
          </a:prstGeom>
        </p:spPr>
        <p:txBody>
          <a:bodyPr wrap="none">
            <a:spAutoFit/>
          </a:bodyPr>
          <a:lstStyle/>
          <a:p>
            <a:pPr algn="just"/>
            <a:r>
              <a:rPr lang="tr-TR" sz="1400" b="1" dirty="0">
                <a:solidFill>
                  <a:schemeClr val="bg1"/>
                </a:solidFill>
                <a:latin typeface="Arial" panose="020B0604020202020204" pitchFamily="34" charset="0"/>
                <a:cs typeface="Arial" panose="020B0604020202020204" pitchFamily="34" charset="0"/>
              </a:rPr>
              <a:t>BİLİŞİM</a:t>
            </a:r>
          </a:p>
        </p:txBody>
      </p:sp>
      <p:sp>
        <p:nvSpPr>
          <p:cNvPr id="21" name="Dikdörtgen 20"/>
          <p:cNvSpPr/>
          <p:nvPr/>
        </p:nvSpPr>
        <p:spPr>
          <a:xfrm>
            <a:off x="2819709" y="3894003"/>
            <a:ext cx="1174937" cy="307777"/>
          </a:xfrm>
          <a:prstGeom prst="rect">
            <a:avLst/>
          </a:prstGeom>
        </p:spPr>
        <p:txBody>
          <a:bodyPr wrap="none">
            <a:spAutoFit/>
          </a:bodyPr>
          <a:lstStyle/>
          <a:p>
            <a:pPr algn="just"/>
            <a:r>
              <a:rPr lang="tr-TR" sz="1400" b="1" dirty="0">
                <a:solidFill>
                  <a:schemeClr val="bg1"/>
                </a:solidFill>
                <a:latin typeface="Arial" panose="020B0604020202020204" pitchFamily="34" charset="0"/>
                <a:cs typeface="Arial" panose="020B0604020202020204" pitchFamily="34" charset="0"/>
              </a:rPr>
              <a:t>KIRTASİYE</a:t>
            </a:r>
          </a:p>
        </p:txBody>
      </p:sp>
      <p:sp>
        <p:nvSpPr>
          <p:cNvPr id="22" name="Dikdörtgen 21"/>
          <p:cNvSpPr/>
          <p:nvPr/>
        </p:nvSpPr>
        <p:spPr>
          <a:xfrm>
            <a:off x="2812187" y="4430470"/>
            <a:ext cx="1983235" cy="307777"/>
          </a:xfrm>
          <a:prstGeom prst="rect">
            <a:avLst/>
          </a:prstGeom>
        </p:spPr>
        <p:txBody>
          <a:bodyPr wrap="none">
            <a:spAutoFit/>
          </a:bodyPr>
          <a:lstStyle/>
          <a:p>
            <a:r>
              <a:rPr lang="tr-TR" sz="1400" b="1" dirty="0">
                <a:solidFill>
                  <a:schemeClr val="bg1"/>
                </a:solidFill>
                <a:latin typeface="Arial" panose="020B0604020202020204" pitchFamily="34" charset="0"/>
                <a:cs typeface="Arial" panose="020B0604020202020204" pitchFamily="34" charset="0"/>
              </a:rPr>
              <a:t>BOR ESASLI MADDE</a:t>
            </a:r>
          </a:p>
        </p:txBody>
      </p:sp>
      <p:sp>
        <p:nvSpPr>
          <p:cNvPr id="23" name="Dikdörtgen 22"/>
          <p:cNvSpPr/>
          <p:nvPr/>
        </p:nvSpPr>
        <p:spPr>
          <a:xfrm>
            <a:off x="2820446" y="4953798"/>
            <a:ext cx="2023503" cy="307777"/>
          </a:xfrm>
          <a:prstGeom prst="rect">
            <a:avLst/>
          </a:prstGeom>
        </p:spPr>
        <p:txBody>
          <a:bodyPr wrap="none">
            <a:spAutoFit/>
          </a:bodyPr>
          <a:lstStyle/>
          <a:p>
            <a:r>
              <a:rPr lang="tr-TR" sz="1400" b="1" dirty="0">
                <a:solidFill>
                  <a:schemeClr val="bg1"/>
                </a:solidFill>
                <a:latin typeface="Arial" panose="020B0604020202020204" pitchFamily="34" charset="0"/>
                <a:cs typeface="Arial" panose="020B0604020202020204" pitchFamily="34" charset="0"/>
              </a:rPr>
              <a:t>YAĞLAMA YAĞLARI </a:t>
            </a:r>
          </a:p>
        </p:txBody>
      </p:sp>
      <p:sp>
        <p:nvSpPr>
          <p:cNvPr id="24" name="Dikdörtgen 23"/>
          <p:cNvSpPr/>
          <p:nvPr/>
        </p:nvSpPr>
        <p:spPr>
          <a:xfrm>
            <a:off x="2812187" y="5490760"/>
            <a:ext cx="2272673" cy="307777"/>
          </a:xfrm>
          <a:prstGeom prst="rect">
            <a:avLst/>
          </a:prstGeom>
        </p:spPr>
        <p:txBody>
          <a:bodyPr wrap="none">
            <a:spAutoFit/>
          </a:bodyPr>
          <a:lstStyle/>
          <a:p>
            <a:r>
              <a:rPr lang="tr-TR" sz="1400" b="1" dirty="0">
                <a:solidFill>
                  <a:schemeClr val="bg1"/>
                </a:solidFill>
                <a:latin typeface="Arial" panose="020B0604020202020204" pitchFamily="34" charset="0"/>
                <a:cs typeface="Arial" panose="020B0604020202020204" pitchFamily="34" charset="0"/>
              </a:rPr>
              <a:t>YAĞLAMA MADDELERİ</a:t>
            </a:r>
          </a:p>
        </p:txBody>
      </p:sp>
      <p:sp>
        <p:nvSpPr>
          <p:cNvPr id="25" name="Dikdörtgen 24"/>
          <p:cNvSpPr/>
          <p:nvPr/>
        </p:nvSpPr>
        <p:spPr>
          <a:xfrm>
            <a:off x="2819709" y="6018743"/>
            <a:ext cx="1410964" cy="307777"/>
          </a:xfrm>
          <a:prstGeom prst="rect">
            <a:avLst/>
          </a:prstGeom>
        </p:spPr>
        <p:txBody>
          <a:bodyPr wrap="none">
            <a:spAutoFit/>
          </a:bodyPr>
          <a:lstStyle/>
          <a:p>
            <a:r>
              <a:rPr lang="tr-TR" sz="1400" b="1" dirty="0">
                <a:solidFill>
                  <a:schemeClr val="bg1"/>
                </a:solidFill>
                <a:latin typeface="Arial" panose="020B0604020202020204" pitchFamily="34" charset="0"/>
                <a:cs typeface="Arial" panose="020B0604020202020204" pitchFamily="34" charset="0"/>
              </a:rPr>
              <a:t>GRESLER vb. </a:t>
            </a:r>
          </a:p>
        </p:txBody>
      </p:sp>
      <p:pic>
        <p:nvPicPr>
          <p:cNvPr id="26" name="Resim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8717" y="4022286"/>
            <a:ext cx="1556181" cy="1599711"/>
          </a:xfrm>
          <a:prstGeom prst="rect">
            <a:avLst/>
          </a:prstGeom>
        </p:spPr>
      </p:pic>
      <p:pic>
        <p:nvPicPr>
          <p:cNvPr id="27" name="Resim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372713" y="3706356"/>
            <a:ext cx="2933074" cy="596825"/>
          </a:xfrm>
          <a:prstGeom prst="rect">
            <a:avLst/>
          </a:prstGeom>
        </p:spPr>
      </p:pic>
      <p:pic>
        <p:nvPicPr>
          <p:cNvPr id="28" name="Resim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358410" y="4246335"/>
            <a:ext cx="2933074" cy="596825"/>
          </a:xfrm>
          <a:prstGeom prst="rect">
            <a:avLst/>
          </a:prstGeom>
        </p:spPr>
      </p:pic>
      <p:pic>
        <p:nvPicPr>
          <p:cNvPr id="29" name="Resim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342470" y="4771836"/>
            <a:ext cx="2933074" cy="596825"/>
          </a:xfrm>
          <a:prstGeom prst="rect">
            <a:avLst/>
          </a:prstGeom>
        </p:spPr>
      </p:pic>
      <p:pic>
        <p:nvPicPr>
          <p:cNvPr id="30" name="Resim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350033" y="5311815"/>
            <a:ext cx="2933074" cy="596825"/>
          </a:xfrm>
          <a:prstGeom prst="rect">
            <a:avLst/>
          </a:prstGeom>
        </p:spPr>
      </p:pic>
      <p:pic>
        <p:nvPicPr>
          <p:cNvPr id="32" name="Resim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350033" y="5814294"/>
            <a:ext cx="2933074" cy="596825"/>
          </a:xfrm>
          <a:prstGeom prst="rect">
            <a:avLst/>
          </a:prstGeom>
        </p:spPr>
      </p:pic>
      <p:pic>
        <p:nvPicPr>
          <p:cNvPr id="33" name="Resim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380528" y="3162586"/>
            <a:ext cx="2933074" cy="596825"/>
          </a:xfrm>
          <a:prstGeom prst="rect">
            <a:avLst/>
          </a:prstGeom>
        </p:spPr>
      </p:pic>
      <p:pic>
        <p:nvPicPr>
          <p:cNvPr id="34" name="Resim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1237" y="4022286"/>
            <a:ext cx="1556181" cy="1599711"/>
          </a:xfrm>
          <a:prstGeom prst="rect">
            <a:avLst/>
          </a:prstGeom>
        </p:spPr>
      </p:pic>
      <p:sp>
        <p:nvSpPr>
          <p:cNvPr id="35" name="Dikdörtgen 34"/>
          <p:cNvSpPr/>
          <p:nvPr/>
        </p:nvSpPr>
        <p:spPr>
          <a:xfrm>
            <a:off x="6712888" y="3360338"/>
            <a:ext cx="1904509" cy="307777"/>
          </a:xfrm>
          <a:prstGeom prst="rect">
            <a:avLst/>
          </a:prstGeom>
        </p:spPr>
        <p:txBody>
          <a:bodyPr wrap="square">
            <a:spAutoFit/>
          </a:bodyPr>
          <a:lstStyle/>
          <a:p>
            <a:pPr algn="just"/>
            <a:r>
              <a:rPr lang="tr-TR" sz="1400" b="1" dirty="0">
                <a:solidFill>
                  <a:schemeClr val="bg1"/>
                </a:solidFill>
                <a:latin typeface="Arial" panose="020B0604020202020204" pitchFamily="34" charset="0"/>
                <a:cs typeface="Arial" panose="020B0604020202020204" pitchFamily="34" charset="0"/>
              </a:rPr>
              <a:t>AKÜ-LASTİK</a:t>
            </a:r>
          </a:p>
        </p:txBody>
      </p:sp>
      <p:sp>
        <p:nvSpPr>
          <p:cNvPr id="36" name="Dikdörtgen 35"/>
          <p:cNvSpPr/>
          <p:nvPr/>
        </p:nvSpPr>
        <p:spPr>
          <a:xfrm>
            <a:off x="6739337" y="3899836"/>
            <a:ext cx="978858" cy="307777"/>
          </a:xfrm>
          <a:prstGeom prst="rect">
            <a:avLst/>
          </a:prstGeom>
        </p:spPr>
        <p:txBody>
          <a:bodyPr wrap="none">
            <a:spAutoFit/>
          </a:bodyPr>
          <a:lstStyle/>
          <a:p>
            <a:pPr algn="just"/>
            <a:r>
              <a:rPr lang="tr-TR" sz="1400" b="1" dirty="0">
                <a:solidFill>
                  <a:schemeClr val="bg1"/>
                </a:solidFill>
                <a:latin typeface="Arial" panose="020B0604020202020204" pitchFamily="34" charset="0"/>
                <a:cs typeface="Arial" panose="020B0604020202020204" pitchFamily="34" charset="0"/>
              </a:rPr>
              <a:t>MOBİLYA</a:t>
            </a:r>
          </a:p>
        </p:txBody>
      </p:sp>
      <p:sp>
        <p:nvSpPr>
          <p:cNvPr id="37" name="Dikdörtgen 36"/>
          <p:cNvSpPr/>
          <p:nvPr/>
        </p:nvSpPr>
        <p:spPr>
          <a:xfrm>
            <a:off x="6705366" y="4427399"/>
            <a:ext cx="931665" cy="307777"/>
          </a:xfrm>
          <a:prstGeom prst="rect">
            <a:avLst/>
          </a:prstGeom>
        </p:spPr>
        <p:txBody>
          <a:bodyPr wrap="none">
            <a:spAutoFit/>
          </a:bodyPr>
          <a:lstStyle/>
          <a:p>
            <a:r>
              <a:rPr lang="tr-TR" sz="1400" b="1" dirty="0">
                <a:solidFill>
                  <a:schemeClr val="bg1"/>
                </a:solidFill>
                <a:latin typeface="Arial" panose="020B0604020202020204" pitchFamily="34" charset="0"/>
                <a:cs typeface="Arial" panose="020B0604020202020204" pitchFamily="34" charset="0"/>
              </a:rPr>
              <a:t>TEKSTİL</a:t>
            </a:r>
          </a:p>
        </p:txBody>
      </p:sp>
      <p:sp>
        <p:nvSpPr>
          <p:cNvPr id="38" name="Dikdörtgen 37"/>
          <p:cNvSpPr/>
          <p:nvPr/>
        </p:nvSpPr>
        <p:spPr>
          <a:xfrm>
            <a:off x="6712888" y="4967640"/>
            <a:ext cx="1010213" cy="307777"/>
          </a:xfrm>
          <a:prstGeom prst="rect">
            <a:avLst/>
          </a:prstGeom>
        </p:spPr>
        <p:txBody>
          <a:bodyPr wrap="none">
            <a:spAutoFit/>
          </a:bodyPr>
          <a:lstStyle/>
          <a:p>
            <a:r>
              <a:rPr lang="tr-TR" sz="1400" b="1" dirty="0">
                <a:solidFill>
                  <a:schemeClr val="bg1"/>
                </a:solidFill>
                <a:latin typeface="Arial" panose="020B0604020202020204" pitchFamily="34" charset="0"/>
                <a:cs typeface="Arial" panose="020B0604020202020204" pitchFamily="34" charset="0"/>
              </a:rPr>
              <a:t>TEMİZLİK</a:t>
            </a:r>
          </a:p>
        </p:txBody>
      </p:sp>
      <p:sp>
        <p:nvSpPr>
          <p:cNvPr id="39" name="Dikdörtgen 38"/>
          <p:cNvSpPr/>
          <p:nvPr/>
        </p:nvSpPr>
        <p:spPr>
          <a:xfrm>
            <a:off x="6701003" y="5488318"/>
            <a:ext cx="1040157" cy="307777"/>
          </a:xfrm>
          <a:prstGeom prst="rect">
            <a:avLst/>
          </a:prstGeom>
        </p:spPr>
        <p:txBody>
          <a:bodyPr wrap="none">
            <a:spAutoFit/>
          </a:bodyPr>
          <a:lstStyle/>
          <a:p>
            <a:pPr algn="just"/>
            <a:r>
              <a:rPr lang="tr-TR" sz="1400" b="1" dirty="0">
                <a:solidFill>
                  <a:schemeClr val="bg1"/>
                </a:solidFill>
                <a:latin typeface="Arial" panose="020B0604020202020204" pitchFamily="34" charset="0"/>
                <a:cs typeface="Arial" panose="020B0604020202020204" pitchFamily="34" charset="0"/>
              </a:rPr>
              <a:t>HASTANE</a:t>
            </a:r>
          </a:p>
        </p:txBody>
      </p:sp>
      <p:sp>
        <p:nvSpPr>
          <p:cNvPr id="40" name="Dikdörtgen 39"/>
          <p:cNvSpPr/>
          <p:nvPr/>
        </p:nvSpPr>
        <p:spPr>
          <a:xfrm>
            <a:off x="6701003" y="6014598"/>
            <a:ext cx="2363789" cy="276999"/>
          </a:xfrm>
          <a:prstGeom prst="rect">
            <a:avLst/>
          </a:prstGeom>
        </p:spPr>
        <p:txBody>
          <a:bodyPr wrap="none">
            <a:spAutoFit/>
          </a:bodyPr>
          <a:lstStyle/>
          <a:p>
            <a:r>
              <a:rPr lang="tr-TR" sz="1200" b="1" dirty="0">
                <a:solidFill>
                  <a:schemeClr val="bg1"/>
                </a:solidFill>
                <a:latin typeface="Arial" panose="020B0604020202020204" pitchFamily="34" charset="0"/>
                <a:cs typeface="Arial" panose="020B0604020202020204" pitchFamily="34" charset="0"/>
              </a:rPr>
              <a:t>DAYANIKLI ÜRÜN GRUBU vb.</a:t>
            </a:r>
          </a:p>
        </p:txBody>
      </p:sp>
      <p:sp>
        <p:nvSpPr>
          <p:cNvPr id="67" name="Metin kutusu 66"/>
          <p:cNvSpPr txBox="1"/>
          <p:nvPr/>
        </p:nvSpPr>
        <p:spPr>
          <a:xfrm>
            <a:off x="5279857" y="4492614"/>
            <a:ext cx="723275" cy="523220"/>
          </a:xfrm>
          <a:prstGeom prst="rect">
            <a:avLst/>
          </a:prstGeom>
          <a:noFill/>
        </p:spPr>
        <p:txBody>
          <a:bodyPr wrap="none" rtlCol="0">
            <a:spAutoFit/>
          </a:bodyPr>
          <a:lstStyle/>
          <a:p>
            <a:r>
              <a:rPr lang="tr-TR" sz="2800" b="1" dirty="0">
                <a:solidFill>
                  <a:srgbClr val="04488F"/>
                </a:solidFill>
                <a:latin typeface="Arial" panose="020B0604020202020204" pitchFamily="34" charset="0"/>
                <a:cs typeface="Arial" panose="020B0604020202020204" pitchFamily="34" charset="0"/>
              </a:rPr>
              <a:t>%1</a:t>
            </a:r>
          </a:p>
        </p:txBody>
      </p:sp>
      <p:sp>
        <p:nvSpPr>
          <p:cNvPr id="68" name="Metin kutusu 67"/>
          <p:cNvSpPr txBox="1"/>
          <p:nvPr/>
        </p:nvSpPr>
        <p:spPr>
          <a:xfrm>
            <a:off x="9331020" y="4492614"/>
            <a:ext cx="723275" cy="523220"/>
          </a:xfrm>
          <a:prstGeom prst="rect">
            <a:avLst/>
          </a:prstGeom>
          <a:noFill/>
        </p:spPr>
        <p:txBody>
          <a:bodyPr wrap="none" rtlCol="0">
            <a:spAutoFit/>
          </a:bodyPr>
          <a:lstStyle/>
          <a:p>
            <a:r>
              <a:rPr lang="tr-TR" sz="2800" b="1" dirty="0">
                <a:solidFill>
                  <a:srgbClr val="04488F"/>
                </a:solidFill>
                <a:latin typeface="Arial" panose="020B0604020202020204" pitchFamily="34" charset="0"/>
                <a:cs typeface="Arial" panose="020B0604020202020204" pitchFamily="34" charset="0"/>
              </a:rPr>
              <a:t>%3</a:t>
            </a:r>
          </a:p>
        </p:txBody>
      </p:sp>
      <p:pic>
        <p:nvPicPr>
          <p:cNvPr id="3" name="Resim 2">
            <a:extLst>
              <a:ext uri="{FF2B5EF4-FFF2-40B4-BE49-F238E27FC236}">
                <a16:creationId xmlns:a16="http://schemas.microsoft.com/office/drawing/2014/main" id="{3088B6CC-C7F2-B053-C7E4-8E47251C7C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6504629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293100" y="335656"/>
            <a:ext cx="3898900" cy="707886"/>
          </a:xfrm>
          <a:prstGeom prst="rect">
            <a:avLst/>
          </a:prstGeom>
          <a:noFill/>
        </p:spPr>
        <p:txBody>
          <a:bodyPr wrap="square" rtlCol="0">
            <a:spAutoFit/>
          </a:bodyPr>
          <a:lstStyle/>
          <a:p>
            <a:pPr algn="ctr"/>
            <a:r>
              <a:rPr lang="it-IT" sz="2000" dirty="0">
                <a:solidFill>
                  <a:schemeClr val="bg1"/>
                </a:solidFill>
                <a:latin typeface="Arial Black" panose="020B0A04020102020204" pitchFamily="34" charset="0"/>
              </a:rPr>
              <a:t>2018-2025 </a:t>
            </a:r>
            <a:r>
              <a:rPr lang="it-IT" sz="2000" dirty="0" err="1">
                <a:solidFill>
                  <a:schemeClr val="bg1"/>
                </a:solidFill>
                <a:latin typeface="Arial Black" panose="020B0A04020102020204" pitchFamily="34" charset="0"/>
              </a:rPr>
              <a:t>Satış</a:t>
            </a:r>
            <a:r>
              <a:rPr lang="it-IT" sz="2000" dirty="0">
                <a:solidFill>
                  <a:schemeClr val="bg1"/>
                </a:solidFill>
                <a:latin typeface="Arial Black" panose="020B0A04020102020204" pitchFamily="34" charset="0"/>
              </a:rPr>
              <a:t> </a:t>
            </a:r>
            <a:r>
              <a:rPr lang="it-IT" sz="2000" dirty="0" err="1">
                <a:solidFill>
                  <a:schemeClr val="bg1"/>
                </a:solidFill>
                <a:latin typeface="Arial Black" panose="020B0A04020102020204" pitchFamily="34" charset="0"/>
              </a:rPr>
              <a:t>Verileri</a:t>
            </a:r>
            <a:r>
              <a:rPr lang="it-IT" sz="2000" dirty="0">
                <a:solidFill>
                  <a:schemeClr val="bg1"/>
                </a:solidFill>
                <a:latin typeface="Arial Black" panose="020B0A04020102020204" pitchFamily="34" charset="0"/>
              </a:rPr>
              <a:t> ve </a:t>
            </a:r>
            <a:r>
              <a:rPr lang="it-IT" sz="2000" dirty="0" err="1">
                <a:solidFill>
                  <a:schemeClr val="bg1"/>
                </a:solidFill>
                <a:latin typeface="Arial Black" panose="020B0A04020102020204" pitchFamily="34" charset="0"/>
              </a:rPr>
              <a:t>Oranları</a:t>
            </a:r>
            <a:endParaRPr lang="it-IT" sz="2000" dirty="0">
              <a:solidFill>
                <a:schemeClr val="bg1"/>
              </a:solidFill>
              <a:latin typeface="Arial Black" panose="020B0A04020102020204" pitchFamily="34" charset="0"/>
            </a:endParaRPr>
          </a:p>
        </p:txBody>
      </p:sp>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sp>
        <p:nvSpPr>
          <p:cNvPr id="5" name="Dikdörtgen 4"/>
          <p:cNvSpPr/>
          <p:nvPr/>
        </p:nvSpPr>
        <p:spPr>
          <a:xfrm>
            <a:off x="456536" y="2816224"/>
            <a:ext cx="3490732" cy="923330"/>
          </a:xfrm>
          <a:prstGeom prst="rect">
            <a:avLst/>
          </a:prstGeom>
        </p:spPr>
        <p:txBody>
          <a:bodyPr wrap="square">
            <a:spAutoFit/>
          </a:bodyPr>
          <a:lstStyle/>
          <a:p>
            <a:r>
              <a:rPr lang="tr-TR" dirty="0">
                <a:solidFill>
                  <a:srgbClr val="FF6B00"/>
                </a:solidFill>
                <a:latin typeface="Arial Black" panose="020B0A04020102020204" pitchFamily="34" charset="0"/>
                <a:cs typeface="Arial" panose="020B0604020202020204" pitchFamily="34" charset="0"/>
              </a:rPr>
              <a:t>2025</a:t>
            </a:r>
            <a:r>
              <a:rPr lang="tr-TR" dirty="0">
                <a:solidFill>
                  <a:srgbClr val="04488F"/>
                </a:solidFill>
                <a:latin typeface="Arial" panose="020B0604020202020204" pitchFamily="34" charset="0"/>
                <a:cs typeface="Arial" panose="020B0604020202020204" pitchFamily="34" charset="0"/>
              </a:rPr>
              <a:t> yılı verileri </a:t>
            </a:r>
            <a:r>
              <a:rPr lang="tr-TR" dirty="0">
                <a:solidFill>
                  <a:srgbClr val="FF6B00"/>
                </a:solidFill>
                <a:latin typeface="Arial Black" panose="020B0A04020102020204" pitchFamily="34" charset="0"/>
                <a:cs typeface="Arial" panose="020B0604020202020204" pitchFamily="34" charset="0"/>
              </a:rPr>
              <a:t>15.10.2025 </a:t>
            </a:r>
            <a:r>
              <a:rPr lang="tr-TR" dirty="0">
                <a:solidFill>
                  <a:srgbClr val="04488F"/>
                </a:solidFill>
                <a:latin typeface="Arial" panose="020B0604020202020204" pitchFamily="34" charset="0"/>
                <a:cs typeface="Arial" panose="020B0604020202020204" pitchFamily="34" charset="0"/>
              </a:rPr>
              <a:t>tarihine kadar oluşan </a:t>
            </a:r>
          </a:p>
          <a:p>
            <a:r>
              <a:rPr lang="tr-TR" dirty="0">
                <a:solidFill>
                  <a:srgbClr val="04488F"/>
                </a:solidFill>
                <a:latin typeface="Arial" panose="020B0604020202020204" pitchFamily="34" charset="0"/>
                <a:cs typeface="Arial" panose="020B0604020202020204" pitchFamily="34" charset="0"/>
              </a:rPr>
              <a:t>satış tutarını ifade etmektedir.</a:t>
            </a:r>
          </a:p>
        </p:txBody>
      </p:sp>
      <p:graphicFrame>
        <p:nvGraphicFramePr>
          <p:cNvPr id="6" name="Grafik 5"/>
          <p:cNvGraphicFramePr/>
          <p:nvPr>
            <p:extLst>
              <p:ext uri="{D42A27DB-BD31-4B8C-83A1-F6EECF244321}">
                <p14:modId xmlns:p14="http://schemas.microsoft.com/office/powerpoint/2010/main" val="3376451124"/>
              </p:ext>
            </p:extLst>
          </p:nvPr>
        </p:nvGraphicFramePr>
        <p:xfrm>
          <a:off x="4103624" y="1448432"/>
          <a:ext cx="6645275" cy="4804834"/>
        </p:xfrm>
        <a:graphic>
          <a:graphicData uri="http://schemas.openxmlformats.org/drawingml/2006/chart">
            <c:chart xmlns:c="http://schemas.openxmlformats.org/drawingml/2006/chart" xmlns:r="http://schemas.openxmlformats.org/officeDocument/2006/relationships" r:id="rId3"/>
          </a:graphicData>
        </a:graphic>
      </p:graphicFrame>
      <p:pic>
        <p:nvPicPr>
          <p:cNvPr id="3" name="Resim 2">
            <a:extLst>
              <a:ext uri="{FF2B5EF4-FFF2-40B4-BE49-F238E27FC236}">
                <a16:creationId xmlns:a16="http://schemas.microsoft.com/office/drawing/2014/main" id="{B3D39421-7BF0-A2FC-7823-0E5356FFEF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2088973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Metin kutusu 8"/>
          <p:cNvSpPr txBox="1"/>
          <p:nvPr/>
        </p:nvSpPr>
        <p:spPr>
          <a:xfrm>
            <a:off x="1377647" y="3105834"/>
            <a:ext cx="9436705" cy="646331"/>
          </a:xfrm>
          <a:prstGeom prst="rect">
            <a:avLst/>
          </a:prstGeom>
          <a:noFill/>
        </p:spPr>
        <p:txBody>
          <a:bodyPr wrap="square" rtlCol="0">
            <a:spAutoFit/>
          </a:bodyPr>
          <a:lstStyle/>
          <a:p>
            <a:pPr algn="ctr"/>
            <a:r>
              <a:rPr lang="tr-TR" sz="3600" dirty="0">
                <a:solidFill>
                  <a:srgbClr val="157BBF"/>
                </a:solidFill>
                <a:latin typeface="Arial Black" panose="020B0A04020102020204" pitchFamily="34" charset="0"/>
              </a:rPr>
              <a:t>MÜTEFERRİK</a:t>
            </a:r>
          </a:p>
        </p:txBody>
      </p:sp>
      <p:cxnSp>
        <p:nvCxnSpPr>
          <p:cNvPr id="34" name="Düz Bağlayıcı 33"/>
          <p:cNvCxnSpPr/>
          <p:nvPr/>
        </p:nvCxnSpPr>
        <p:spPr>
          <a:xfrm>
            <a:off x="4486844" y="3780724"/>
            <a:ext cx="302847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860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9" name="Metin kutusu 8"/>
          <p:cNvSpPr txBox="1"/>
          <p:nvPr/>
        </p:nvSpPr>
        <p:spPr>
          <a:xfrm>
            <a:off x="1795868" y="3105834"/>
            <a:ext cx="8600263" cy="646331"/>
          </a:xfrm>
          <a:prstGeom prst="rect">
            <a:avLst/>
          </a:prstGeom>
          <a:noFill/>
        </p:spPr>
        <p:txBody>
          <a:bodyPr wrap="square" rtlCol="0">
            <a:spAutoFit/>
          </a:bodyPr>
          <a:lstStyle/>
          <a:p>
            <a:pPr algn="ctr"/>
            <a:r>
              <a:rPr lang="tr-TR" sz="3600" dirty="0">
                <a:solidFill>
                  <a:srgbClr val="157BBF"/>
                </a:solidFill>
                <a:latin typeface="Arial Black" panose="020B0A04020102020204" pitchFamily="34" charset="0"/>
              </a:rPr>
              <a:t>ÜST POLİTİKA VE STRATEJİLER</a:t>
            </a:r>
          </a:p>
        </p:txBody>
      </p:sp>
      <p:cxnSp>
        <p:nvCxnSpPr>
          <p:cNvPr id="34" name="Düz Bağlayıcı 33"/>
          <p:cNvCxnSpPr/>
          <p:nvPr/>
        </p:nvCxnSpPr>
        <p:spPr>
          <a:xfrm>
            <a:off x="4486844" y="3780724"/>
            <a:ext cx="302847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5450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sp>
        <p:nvSpPr>
          <p:cNvPr id="31" name="Dikdörtgen 30"/>
          <p:cNvSpPr/>
          <p:nvPr/>
        </p:nvSpPr>
        <p:spPr>
          <a:xfrm>
            <a:off x="1049933" y="1982185"/>
            <a:ext cx="10092133" cy="3616375"/>
          </a:xfrm>
          <a:prstGeom prst="rect">
            <a:avLst/>
          </a:prstGeom>
        </p:spPr>
        <p:txBody>
          <a:bodyPr wrap="square">
            <a:spAutoFit/>
          </a:bodyPr>
          <a:lstStyle/>
          <a:p>
            <a:pPr marL="171450" lvl="0" indent="-171450">
              <a:buClr>
                <a:srgbClr val="00E1FF"/>
              </a:buClr>
              <a:buFont typeface="Wingdings" panose="05000000000000000000" pitchFamily="2" charset="2"/>
              <a:buChar char="ü"/>
            </a:pPr>
            <a:r>
              <a:rPr lang="tr-TR" sz="1600" dirty="0">
                <a:solidFill>
                  <a:srgbClr val="04488F"/>
                </a:solidFill>
                <a:latin typeface="Arial" panose="020B0604020202020204" pitchFamily="34" charset="0"/>
                <a:cs typeface="Arial" panose="020B0604020202020204" pitchFamily="34" charset="0"/>
              </a:rPr>
              <a:t>DMO’nun faaliyet konuları arasında yer almakla birlikte </a:t>
            </a:r>
            <a:r>
              <a:rPr lang="tr-TR" sz="1600" dirty="0" smtClean="0">
                <a:solidFill>
                  <a:srgbClr val="04488F"/>
                </a:solidFill>
                <a:latin typeface="Arial" panose="020B0604020202020204" pitchFamily="34" charset="0"/>
                <a:cs typeface="Arial" panose="020B0604020202020204" pitchFamily="34" charset="0"/>
              </a:rPr>
              <a:t>katalog </a:t>
            </a:r>
            <a:r>
              <a:rPr lang="tr-TR" sz="1600" dirty="0">
                <a:solidFill>
                  <a:srgbClr val="04488F"/>
                </a:solidFill>
                <a:latin typeface="Arial" panose="020B0604020202020204" pitchFamily="34" charset="0"/>
                <a:cs typeface="Arial" panose="020B0604020202020204" pitchFamily="34" charset="0"/>
              </a:rPr>
              <a:t>yoluyla alımı gerçekleştirilemeyen ürünlerin, ihtiyaç sahibi kuruluşlarca hazırlanan teknik şartnameler doğrultusunda çeşitli ihale usulleri ile iç ve dış piyasadan temin edildiği alım şeklidir.</a:t>
            </a:r>
          </a:p>
          <a:p>
            <a:pPr marL="171450" lvl="0" indent="-171450">
              <a:buClr>
                <a:srgbClr val="00E1FF"/>
              </a:buClr>
              <a:buFont typeface="Wingdings" panose="05000000000000000000" pitchFamily="2" charset="2"/>
              <a:buChar char="ü"/>
            </a:pPr>
            <a:endParaRPr lang="tr-TR" sz="1600" dirty="0">
              <a:solidFill>
                <a:srgbClr val="04488F"/>
              </a:solidFill>
              <a:latin typeface="Arial" panose="020B0604020202020204" pitchFamily="34" charset="0"/>
              <a:cs typeface="Arial" panose="020B0604020202020204" pitchFamily="34" charset="0"/>
            </a:endParaRPr>
          </a:p>
          <a:p>
            <a:pPr marL="171450" lvl="0" indent="-171450">
              <a:buClr>
                <a:srgbClr val="00E1FF"/>
              </a:buClr>
              <a:buFont typeface="Wingdings" panose="05000000000000000000" pitchFamily="2" charset="2"/>
              <a:buChar char="ü"/>
            </a:pPr>
            <a:r>
              <a:rPr lang="tr-TR" sz="1600" dirty="0">
                <a:solidFill>
                  <a:srgbClr val="04488F"/>
                </a:solidFill>
                <a:latin typeface="Arial" panose="020B0604020202020204" pitchFamily="34" charset="0"/>
                <a:cs typeface="Arial" panose="020B0604020202020204" pitchFamily="34" charset="0"/>
              </a:rPr>
              <a:t>DMO’nun kamu kurum ve kuruluşlarının talepleri doğrultusunda düzenlediği ihalelere ilişkin ilanları </a:t>
            </a:r>
            <a:r>
              <a:rPr lang="tr-TR" sz="1600" b="1" dirty="0">
                <a:solidFill>
                  <a:srgbClr val="FF6B00"/>
                </a:solidFill>
                <a:latin typeface="Arial" panose="020B0604020202020204" pitchFamily="34" charset="0"/>
                <a:cs typeface="Arial" panose="020B0604020202020204" pitchFamily="34" charset="0"/>
              </a:rPr>
              <a:t>www.dmo.gov.tr</a:t>
            </a:r>
            <a:r>
              <a:rPr lang="tr-TR" sz="1600" dirty="0">
                <a:solidFill>
                  <a:srgbClr val="04488F"/>
                </a:solidFill>
                <a:latin typeface="Arial" panose="020B0604020202020204" pitchFamily="34" charset="0"/>
                <a:cs typeface="Arial" panose="020B0604020202020204" pitchFamily="34" charset="0"/>
              </a:rPr>
              <a:t> internet adresinden takip edilebilmektedir.</a:t>
            </a:r>
          </a:p>
          <a:p>
            <a:pPr lvl="0">
              <a:buClr>
                <a:srgbClr val="00E1FF"/>
              </a:buClr>
            </a:pPr>
            <a:endParaRPr lang="tr-TR" sz="1600" dirty="0">
              <a:solidFill>
                <a:srgbClr val="04488F"/>
              </a:solidFill>
              <a:latin typeface="Arial" panose="020B0604020202020204" pitchFamily="34" charset="0"/>
              <a:cs typeface="Arial" panose="020B0604020202020204" pitchFamily="34" charset="0"/>
            </a:endParaRPr>
          </a:p>
          <a:p>
            <a:pPr marL="171450" lvl="0" indent="-171450">
              <a:buClr>
                <a:srgbClr val="00E1FF"/>
              </a:buClr>
              <a:buFont typeface="Wingdings" panose="05000000000000000000" pitchFamily="2" charset="2"/>
              <a:buChar char="ü"/>
            </a:pPr>
            <a:r>
              <a:rPr lang="tr-TR" sz="1600" dirty="0">
                <a:solidFill>
                  <a:srgbClr val="04488F"/>
                </a:solidFill>
                <a:latin typeface="Arial" panose="020B0604020202020204" pitchFamily="34" charset="0"/>
                <a:cs typeface="Arial" panose="020B0604020202020204" pitchFamily="34" charset="0"/>
              </a:rPr>
              <a:t>İhalelere katılmak isteyen firmaların ilgilendikleri ihale ile ilgili dokümanları DMO web sitesi üzerinden indirerek incelemeleri, koşulları taşımaları halinde şartname bedelini DMO banka hesaplarına veya Genel Müdürlük veznelerine yatırmaları ve ihale dokümanında anlatılan şekilde hazırlayacakları teklif dosyasını, ilan metninde yer alan son teklif verme saatinden önce ihaleyi düzenleyen birimin dosya sorumlusuna tutanak karşılığında teslim etmeleri gerekmektedir.</a:t>
            </a:r>
          </a:p>
          <a:p>
            <a:pPr lvl="0">
              <a:buClr>
                <a:srgbClr val="00E1FF"/>
              </a:buClr>
            </a:pPr>
            <a:endParaRPr lang="tr-TR" sz="1600" dirty="0">
              <a:solidFill>
                <a:srgbClr val="04488F"/>
              </a:solidFill>
              <a:latin typeface="Arial" panose="020B0604020202020204" pitchFamily="34" charset="0"/>
              <a:cs typeface="Arial" panose="020B0604020202020204" pitchFamily="34" charset="0"/>
            </a:endParaRPr>
          </a:p>
          <a:p>
            <a:pPr marR="0" lvl="0" fontAlgn="auto">
              <a:spcBef>
                <a:spcPts val="600"/>
              </a:spcBef>
              <a:spcAft>
                <a:spcPts val="600"/>
              </a:spcAft>
              <a:buClr>
                <a:srgbClr val="3DD8EF"/>
              </a:buClr>
              <a:buSzTx/>
              <a:tabLst/>
              <a:defRPr/>
            </a:pPr>
            <a:endParaRPr lang="tr-TR" sz="1600" dirty="0">
              <a:solidFill>
                <a:srgbClr val="04488F"/>
              </a:solidFill>
              <a:latin typeface="Arial" panose="020B0604020202020204" pitchFamily="34" charset="0"/>
              <a:cs typeface="Arial" panose="020B0604020202020204" pitchFamily="34" charset="0"/>
            </a:endParaRPr>
          </a:p>
        </p:txBody>
      </p:sp>
      <p:pic>
        <p:nvPicPr>
          <p:cNvPr id="3" name="Resim 2">
            <a:extLst>
              <a:ext uri="{FF2B5EF4-FFF2-40B4-BE49-F238E27FC236}">
                <a16:creationId xmlns:a16="http://schemas.microsoft.com/office/drawing/2014/main" id="{B0EFDA07-768F-2309-C27F-82EED85D04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
        <p:nvSpPr>
          <p:cNvPr id="7" name="Metin kutusu 6"/>
          <p:cNvSpPr txBox="1"/>
          <p:nvPr/>
        </p:nvSpPr>
        <p:spPr>
          <a:xfrm>
            <a:off x="8356474" y="507381"/>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Müteferrik </a:t>
            </a:r>
          </a:p>
        </p:txBody>
      </p:sp>
    </p:spTree>
    <p:extLst>
      <p:ext uri="{BB962C8B-B14F-4D97-AF65-F5344CB8AC3E}">
        <p14:creationId xmlns:p14="http://schemas.microsoft.com/office/powerpoint/2010/main" val="18130729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293100" y="457895"/>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İhale Süreci</a:t>
            </a:r>
          </a:p>
        </p:txBody>
      </p:sp>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2550" y="2282949"/>
            <a:ext cx="9326899" cy="2292101"/>
          </a:xfrm>
          <a:prstGeom prst="rect">
            <a:avLst/>
          </a:prstGeom>
        </p:spPr>
      </p:pic>
      <p:sp>
        <p:nvSpPr>
          <p:cNvPr id="9" name="Metin kutusu 8">
            <a:extLst>
              <a:ext uri="{FF2B5EF4-FFF2-40B4-BE49-F238E27FC236}">
                <a16:creationId xmlns:a16="http://schemas.microsoft.com/office/drawing/2014/main" id="{E1884807-2719-558D-695E-E9CA74127657}"/>
              </a:ext>
            </a:extLst>
          </p:cNvPr>
          <p:cNvSpPr txBox="1"/>
          <p:nvPr/>
        </p:nvSpPr>
        <p:spPr>
          <a:xfrm>
            <a:off x="1211506" y="1440879"/>
            <a:ext cx="1804630" cy="1169551"/>
          </a:xfrm>
          <a:prstGeom prst="rect">
            <a:avLst/>
          </a:prstGeom>
          <a:noFill/>
        </p:spPr>
        <p:txBody>
          <a:bodyPr wrap="square">
            <a:spAutoFit/>
          </a:bodyPr>
          <a:lstStyle/>
          <a:p>
            <a:pPr algn="ctr">
              <a:defRPr/>
            </a:pPr>
            <a:r>
              <a:rPr lang="tr-TR" sz="1400" b="1" kern="0" dirty="0">
                <a:solidFill>
                  <a:srgbClr val="04488F"/>
                </a:solidFill>
                <a:latin typeface="Arial" panose="020B0604020202020204" pitchFamily="34" charset="0"/>
                <a:cs typeface="Arial" panose="020B0604020202020204" pitchFamily="34" charset="0"/>
              </a:rPr>
              <a:t>Müşteri Taleplerinin</a:t>
            </a:r>
          </a:p>
          <a:p>
            <a:pPr algn="ctr">
              <a:defRPr/>
            </a:pPr>
            <a:r>
              <a:rPr lang="tr-TR" sz="1400" b="1" kern="0" dirty="0">
                <a:solidFill>
                  <a:srgbClr val="04488F"/>
                </a:solidFill>
                <a:latin typeface="Arial" panose="020B0604020202020204" pitchFamily="34" charset="0"/>
                <a:cs typeface="Arial" panose="020B0604020202020204" pitchFamily="34" charset="0"/>
              </a:rPr>
              <a:t>Ön İnceleme Birimlerine Düşmesi</a:t>
            </a:r>
          </a:p>
        </p:txBody>
      </p:sp>
      <p:sp>
        <p:nvSpPr>
          <p:cNvPr id="11" name="Metin kutusu 10">
            <a:extLst>
              <a:ext uri="{FF2B5EF4-FFF2-40B4-BE49-F238E27FC236}">
                <a16:creationId xmlns:a16="http://schemas.microsoft.com/office/drawing/2014/main" id="{908D0398-B5F3-7433-283F-F70B752F1EF9}"/>
              </a:ext>
            </a:extLst>
          </p:cNvPr>
          <p:cNvSpPr txBox="1"/>
          <p:nvPr/>
        </p:nvSpPr>
        <p:spPr>
          <a:xfrm>
            <a:off x="2326179" y="4252684"/>
            <a:ext cx="1828800" cy="954107"/>
          </a:xfrm>
          <a:prstGeom prst="rect">
            <a:avLst/>
          </a:prstGeom>
          <a:noFill/>
        </p:spPr>
        <p:txBody>
          <a:bodyPr wrap="square">
            <a:spAutoFit/>
          </a:bodyPr>
          <a:lstStyle/>
          <a:p>
            <a:pPr algn="ctr">
              <a:defRPr/>
            </a:pPr>
            <a:r>
              <a:rPr lang="tr-TR" sz="1400" b="1" kern="0" dirty="0">
                <a:solidFill>
                  <a:srgbClr val="04488F"/>
                </a:solidFill>
                <a:latin typeface="Arial" panose="020B0604020202020204" pitchFamily="34" charset="0"/>
                <a:cs typeface="Arial" panose="020B0604020202020204" pitchFamily="34" charset="0"/>
              </a:rPr>
              <a:t>Talebin</a:t>
            </a:r>
          </a:p>
          <a:p>
            <a:pPr algn="ctr">
              <a:defRPr/>
            </a:pPr>
            <a:r>
              <a:rPr lang="tr-TR" sz="1400" b="1" kern="0" dirty="0" err="1">
                <a:solidFill>
                  <a:srgbClr val="04488F"/>
                </a:solidFill>
                <a:latin typeface="Arial" panose="020B0604020202020204" pitchFamily="34" charset="0"/>
                <a:cs typeface="Arial" panose="020B0604020202020204" pitchFamily="34" charset="0"/>
              </a:rPr>
              <a:t>Satınalma</a:t>
            </a:r>
            <a:r>
              <a:rPr lang="tr-TR" sz="1400" b="1" kern="0" dirty="0">
                <a:solidFill>
                  <a:srgbClr val="04488F"/>
                </a:solidFill>
                <a:latin typeface="Arial" panose="020B0604020202020204" pitchFamily="34" charset="0"/>
                <a:cs typeface="Arial" panose="020B0604020202020204" pitchFamily="34" charset="0"/>
              </a:rPr>
              <a:t> Birimlerine Gönderilmesi</a:t>
            </a:r>
          </a:p>
        </p:txBody>
      </p:sp>
      <p:sp>
        <p:nvSpPr>
          <p:cNvPr id="12" name="Metin kutusu 11">
            <a:extLst>
              <a:ext uri="{FF2B5EF4-FFF2-40B4-BE49-F238E27FC236}">
                <a16:creationId xmlns:a16="http://schemas.microsoft.com/office/drawing/2014/main" id="{13E5E9B6-E531-22F7-5E7D-FD4D97E8E1D3}"/>
              </a:ext>
            </a:extLst>
          </p:cNvPr>
          <p:cNvSpPr txBox="1"/>
          <p:nvPr/>
        </p:nvSpPr>
        <p:spPr>
          <a:xfrm>
            <a:off x="3584270" y="1440878"/>
            <a:ext cx="1574470" cy="1169551"/>
          </a:xfrm>
          <a:prstGeom prst="rect">
            <a:avLst/>
          </a:prstGeom>
          <a:noFill/>
        </p:spPr>
        <p:txBody>
          <a:bodyPr wrap="square">
            <a:spAutoFit/>
          </a:bodyPr>
          <a:lstStyle/>
          <a:p>
            <a:pPr algn="ctr">
              <a:defRPr/>
            </a:pPr>
            <a:r>
              <a:rPr lang="tr-TR" sz="1400" b="1" kern="0" dirty="0">
                <a:solidFill>
                  <a:srgbClr val="04488F"/>
                </a:solidFill>
                <a:latin typeface="Arial" panose="020B0604020202020204" pitchFamily="34" charset="0"/>
                <a:cs typeface="Arial" panose="020B0604020202020204" pitchFamily="34" charset="0"/>
              </a:rPr>
              <a:t>Fiyat Araştırma Birimince Teknik</a:t>
            </a:r>
          </a:p>
          <a:p>
            <a:pPr algn="ctr">
              <a:defRPr/>
            </a:pPr>
            <a:r>
              <a:rPr lang="tr-TR" sz="1400" b="1" kern="0" dirty="0">
                <a:solidFill>
                  <a:srgbClr val="04488F"/>
                </a:solidFill>
                <a:latin typeface="Arial" panose="020B0604020202020204" pitchFamily="34" charset="0"/>
                <a:cs typeface="Arial" panose="020B0604020202020204" pitchFamily="34" charset="0"/>
              </a:rPr>
              <a:t> Şartname İncelemesi </a:t>
            </a:r>
          </a:p>
        </p:txBody>
      </p:sp>
      <p:sp>
        <p:nvSpPr>
          <p:cNvPr id="13" name="Metin kutusu 12">
            <a:extLst>
              <a:ext uri="{FF2B5EF4-FFF2-40B4-BE49-F238E27FC236}">
                <a16:creationId xmlns:a16="http://schemas.microsoft.com/office/drawing/2014/main" id="{5AACD2B2-4081-12A2-B391-8C8F0A98D6D0}"/>
              </a:ext>
            </a:extLst>
          </p:cNvPr>
          <p:cNvSpPr txBox="1"/>
          <p:nvPr/>
        </p:nvSpPr>
        <p:spPr>
          <a:xfrm>
            <a:off x="4585695" y="4252684"/>
            <a:ext cx="1880172" cy="954107"/>
          </a:xfrm>
          <a:prstGeom prst="rect">
            <a:avLst/>
          </a:prstGeom>
          <a:noFill/>
        </p:spPr>
        <p:txBody>
          <a:bodyPr wrap="square">
            <a:spAutoFit/>
          </a:bodyPr>
          <a:lstStyle/>
          <a:p>
            <a:pPr algn="ctr">
              <a:defRPr/>
            </a:pPr>
            <a:r>
              <a:rPr lang="tr-TR" sz="1400" b="1" kern="0" dirty="0" err="1">
                <a:solidFill>
                  <a:srgbClr val="04488F"/>
                </a:solidFill>
                <a:latin typeface="Arial" panose="020B0604020202020204" pitchFamily="34" charset="0"/>
                <a:cs typeface="Arial" panose="020B0604020202020204" pitchFamily="34" charset="0"/>
              </a:rPr>
              <a:t>Satınalma</a:t>
            </a:r>
            <a:r>
              <a:rPr lang="tr-TR" sz="1400" b="1" kern="0" dirty="0">
                <a:solidFill>
                  <a:srgbClr val="04488F"/>
                </a:solidFill>
                <a:latin typeface="Arial" panose="020B0604020202020204" pitchFamily="34" charset="0"/>
                <a:cs typeface="Arial" panose="020B0604020202020204" pitchFamily="34" charset="0"/>
              </a:rPr>
              <a:t> Birimince Ön Müsaade </a:t>
            </a:r>
          </a:p>
          <a:p>
            <a:pPr algn="ctr">
              <a:defRPr/>
            </a:pPr>
            <a:r>
              <a:rPr lang="tr-TR" sz="1400" b="1" kern="0" dirty="0">
                <a:solidFill>
                  <a:srgbClr val="04488F"/>
                </a:solidFill>
                <a:latin typeface="Arial" panose="020B0604020202020204" pitchFamily="34" charset="0"/>
                <a:cs typeface="Arial" panose="020B0604020202020204" pitchFamily="34" charset="0"/>
              </a:rPr>
              <a:t>Onayı Alınarak</a:t>
            </a:r>
          </a:p>
          <a:p>
            <a:pPr algn="ctr">
              <a:defRPr/>
            </a:pPr>
            <a:r>
              <a:rPr lang="tr-TR" sz="1400" b="1" kern="0" dirty="0">
                <a:solidFill>
                  <a:srgbClr val="04488F"/>
                </a:solidFill>
                <a:latin typeface="Arial" panose="020B0604020202020204" pitchFamily="34" charset="0"/>
                <a:cs typeface="Arial" panose="020B0604020202020204" pitchFamily="34" charset="0"/>
              </a:rPr>
              <a:t>İhaleye Çıkılması</a:t>
            </a:r>
          </a:p>
        </p:txBody>
      </p:sp>
      <p:sp>
        <p:nvSpPr>
          <p:cNvPr id="15" name="Metin kutusu 14">
            <a:extLst>
              <a:ext uri="{FF2B5EF4-FFF2-40B4-BE49-F238E27FC236}">
                <a16:creationId xmlns:a16="http://schemas.microsoft.com/office/drawing/2014/main" id="{2F7BAEE1-ECC9-D164-7D49-CECA8C3FA36F}"/>
              </a:ext>
            </a:extLst>
          </p:cNvPr>
          <p:cNvSpPr txBox="1"/>
          <p:nvPr/>
        </p:nvSpPr>
        <p:spPr>
          <a:xfrm>
            <a:off x="5601981" y="1440878"/>
            <a:ext cx="2134751" cy="1169551"/>
          </a:xfrm>
          <a:prstGeom prst="rect">
            <a:avLst/>
          </a:prstGeom>
          <a:noFill/>
        </p:spPr>
        <p:txBody>
          <a:bodyPr wrap="square">
            <a:spAutoFit/>
          </a:bodyPr>
          <a:lstStyle/>
          <a:p>
            <a:pPr algn="ctr">
              <a:defRPr/>
            </a:pPr>
            <a:r>
              <a:rPr lang="tr-TR" sz="1400" b="1" kern="0" dirty="0">
                <a:solidFill>
                  <a:srgbClr val="04488F"/>
                </a:solidFill>
                <a:latin typeface="Arial" panose="020B0604020202020204" pitchFamily="34" charset="0"/>
                <a:cs typeface="Arial" panose="020B0604020202020204" pitchFamily="34" charset="0"/>
              </a:rPr>
              <a:t>Dış Zarf Açılması, Kurumca Teknik </a:t>
            </a:r>
          </a:p>
          <a:p>
            <a:pPr algn="ctr">
              <a:defRPr/>
            </a:pPr>
            <a:r>
              <a:rPr lang="tr-TR" sz="1400" b="1" kern="0" dirty="0">
                <a:solidFill>
                  <a:srgbClr val="04488F"/>
                </a:solidFill>
                <a:latin typeface="Arial" panose="020B0604020202020204" pitchFamily="34" charset="0"/>
                <a:cs typeface="Arial" panose="020B0604020202020204" pitchFamily="34" charset="0"/>
              </a:rPr>
              <a:t>Şartnameye Uygunluk</a:t>
            </a:r>
          </a:p>
          <a:p>
            <a:pPr algn="ctr">
              <a:defRPr/>
            </a:pPr>
            <a:r>
              <a:rPr lang="tr-TR" sz="1400" b="1" kern="0" dirty="0">
                <a:solidFill>
                  <a:srgbClr val="04488F"/>
                </a:solidFill>
                <a:latin typeface="Arial" panose="020B0604020202020204" pitchFamily="34" charset="0"/>
                <a:cs typeface="Arial" panose="020B0604020202020204" pitchFamily="34" charset="0"/>
              </a:rPr>
              <a:t>İncelemesi,</a:t>
            </a:r>
          </a:p>
          <a:p>
            <a:pPr algn="ctr">
              <a:defRPr/>
            </a:pPr>
            <a:r>
              <a:rPr lang="tr-TR" sz="1400" b="1" kern="0" dirty="0">
                <a:solidFill>
                  <a:srgbClr val="04488F"/>
                </a:solidFill>
                <a:latin typeface="Arial" panose="020B0604020202020204" pitchFamily="34" charset="0"/>
                <a:cs typeface="Arial" panose="020B0604020202020204" pitchFamily="34" charset="0"/>
              </a:rPr>
              <a:t> İç Zarfın Açılması</a:t>
            </a:r>
          </a:p>
        </p:txBody>
      </p:sp>
      <p:sp>
        <p:nvSpPr>
          <p:cNvPr id="16" name="Metin kutusu 15">
            <a:extLst>
              <a:ext uri="{FF2B5EF4-FFF2-40B4-BE49-F238E27FC236}">
                <a16:creationId xmlns:a16="http://schemas.microsoft.com/office/drawing/2014/main" id="{11A629C7-8AD9-69B5-B957-C3C4D4F1B85E}"/>
              </a:ext>
            </a:extLst>
          </p:cNvPr>
          <p:cNvSpPr txBox="1"/>
          <p:nvPr/>
        </p:nvSpPr>
        <p:spPr>
          <a:xfrm>
            <a:off x="6705961" y="4250868"/>
            <a:ext cx="2188894" cy="1384995"/>
          </a:xfrm>
          <a:prstGeom prst="rect">
            <a:avLst/>
          </a:prstGeom>
          <a:noFill/>
        </p:spPr>
        <p:txBody>
          <a:bodyPr wrap="square">
            <a:spAutoFit/>
          </a:bodyPr>
          <a:lstStyle/>
          <a:p>
            <a:pPr algn="ctr">
              <a:defRPr/>
            </a:pPr>
            <a:r>
              <a:rPr lang="tr-TR" sz="1400" b="1" kern="0" dirty="0">
                <a:solidFill>
                  <a:srgbClr val="04488F"/>
                </a:solidFill>
                <a:latin typeface="Arial" panose="020B0604020202020204" pitchFamily="34" charset="0"/>
                <a:cs typeface="Arial" panose="020B0604020202020204" pitchFamily="34" charset="0"/>
              </a:rPr>
              <a:t>Fiyat Araştırma Birimince En Düşük</a:t>
            </a:r>
          </a:p>
          <a:p>
            <a:pPr algn="ctr">
              <a:defRPr/>
            </a:pPr>
            <a:r>
              <a:rPr lang="tr-TR" sz="1400" b="1" kern="0" dirty="0">
                <a:solidFill>
                  <a:srgbClr val="04488F"/>
                </a:solidFill>
                <a:latin typeface="Arial" panose="020B0604020202020204" pitchFamily="34" charset="0"/>
                <a:cs typeface="Arial" panose="020B0604020202020204" pitchFamily="34" charset="0"/>
              </a:rPr>
              <a:t> Teklifin Fiyat Uygunluğu Yönünden</a:t>
            </a:r>
          </a:p>
          <a:p>
            <a:pPr algn="ctr">
              <a:defRPr/>
            </a:pPr>
            <a:r>
              <a:rPr lang="tr-TR" sz="1400" b="1" kern="0" dirty="0">
                <a:solidFill>
                  <a:srgbClr val="04488F"/>
                </a:solidFill>
                <a:latin typeface="Arial" panose="020B0604020202020204" pitchFamily="34" charset="0"/>
                <a:cs typeface="Arial" panose="020B0604020202020204" pitchFamily="34" charset="0"/>
              </a:rPr>
              <a:t> Fiyat Araştırmasının Yapılması</a:t>
            </a:r>
          </a:p>
        </p:txBody>
      </p:sp>
      <p:sp>
        <p:nvSpPr>
          <p:cNvPr id="17" name="Metin kutusu 16">
            <a:extLst>
              <a:ext uri="{FF2B5EF4-FFF2-40B4-BE49-F238E27FC236}">
                <a16:creationId xmlns:a16="http://schemas.microsoft.com/office/drawing/2014/main" id="{99EB1D2D-5C79-BEDD-A6AD-7608ADD7D3B7}"/>
              </a:ext>
            </a:extLst>
          </p:cNvPr>
          <p:cNvSpPr txBox="1"/>
          <p:nvPr/>
        </p:nvSpPr>
        <p:spPr>
          <a:xfrm>
            <a:off x="7906976" y="2087209"/>
            <a:ext cx="2090848" cy="523220"/>
          </a:xfrm>
          <a:prstGeom prst="rect">
            <a:avLst/>
          </a:prstGeom>
          <a:noFill/>
        </p:spPr>
        <p:txBody>
          <a:bodyPr wrap="square">
            <a:spAutoFit/>
          </a:bodyPr>
          <a:lstStyle/>
          <a:p>
            <a:pPr algn="ctr">
              <a:defRPr/>
            </a:pPr>
            <a:r>
              <a:rPr lang="tr-TR" sz="1400" b="1" kern="0" dirty="0">
                <a:solidFill>
                  <a:srgbClr val="04488F"/>
                </a:solidFill>
                <a:latin typeface="Arial" panose="020B0604020202020204" pitchFamily="34" charset="0"/>
                <a:cs typeface="Arial" panose="020B0604020202020204" pitchFamily="34" charset="0"/>
              </a:rPr>
              <a:t>Komisyon Kararı</a:t>
            </a:r>
          </a:p>
          <a:p>
            <a:pPr algn="ctr">
              <a:defRPr/>
            </a:pPr>
            <a:r>
              <a:rPr lang="tr-TR" sz="1400" b="1" kern="0" dirty="0">
                <a:solidFill>
                  <a:srgbClr val="04488F"/>
                </a:solidFill>
                <a:latin typeface="Arial" panose="020B0604020202020204" pitchFamily="34" charset="0"/>
                <a:cs typeface="Arial" panose="020B0604020202020204" pitchFamily="34" charset="0"/>
              </a:rPr>
              <a:t>İhale Onayı </a:t>
            </a:r>
          </a:p>
        </p:txBody>
      </p:sp>
      <p:sp>
        <p:nvSpPr>
          <p:cNvPr id="19" name="Metin kutusu 18">
            <a:extLst>
              <a:ext uri="{FF2B5EF4-FFF2-40B4-BE49-F238E27FC236}">
                <a16:creationId xmlns:a16="http://schemas.microsoft.com/office/drawing/2014/main" id="{CC28E979-92C6-C55E-63C1-29C2D41C04D2}"/>
              </a:ext>
            </a:extLst>
          </p:cNvPr>
          <p:cNvSpPr txBox="1"/>
          <p:nvPr/>
        </p:nvSpPr>
        <p:spPr>
          <a:xfrm>
            <a:off x="9062685" y="4250868"/>
            <a:ext cx="2065807" cy="523220"/>
          </a:xfrm>
          <a:prstGeom prst="rect">
            <a:avLst/>
          </a:prstGeom>
          <a:noFill/>
        </p:spPr>
        <p:txBody>
          <a:bodyPr wrap="square">
            <a:spAutoFit/>
          </a:bodyPr>
          <a:lstStyle/>
          <a:p>
            <a:pPr algn="ctr">
              <a:defRPr/>
            </a:pPr>
            <a:r>
              <a:rPr lang="tr-TR" sz="1400" b="1" kern="0" dirty="0">
                <a:solidFill>
                  <a:srgbClr val="04488F"/>
                </a:solidFill>
                <a:latin typeface="Arial" panose="020B0604020202020204" pitchFamily="34" charset="0"/>
                <a:cs typeface="Arial" panose="020B0604020202020204" pitchFamily="34" charset="0"/>
              </a:rPr>
              <a:t>Sözleşmeye</a:t>
            </a:r>
          </a:p>
          <a:p>
            <a:pPr algn="ctr">
              <a:defRPr/>
            </a:pPr>
            <a:r>
              <a:rPr lang="tr-TR" sz="1400" b="1" kern="0" dirty="0">
                <a:solidFill>
                  <a:srgbClr val="04488F"/>
                </a:solidFill>
                <a:latin typeface="Arial" panose="020B0604020202020204" pitchFamily="34" charset="0"/>
                <a:cs typeface="Arial" panose="020B0604020202020204" pitchFamily="34" charset="0"/>
              </a:rPr>
              <a:t>Davet</a:t>
            </a:r>
          </a:p>
        </p:txBody>
      </p:sp>
      <p:pic>
        <p:nvPicPr>
          <p:cNvPr id="4" name="Resim 3">
            <a:extLst>
              <a:ext uri="{FF2B5EF4-FFF2-40B4-BE49-F238E27FC236}">
                <a16:creationId xmlns:a16="http://schemas.microsoft.com/office/drawing/2014/main" id="{42CD2E8D-69B6-F210-1DC3-7A79B36AED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9152841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Metin kutusu 8"/>
          <p:cNvSpPr txBox="1"/>
          <p:nvPr/>
        </p:nvSpPr>
        <p:spPr>
          <a:xfrm>
            <a:off x="1377647" y="3105834"/>
            <a:ext cx="9436705" cy="646331"/>
          </a:xfrm>
          <a:prstGeom prst="rect">
            <a:avLst/>
          </a:prstGeom>
          <a:noFill/>
        </p:spPr>
        <p:txBody>
          <a:bodyPr wrap="square" rtlCol="0">
            <a:spAutoFit/>
          </a:bodyPr>
          <a:lstStyle/>
          <a:p>
            <a:pPr algn="ctr"/>
            <a:r>
              <a:rPr lang="tr-TR" sz="3600" dirty="0">
                <a:solidFill>
                  <a:srgbClr val="157BBF"/>
                </a:solidFill>
                <a:latin typeface="Arial Black" panose="020B0A04020102020204" pitchFamily="34" charset="0"/>
              </a:rPr>
              <a:t>SAĞLIK MARKET</a:t>
            </a:r>
          </a:p>
        </p:txBody>
      </p:sp>
      <p:cxnSp>
        <p:nvCxnSpPr>
          <p:cNvPr id="34" name="Düz Bağlayıcı 33"/>
          <p:cNvCxnSpPr/>
          <p:nvPr/>
        </p:nvCxnSpPr>
        <p:spPr>
          <a:xfrm>
            <a:off x="4486844" y="3780724"/>
            <a:ext cx="302847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066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293100" y="475313"/>
            <a:ext cx="3898900" cy="400110"/>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Sağlık Market</a:t>
            </a:r>
          </a:p>
        </p:txBody>
      </p:sp>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sp>
        <p:nvSpPr>
          <p:cNvPr id="17" name="Metin kutusu 16">
            <a:extLst>
              <a:ext uri="{FF2B5EF4-FFF2-40B4-BE49-F238E27FC236}">
                <a16:creationId xmlns:a16="http://schemas.microsoft.com/office/drawing/2014/main" id="{30A03F84-4304-4E26-DBFE-6C384F78FBC7}"/>
              </a:ext>
            </a:extLst>
          </p:cNvPr>
          <p:cNvSpPr txBox="1"/>
          <p:nvPr/>
        </p:nvSpPr>
        <p:spPr>
          <a:xfrm>
            <a:off x="1079346" y="2613392"/>
            <a:ext cx="4075208" cy="1631216"/>
          </a:xfrm>
          <a:prstGeom prst="rect">
            <a:avLst/>
          </a:prstGeom>
          <a:noFill/>
        </p:spPr>
        <p:txBody>
          <a:bodyPr wrap="square" rtlCol="0">
            <a:spAutoFit/>
          </a:bodyPr>
          <a:lstStyle/>
          <a:p>
            <a:r>
              <a:rPr lang="tr-TR" sz="2000" dirty="0">
                <a:solidFill>
                  <a:srgbClr val="3BB3A0"/>
                </a:solidFill>
                <a:latin typeface="Arial Black" panose="020B0A04020102020204" pitchFamily="34" charset="0"/>
                <a:ea typeface="Open Sans" panose="020B0606030504020204" pitchFamily="34" charset="0"/>
                <a:cs typeface="Open Sans" panose="020B0606030504020204" pitchFamily="34" charset="0"/>
              </a:rPr>
              <a:t>81 ilde bulunan yüzlerce sağlık tesisinin binlerce farklı </a:t>
            </a:r>
            <a:r>
              <a:rPr lang="tr-TR" sz="2000" dirty="0">
                <a:solidFill>
                  <a:srgbClr val="FF6B00"/>
                </a:solidFill>
                <a:latin typeface="Arial Black" panose="020B0A04020102020204" pitchFamily="34" charset="0"/>
                <a:ea typeface="Open Sans" panose="020B0606030504020204" pitchFamily="34" charset="0"/>
                <a:cs typeface="Open Sans" panose="020B0606030504020204" pitchFamily="34" charset="0"/>
              </a:rPr>
              <a:t>tıbbi sarf malzeme </a:t>
            </a:r>
            <a:r>
              <a:rPr lang="tr-TR" sz="2000" dirty="0">
                <a:solidFill>
                  <a:srgbClr val="3BB3A0"/>
                </a:solidFill>
                <a:latin typeface="Arial Black" panose="020B0A04020102020204" pitchFamily="34" charset="0"/>
                <a:ea typeface="Open Sans" panose="020B0606030504020204" pitchFamily="34" charset="0"/>
                <a:cs typeface="Open Sans" panose="020B0606030504020204" pitchFamily="34" charset="0"/>
              </a:rPr>
              <a:t>ve</a:t>
            </a:r>
            <a:r>
              <a:rPr lang="tr-TR" sz="2000" dirty="0">
                <a:solidFill>
                  <a:srgbClr val="3191A1"/>
                </a:solidFill>
                <a:latin typeface="Arial Black" panose="020B0A04020102020204" pitchFamily="34" charset="0"/>
                <a:ea typeface="Open Sans" panose="020B0606030504020204" pitchFamily="34" charset="0"/>
                <a:cs typeface="Open Sans" panose="020B0606030504020204" pitchFamily="34" charset="0"/>
              </a:rPr>
              <a:t> </a:t>
            </a:r>
            <a:r>
              <a:rPr lang="tr-TR" sz="2000" dirty="0">
                <a:solidFill>
                  <a:srgbClr val="FF6B00"/>
                </a:solidFill>
                <a:latin typeface="Arial Black" panose="020B0A04020102020204" pitchFamily="34" charset="0"/>
                <a:ea typeface="Open Sans" panose="020B0606030504020204" pitchFamily="34" charset="0"/>
                <a:cs typeface="Open Sans" panose="020B0606030504020204" pitchFamily="34" charset="0"/>
              </a:rPr>
              <a:t>beşeri tıbbi ürünleri Sağlık Markette yerini aldı.</a:t>
            </a: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4685" y="1495827"/>
            <a:ext cx="5532631" cy="5059806"/>
          </a:xfrm>
          <a:prstGeom prst="rect">
            <a:avLst/>
          </a:prstGeom>
        </p:spPr>
      </p:pic>
      <p:pic>
        <p:nvPicPr>
          <p:cNvPr id="4" name="Resim 3">
            <a:extLst>
              <a:ext uri="{FF2B5EF4-FFF2-40B4-BE49-F238E27FC236}">
                <a16:creationId xmlns:a16="http://schemas.microsoft.com/office/drawing/2014/main" id="{EDC56E31-E0D5-9B6D-3154-B050FE5FBC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4320176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293100" y="317543"/>
            <a:ext cx="3898900" cy="707886"/>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Sağlık Market</a:t>
            </a:r>
          </a:p>
          <a:p>
            <a:pPr algn="ctr"/>
            <a:r>
              <a:rPr lang="tr-TR" sz="2000" dirty="0">
                <a:solidFill>
                  <a:schemeClr val="bg1"/>
                </a:solidFill>
                <a:latin typeface="Arial Black" panose="020B0A04020102020204" pitchFamily="34" charset="0"/>
              </a:rPr>
              <a:t> Uygulaması</a:t>
            </a:r>
          </a:p>
        </p:txBody>
      </p:sp>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sp>
        <p:nvSpPr>
          <p:cNvPr id="9" name="Metin kutusu 8">
            <a:extLst>
              <a:ext uri="{FF2B5EF4-FFF2-40B4-BE49-F238E27FC236}">
                <a16:creationId xmlns:a16="http://schemas.microsoft.com/office/drawing/2014/main" id="{D9C7FE05-20B3-6202-DF4A-C783D283EC6B}"/>
              </a:ext>
            </a:extLst>
          </p:cNvPr>
          <p:cNvSpPr txBox="1"/>
          <p:nvPr/>
        </p:nvSpPr>
        <p:spPr>
          <a:xfrm>
            <a:off x="1120809" y="1941114"/>
            <a:ext cx="4214747" cy="3323987"/>
          </a:xfrm>
          <a:prstGeom prst="rect">
            <a:avLst/>
          </a:prstGeom>
          <a:noFill/>
        </p:spPr>
        <p:txBody>
          <a:bodyPr wrap="square" rtlCol="0">
            <a:spAutoFit/>
          </a:bodyPr>
          <a:lstStyle/>
          <a:p>
            <a:pPr marL="214313" indent="-214313">
              <a:lnSpc>
                <a:spcPct val="300000"/>
              </a:lnSpc>
              <a:buClr>
                <a:srgbClr val="F36B21"/>
              </a:buClr>
              <a:buFont typeface="Wingdings" panose="05000000000000000000" pitchFamily="2" charset="2"/>
              <a:buChar char="v"/>
            </a:pPr>
            <a:r>
              <a:rPr lang="tr-TR" sz="1400" dirty="0">
                <a:solidFill>
                  <a:srgbClr val="3191A1"/>
                </a:solidFill>
                <a:latin typeface="Arial Black" panose="020B0A04020102020204" pitchFamily="34" charset="0"/>
                <a:ea typeface="Open Sans" panose="020B0606030504020204" pitchFamily="34" charset="0"/>
                <a:cs typeface="Open Sans" panose="020B0606030504020204" pitchFamily="34" charset="0"/>
              </a:rPr>
              <a:t>1000’in üzerinde </a:t>
            </a:r>
            <a:r>
              <a:rPr lang="tr-TR" sz="1400" b="1" dirty="0">
                <a:solidFill>
                  <a:srgbClr val="3191A1"/>
                </a:solidFill>
                <a:latin typeface="Arial Black" panose="020B0A04020102020204" pitchFamily="34" charset="0"/>
                <a:ea typeface="Open Sans" panose="020B0606030504020204" pitchFamily="34" charset="0"/>
                <a:cs typeface="Open Sans" panose="020B0606030504020204" pitchFamily="34" charset="0"/>
              </a:rPr>
              <a:t>tedarikçi,</a:t>
            </a:r>
            <a:endParaRPr lang="tr-TR" sz="1400" dirty="0">
              <a:solidFill>
                <a:srgbClr val="3191A1"/>
              </a:solidFill>
              <a:latin typeface="Arial Black" panose="020B0A04020102020204" pitchFamily="34" charset="0"/>
              <a:ea typeface="Open Sans" panose="020B0606030504020204" pitchFamily="34" charset="0"/>
              <a:cs typeface="Open Sans" panose="020B0606030504020204" pitchFamily="34" charset="0"/>
            </a:endParaRPr>
          </a:p>
          <a:p>
            <a:pPr marL="214313" indent="-214313">
              <a:lnSpc>
                <a:spcPct val="300000"/>
              </a:lnSpc>
              <a:buClr>
                <a:srgbClr val="F36B21"/>
              </a:buClr>
              <a:buFont typeface="Wingdings" panose="05000000000000000000" pitchFamily="2" charset="2"/>
              <a:buChar char="v"/>
            </a:pPr>
            <a:r>
              <a:rPr lang="tr-TR" sz="1400" dirty="0">
                <a:solidFill>
                  <a:srgbClr val="3191A1"/>
                </a:solidFill>
                <a:latin typeface="Arial Black" panose="020B0A04020102020204" pitchFamily="34" charset="0"/>
                <a:ea typeface="Open Sans" panose="020B0606030504020204" pitchFamily="34" charset="0"/>
                <a:cs typeface="Open Sans" panose="020B0606030504020204" pitchFamily="34" charset="0"/>
              </a:rPr>
              <a:t>Yüz binlerce </a:t>
            </a:r>
            <a:r>
              <a:rPr lang="tr-TR" sz="1400" b="1" dirty="0">
                <a:solidFill>
                  <a:srgbClr val="3191A1"/>
                </a:solidFill>
                <a:latin typeface="Arial Black" panose="020B0A04020102020204" pitchFamily="34" charset="0"/>
                <a:ea typeface="Open Sans" panose="020B0606030504020204" pitchFamily="34" charset="0"/>
                <a:cs typeface="Open Sans" panose="020B0606030504020204" pitchFamily="34" charset="0"/>
              </a:rPr>
              <a:t>elektronik ihale,</a:t>
            </a:r>
          </a:p>
          <a:p>
            <a:pPr marL="214313" indent="-214313">
              <a:lnSpc>
                <a:spcPct val="300000"/>
              </a:lnSpc>
              <a:buClr>
                <a:srgbClr val="F36B21"/>
              </a:buClr>
              <a:buFont typeface="Wingdings" panose="05000000000000000000" pitchFamily="2" charset="2"/>
              <a:buChar char="v"/>
            </a:pPr>
            <a:r>
              <a:rPr lang="tr-TR" sz="1400" dirty="0">
                <a:solidFill>
                  <a:srgbClr val="3191A1"/>
                </a:solidFill>
                <a:latin typeface="Arial Black" panose="020B0A04020102020204" pitchFamily="34" charset="0"/>
                <a:ea typeface="Open Sans" panose="020B0606030504020204" pitchFamily="34" charset="0"/>
                <a:cs typeface="Open Sans" panose="020B0606030504020204" pitchFamily="34" charset="0"/>
              </a:rPr>
              <a:t>14.000’in üzerinde </a:t>
            </a:r>
            <a:r>
              <a:rPr lang="tr-TR" sz="1400" b="1" dirty="0">
                <a:solidFill>
                  <a:srgbClr val="3191A1"/>
                </a:solidFill>
                <a:latin typeface="Arial Black" panose="020B0A04020102020204" pitchFamily="34" charset="0"/>
                <a:ea typeface="Open Sans" panose="020B0606030504020204" pitchFamily="34" charset="0"/>
                <a:cs typeface="Open Sans" panose="020B0606030504020204" pitchFamily="34" charset="0"/>
              </a:rPr>
              <a:t>tıbbi malzeme,</a:t>
            </a:r>
          </a:p>
          <a:p>
            <a:pPr marL="214313" indent="-214313">
              <a:lnSpc>
                <a:spcPct val="300000"/>
              </a:lnSpc>
              <a:buClr>
                <a:srgbClr val="F36B21"/>
              </a:buClr>
              <a:buFont typeface="Wingdings" panose="05000000000000000000" pitchFamily="2" charset="2"/>
              <a:buChar char="v"/>
            </a:pPr>
            <a:r>
              <a:rPr lang="tr-TR" sz="1400" dirty="0">
                <a:solidFill>
                  <a:srgbClr val="3191A1"/>
                </a:solidFill>
                <a:latin typeface="Arial Black" panose="020B0A04020102020204" pitchFamily="34" charset="0"/>
                <a:ea typeface="Open Sans" panose="020B0606030504020204" pitchFamily="34" charset="0"/>
                <a:cs typeface="Open Sans" panose="020B0606030504020204" pitchFamily="34" charset="0"/>
              </a:rPr>
              <a:t>3.000’in üzerinde </a:t>
            </a:r>
            <a:r>
              <a:rPr lang="tr-TR" sz="1400" b="1" dirty="0">
                <a:solidFill>
                  <a:srgbClr val="3191A1"/>
                </a:solidFill>
                <a:latin typeface="Arial Black" panose="020B0A04020102020204" pitchFamily="34" charset="0"/>
                <a:ea typeface="Open Sans" panose="020B0606030504020204" pitchFamily="34" charset="0"/>
                <a:cs typeface="Open Sans" panose="020B0606030504020204" pitchFamily="34" charset="0"/>
              </a:rPr>
              <a:t>ilaç çeşidi,</a:t>
            </a:r>
          </a:p>
          <a:p>
            <a:pPr marL="214313" indent="-214313">
              <a:lnSpc>
                <a:spcPct val="300000"/>
              </a:lnSpc>
              <a:buClr>
                <a:srgbClr val="F36B21"/>
              </a:buClr>
              <a:buFont typeface="Wingdings" panose="05000000000000000000" pitchFamily="2" charset="2"/>
              <a:buChar char="v"/>
            </a:pPr>
            <a:r>
              <a:rPr lang="tr-TR" sz="1400" dirty="0">
                <a:solidFill>
                  <a:srgbClr val="3191A1"/>
                </a:solidFill>
                <a:latin typeface="Arial Black" panose="020B0A04020102020204" pitchFamily="34" charset="0"/>
                <a:ea typeface="Open Sans" panose="020B0606030504020204" pitchFamily="34" charset="0"/>
                <a:cs typeface="Open Sans" panose="020B0606030504020204" pitchFamily="34" charset="0"/>
              </a:rPr>
              <a:t>2024 yılında </a:t>
            </a:r>
            <a:r>
              <a:rPr lang="tr-TR" sz="1400" b="1" dirty="0">
                <a:solidFill>
                  <a:srgbClr val="3191A1"/>
                </a:solidFill>
                <a:latin typeface="Arial Black" panose="020B0A04020102020204" pitchFamily="34" charset="0"/>
                <a:ea typeface="Open Sans" panose="020B0606030504020204" pitchFamily="34" charset="0"/>
                <a:cs typeface="Open Sans" panose="020B0606030504020204" pitchFamily="34" charset="0"/>
              </a:rPr>
              <a:t>55 Milyar TL tasarruf.</a:t>
            </a:r>
          </a:p>
        </p:txBody>
      </p:sp>
      <p:sp>
        <p:nvSpPr>
          <p:cNvPr id="11" name="Sağ Köşeli Ayraç 10">
            <a:extLst>
              <a:ext uri="{FF2B5EF4-FFF2-40B4-BE49-F238E27FC236}">
                <a16:creationId xmlns:a16="http://schemas.microsoft.com/office/drawing/2014/main" id="{FBB98AEC-1D14-1590-745C-F0A5611AF5B1}"/>
              </a:ext>
            </a:extLst>
          </p:cNvPr>
          <p:cNvSpPr/>
          <p:nvPr/>
        </p:nvSpPr>
        <p:spPr>
          <a:xfrm>
            <a:off x="5152735" y="2438400"/>
            <a:ext cx="206085" cy="2576052"/>
          </a:xfrm>
          <a:prstGeom prst="rightBracket">
            <a:avLst/>
          </a:prstGeom>
          <a:ln w="57150">
            <a:solidFill>
              <a:srgbClr val="3191A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sz="1350"/>
          </a:p>
        </p:txBody>
      </p:sp>
      <p:sp>
        <p:nvSpPr>
          <p:cNvPr id="12" name="Sağ Ok 11">
            <a:extLst>
              <a:ext uri="{FF2B5EF4-FFF2-40B4-BE49-F238E27FC236}">
                <a16:creationId xmlns:a16="http://schemas.microsoft.com/office/drawing/2014/main" id="{C5440B54-63EB-A98C-2A10-E6B365A4A4C8}"/>
              </a:ext>
            </a:extLst>
          </p:cNvPr>
          <p:cNvSpPr/>
          <p:nvPr/>
        </p:nvSpPr>
        <p:spPr>
          <a:xfrm>
            <a:off x="5348988" y="3648114"/>
            <a:ext cx="378505" cy="241306"/>
          </a:xfrm>
          <a:prstGeom prst="rightArrow">
            <a:avLst/>
          </a:prstGeom>
          <a:solidFill>
            <a:srgbClr val="3191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graphicFrame>
        <p:nvGraphicFramePr>
          <p:cNvPr id="13" name="Chart 3">
            <a:extLst>
              <a:ext uri="{FF2B5EF4-FFF2-40B4-BE49-F238E27FC236}">
                <a16:creationId xmlns:a16="http://schemas.microsoft.com/office/drawing/2014/main" id="{5C1D4DD1-3B0D-F823-A74B-C4E11917EED9}"/>
              </a:ext>
            </a:extLst>
          </p:cNvPr>
          <p:cNvGraphicFramePr>
            <a:graphicFrameLocks noGrp="1"/>
          </p:cNvGraphicFramePr>
          <p:nvPr>
            <p:extLst>
              <p:ext uri="{D42A27DB-BD31-4B8C-83A1-F6EECF244321}">
                <p14:modId xmlns:p14="http://schemas.microsoft.com/office/powerpoint/2010/main" val="340618098"/>
              </p:ext>
            </p:extLst>
          </p:nvPr>
        </p:nvGraphicFramePr>
        <p:xfrm>
          <a:off x="6157473" y="3435759"/>
          <a:ext cx="4750068" cy="2375034"/>
        </p:xfrm>
        <a:graphic>
          <a:graphicData uri="http://schemas.openxmlformats.org/drawingml/2006/chart">
            <c:chart xmlns:c="http://schemas.openxmlformats.org/drawingml/2006/chart" xmlns:r="http://schemas.openxmlformats.org/officeDocument/2006/relationships" r:id="rId3"/>
          </a:graphicData>
        </a:graphic>
      </p:graphicFrame>
      <p:sp>
        <p:nvSpPr>
          <p:cNvPr id="15" name="Dikdörtgen 14">
            <a:extLst>
              <a:ext uri="{FF2B5EF4-FFF2-40B4-BE49-F238E27FC236}">
                <a16:creationId xmlns:a16="http://schemas.microsoft.com/office/drawing/2014/main" id="{42F78C37-E8F7-C6BE-FAE1-15F9E68B21AB}"/>
              </a:ext>
            </a:extLst>
          </p:cNvPr>
          <p:cNvSpPr/>
          <p:nvPr/>
        </p:nvSpPr>
        <p:spPr>
          <a:xfrm>
            <a:off x="5850639" y="1844916"/>
            <a:ext cx="5277853" cy="1292662"/>
          </a:xfrm>
          <a:prstGeom prst="rect">
            <a:avLst/>
          </a:prstGeom>
        </p:spPr>
        <p:txBody>
          <a:bodyPr wrap="square">
            <a:spAutoFit/>
          </a:bodyPr>
          <a:lstStyle/>
          <a:p>
            <a:pPr algn="ctr"/>
            <a:r>
              <a:rPr lang="tr-TR" b="1" dirty="0">
                <a:solidFill>
                  <a:srgbClr val="3191A1"/>
                </a:solidFill>
                <a:latin typeface="Arial" panose="020B0604020202020204" pitchFamily="34" charset="0"/>
                <a:cs typeface="Arial" panose="020B0604020202020204" pitchFamily="34" charset="0"/>
              </a:rPr>
              <a:t>3.000 ilaç ve 14.000 tıbbi malzeme ile;</a:t>
            </a:r>
          </a:p>
          <a:p>
            <a:pPr algn="ctr"/>
            <a:endParaRPr lang="tr-TR" sz="1500" b="1" dirty="0">
              <a:solidFill>
                <a:srgbClr val="3191A1"/>
              </a:solidFill>
              <a:latin typeface="Arial" panose="020B0604020202020204" pitchFamily="34" charset="0"/>
              <a:cs typeface="Arial" panose="020B0604020202020204" pitchFamily="34" charset="0"/>
            </a:endParaRPr>
          </a:p>
          <a:p>
            <a:pPr algn="ctr"/>
            <a:r>
              <a:rPr lang="tr-TR" sz="1500" dirty="0">
                <a:solidFill>
                  <a:srgbClr val="F36B21"/>
                </a:solidFill>
                <a:latin typeface="Arial" panose="020B0604020202020204" pitchFamily="34" charset="0"/>
                <a:cs typeface="Arial" panose="020B0604020202020204" pitchFamily="34" charset="0"/>
              </a:rPr>
              <a:t>İlaçlarda </a:t>
            </a:r>
            <a:r>
              <a:rPr lang="tr-TR" sz="1500" b="1" dirty="0">
                <a:solidFill>
                  <a:srgbClr val="F36B21"/>
                </a:solidFill>
                <a:latin typeface="Arial" panose="020B0604020202020204" pitchFamily="34" charset="0"/>
                <a:cs typeface="Arial" panose="020B0604020202020204" pitchFamily="34" charset="0"/>
              </a:rPr>
              <a:t>44,5 Milyar TL </a:t>
            </a:r>
            <a:r>
              <a:rPr lang="tr-TR" sz="1500" dirty="0">
                <a:solidFill>
                  <a:srgbClr val="F36B21"/>
                </a:solidFill>
                <a:latin typeface="Arial" panose="020B0604020202020204" pitchFamily="34" charset="0"/>
                <a:cs typeface="Arial" panose="020B0604020202020204" pitchFamily="34" charset="0"/>
              </a:rPr>
              <a:t>ve</a:t>
            </a:r>
          </a:p>
          <a:p>
            <a:pPr algn="ctr"/>
            <a:r>
              <a:rPr lang="tr-TR" sz="1500" dirty="0">
                <a:solidFill>
                  <a:srgbClr val="F36B21"/>
                </a:solidFill>
                <a:latin typeface="Arial" panose="020B0604020202020204" pitchFamily="34" charset="0"/>
                <a:cs typeface="Arial" panose="020B0604020202020204" pitchFamily="34" charset="0"/>
              </a:rPr>
              <a:t>Tıbbi Sarf Malzemelerde </a:t>
            </a:r>
            <a:r>
              <a:rPr lang="tr-TR" sz="1500" b="1" dirty="0">
                <a:solidFill>
                  <a:srgbClr val="F36B21"/>
                </a:solidFill>
                <a:latin typeface="Arial" panose="020B0604020202020204" pitchFamily="34" charset="0"/>
                <a:cs typeface="Arial" panose="020B0604020202020204" pitchFamily="34" charset="0"/>
              </a:rPr>
              <a:t>10,5 Milyar TL</a:t>
            </a:r>
            <a:endParaRPr lang="tr-TR" sz="1500" dirty="0">
              <a:solidFill>
                <a:srgbClr val="F36B21"/>
              </a:solidFill>
              <a:latin typeface="Arial" panose="020B0604020202020204" pitchFamily="34" charset="0"/>
              <a:cs typeface="Arial" panose="020B0604020202020204" pitchFamily="34" charset="0"/>
            </a:endParaRPr>
          </a:p>
          <a:p>
            <a:pPr algn="ctr"/>
            <a:r>
              <a:rPr lang="tr-TR" sz="1500" dirty="0">
                <a:solidFill>
                  <a:srgbClr val="F36B21"/>
                </a:solidFill>
                <a:latin typeface="Arial" panose="020B0604020202020204" pitchFamily="34" charset="0"/>
                <a:cs typeface="Arial" panose="020B0604020202020204" pitchFamily="34" charset="0"/>
              </a:rPr>
              <a:t>2024’te toplam </a:t>
            </a:r>
            <a:r>
              <a:rPr lang="tr-TR" sz="1500" b="1" dirty="0">
                <a:solidFill>
                  <a:srgbClr val="F36B21"/>
                </a:solidFill>
                <a:latin typeface="Arial" panose="020B0604020202020204" pitchFamily="34" charset="0"/>
                <a:cs typeface="Arial" panose="020B0604020202020204" pitchFamily="34" charset="0"/>
              </a:rPr>
              <a:t>55 Milyar TL</a:t>
            </a:r>
            <a:r>
              <a:rPr lang="tr-TR" sz="1500" dirty="0">
                <a:solidFill>
                  <a:srgbClr val="F36B21"/>
                </a:solidFill>
                <a:latin typeface="Arial" panose="020B0604020202020204" pitchFamily="34" charset="0"/>
                <a:cs typeface="Arial" panose="020B0604020202020204" pitchFamily="34" charset="0"/>
              </a:rPr>
              <a:t> tasarruf sağladık.</a:t>
            </a:r>
          </a:p>
        </p:txBody>
      </p:sp>
      <p:pic>
        <p:nvPicPr>
          <p:cNvPr id="3" name="Resim 2">
            <a:extLst>
              <a:ext uri="{FF2B5EF4-FFF2-40B4-BE49-F238E27FC236}">
                <a16:creationId xmlns:a16="http://schemas.microsoft.com/office/drawing/2014/main" id="{8E9044A8-7160-CD1E-49A0-793B7EF95C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195389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293100" y="335656"/>
            <a:ext cx="3898900" cy="707886"/>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Sağlık Market</a:t>
            </a:r>
          </a:p>
          <a:p>
            <a:pPr algn="ctr"/>
            <a:r>
              <a:rPr lang="tr-TR" sz="2000" dirty="0">
                <a:solidFill>
                  <a:schemeClr val="bg1"/>
                </a:solidFill>
                <a:latin typeface="Arial Black" panose="020B0A04020102020204" pitchFamily="34" charset="0"/>
              </a:rPr>
              <a:t>Ekosistemi</a:t>
            </a:r>
          </a:p>
        </p:txBody>
      </p:sp>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pic>
        <p:nvPicPr>
          <p:cNvPr id="31" name="Resim 30">
            <a:extLst>
              <a:ext uri="{FF2B5EF4-FFF2-40B4-BE49-F238E27FC236}">
                <a16:creationId xmlns:a16="http://schemas.microsoft.com/office/drawing/2014/main" id="{CF8678DC-B5B1-0B4E-1AF2-CD64BF6086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4303" y="1404118"/>
            <a:ext cx="5923393" cy="1648406"/>
          </a:xfrm>
          <a:prstGeom prst="rect">
            <a:avLst/>
          </a:prstGeom>
        </p:spPr>
      </p:pic>
      <p:sp>
        <p:nvSpPr>
          <p:cNvPr id="32" name="Metin kutusu 31">
            <a:extLst>
              <a:ext uri="{FF2B5EF4-FFF2-40B4-BE49-F238E27FC236}">
                <a16:creationId xmlns:a16="http://schemas.microsoft.com/office/drawing/2014/main" id="{77BC2AC5-C257-0F09-1BE1-ECA27A735F04}"/>
              </a:ext>
            </a:extLst>
          </p:cNvPr>
          <p:cNvSpPr txBox="1"/>
          <p:nvPr/>
        </p:nvSpPr>
        <p:spPr>
          <a:xfrm>
            <a:off x="3252349" y="3122278"/>
            <a:ext cx="6386915" cy="369332"/>
          </a:xfrm>
          <a:prstGeom prst="rect">
            <a:avLst/>
          </a:prstGeom>
          <a:noFill/>
        </p:spPr>
        <p:txBody>
          <a:bodyPr wrap="square">
            <a:spAutoFit/>
          </a:bodyPr>
          <a:lstStyle/>
          <a:p>
            <a:r>
              <a:rPr lang="tr-TR" b="1" dirty="0">
                <a:solidFill>
                  <a:srgbClr val="04488E"/>
                </a:solidFill>
                <a:latin typeface="Arial  "/>
                <a:cs typeface="Times New Roman" panose="02020603050405020304" pitchFamily="18" charset="0"/>
              </a:rPr>
              <a:t>UÇTAN UCA DİJİTAL PLATFORM</a:t>
            </a:r>
          </a:p>
        </p:txBody>
      </p:sp>
      <p:sp>
        <p:nvSpPr>
          <p:cNvPr id="33" name="Metin kutusu 32">
            <a:extLst>
              <a:ext uri="{FF2B5EF4-FFF2-40B4-BE49-F238E27FC236}">
                <a16:creationId xmlns:a16="http://schemas.microsoft.com/office/drawing/2014/main" id="{A3C58C1F-1294-6EE2-6C71-8BEEE428596C}"/>
              </a:ext>
            </a:extLst>
          </p:cNvPr>
          <p:cNvSpPr txBox="1"/>
          <p:nvPr/>
        </p:nvSpPr>
        <p:spPr>
          <a:xfrm>
            <a:off x="3252350" y="3474098"/>
            <a:ext cx="7100066" cy="369332"/>
          </a:xfrm>
          <a:prstGeom prst="rect">
            <a:avLst/>
          </a:prstGeom>
          <a:noFill/>
        </p:spPr>
        <p:txBody>
          <a:bodyPr wrap="square">
            <a:spAutoFit/>
          </a:bodyPr>
          <a:lstStyle/>
          <a:p>
            <a:r>
              <a:rPr lang="tr-TR" b="1" dirty="0">
                <a:solidFill>
                  <a:srgbClr val="04488E"/>
                </a:solidFill>
                <a:latin typeface="Arial  "/>
                <a:cs typeface="Times New Roman" panose="02020603050405020304" pitchFamily="18" charset="0"/>
              </a:rPr>
              <a:t>TÜM PAYDAŞLAR AÇISINDAN ETKİN TASARRUF</a:t>
            </a:r>
          </a:p>
        </p:txBody>
      </p:sp>
      <p:sp>
        <p:nvSpPr>
          <p:cNvPr id="34" name="Metin kutusu 33">
            <a:extLst>
              <a:ext uri="{FF2B5EF4-FFF2-40B4-BE49-F238E27FC236}">
                <a16:creationId xmlns:a16="http://schemas.microsoft.com/office/drawing/2014/main" id="{E7964F6D-7B17-968C-13DD-CD6E91A7C56F}"/>
              </a:ext>
            </a:extLst>
          </p:cNvPr>
          <p:cNvSpPr txBox="1"/>
          <p:nvPr/>
        </p:nvSpPr>
        <p:spPr>
          <a:xfrm>
            <a:off x="3252349" y="3837180"/>
            <a:ext cx="6733001" cy="369332"/>
          </a:xfrm>
          <a:prstGeom prst="rect">
            <a:avLst/>
          </a:prstGeom>
          <a:noFill/>
        </p:spPr>
        <p:txBody>
          <a:bodyPr wrap="square">
            <a:spAutoFit/>
          </a:bodyPr>
          <a:lstStyle/>
          <a:p>
            <a:r>
              <a:rPr lang="tr-TR" b="1" dirty="0">
                <a:solidFill>
                  <a:srgbClr val="04488E"/>
                </a:solidFill>
                <a:latin typeface="Arial  "/>
                <a:cs typeface="Times New Roman" panose="02020603050405020304" pitchFamily="18" charset="0"/>
              </a:rPr>
              <a:t>TOPLULAŞTIRILMIŞ, HIZLI VE ŞEFFAF E-İHALELER</a:t>
            </a:r>
          </a:p>
        </p:txBody>
      </p:sp>
      <p:sp>
        <p:nvSpPr>
          <p:cNvPr id="35" name="Metin kutusu 34">
            <a:extLst>
              <a:ext uri="{FF2B5EF4-FFF2-40B4-BE49-F238E27FC236}">
                <a16:creationId xmlns:a16="http://schemas.microsoft.com/office/drawing/2014/main" id="{D8605618-067B-0089-7D33-9BCEEEFBD126}"/>
              </a:ext>
            </a:extLst>
          </p:cNvPr>
          <p:cNvSpPr txBox="1"/>
          <p:nvPr/>
        </p:nvSpPr>
        <p:spPr>
          <a:xfrm>
            <a:off x="3252349" y="4163043"/>
            <a:ext cx="7876143" cy="369332"/>
          </a:xfrm>
          <a:prstGeom prst="rect">
            <a:avLst/>
          </a:prstGeom>
          <a:noFill/>
        </p:spPr>
        <p:txBody>
          <a:bodyPr wrap="square">
            <a:spAutoFit/>
          </a:bodyPr>
          <a:lstStyle/>
          <a:p>
            <a:r>
              <a:rPr lang="tr-TR" b="1" dirty="0">
                <a:solidFill>
                  <a:srgbClr val="04488E"/>
                </a:solidFill>
                <a:latin typeface="Arial  "/>
                <a:cs typeface="Times New Roman" panose="02020603050405020304" pitchFamily="18" charset="0"/>
              </a:rPr>
              <a:t>KAPSAMA ÜNİVERSİTE HASTANELERİNİN DAHİL EDİLMESİ</a:t>
            </a:r>
          </a:p>
        </p:txBody>
      </p:sp>
      <p:sp>
        <p:nvSpPr>
          <p:cNvPr id="36" name="Metin kutusu 35">
            <a:extLst>
              <a:ext uri="{FF2B5EF4-FFF2-40B4-BE49-F238E27FC236}">
                <a16:creationId xmlns:a16="http://schemas.microsoft.com/office/drawing/2014/main" id="{63DF9334-FB5B-F42B-B012-9E4C45B092E7}"/>
              </a:ext>
            </a:extLst>
          </p:cNvPr>
          <p:cNvSpPr txBox="1"/>
          <p:nvPr/>
        </p:nvSpPr>
        <p:spPr>
          <a:xfrm>
            <a:off x="3252349" y="4488556"/>
            <a:ext cx="5663271" cy="369332"/>
          </a:xfrm>
          <a:prstGeom prst="rect">
            <a:avLst/>
          </a:prstGeom>
          <a:noFill/>
        </p:spPr>
        <p:txBody>
          <a:bodyPr wrap="square">
            <a:spAutoFit/>
          </a:bodyPr>
          <a:lstStyle/>
          <a:p>
            <a:r>
              <a:rPr lang="tr-TR" b="1" dirty="0">
                <a:solidFill>
                  <a:srgbClr val="04488E"/>
                </a:solidFill>
                <a:latin typeface="Arial  "/>
                <a:cs typeface="Times New Roman" panose="02020603050405020304" pitchFamily="18" charset="0"/>
              </a:rPr>
              <a:t>90 GÜN İÇİNDE ÖDEMELER</a:t>
            </a:r>
          </a:p>
        </p:txBody>
      </p:sp>
      <p:sp>
        <p:nvSpPr>
          <p:cNvPr id="37" name="Metin kutusu 36">
            <a:extLst>
              <a:ext uri="{FF2B5EF4-FFF2-40B4-BE49-F238E27FC236}">
                <a16:creationId xmlns:a16="http://schemas.microsoft.com/office/drawing/2014/main" id="{CBFC7673-CDE4-36F3-9B09-C14C12649C02}"/>
              </a:ext>
            </a:extLst>
          </p:cNvPr>
          <p:cNvSpPr txBox="1"/>
          <p:nvPr/>
        </p:nvSpPr>
        <p:spPr>
          <a:xfrm>
            <a:off x="3252349" y="4814070"/>
            <a:ext cx="5663271" cy="369332"/>
          </a:xfrm>
          <a:prstGeom prst="rect">
            <a:avLst/>
          </a:prstGeom>
          <a:noFill/>
        </p:spPr>
        <p:txBody>
          <a:bodyPr wrap="square">
            <a:spAutoFit/>
          </a:bodyPr>
          <a:lstStyle/>
          <a:p>
            <a:r>
              <a:rPr lang="tr-TR" b="1" dirty="0">
                <a:solidFill>
                  <a:srgbClr val="04488E"/>
                </a:solidFill>
                <a:latin typeface="Arial  "/>
                <a:cs typeface="Times New Roman" panose="02020603050405020304" pitchFamily="18" charset="0"/>
              </a:rPr>
              <a:t>SÜREKLİ BÜYÜYEN EKOSİSTEM</a:t>
            </a:r>
          </a:p>
        </p:txBody>
      </p:sp>
      <p:sp>
        <p:nvSpPr>
          <p:cNvPr id="38" name="Metin kutusu 37">
            <a:extLst>
              <a:ext uri="{FF2B5EF4-FFF2-40B4-BE49-F238E27FC236}">
                <a16:creationId xmlns:a16="http://schemas.microsoft.com/office/drawing/2014/main" id="{FD161BD6-EFFB-50EC-A744-E2F0C8A0BECF}"/>
              </a:ext>
            </a:extLst>
          </p:cNvPr>
          <p:cNvSpPr txBox="1"/>
          <p:nvPr/>
        </p:nvSpPr>
        <p:spPr>
          <a:xfrm>
            <a:off x="3252349" y="5139583"/>
            <a:ext cx="7152499" cy="369332"/>
          </a:xfrm>
          <a:prstGeom prst="rect">
            <a:avLst/>
          </a:prstGeom>
          <a:noFill/>
        </p:spPr>
        <p:txBody>
          <a:bodyPr wrap="square">
            <a:spAutoFit/>
          </a:bodyPr>
          <a:lstStyle/>
          <a:p>
            <a:r>
              <a:rPr lang="tr-TR" b="1" dirty="0">
                <a:solidFill>
                  <a:srgbClr val="04488E"/>
                </a:solidFill>
                <a:latin typeface="Arial  "/>
                <a:cs typeface="Times New Roman" panose="02020603050405020304" pitchFamily="18" charset="0"/>
              </a:rPr>
              <a:t>2023-2024 YILLARINDA 1.450.000 E-İHALE YAPILMIŞTIR</a:t>
            </a:r>
          </a:p>
        </p:txBody>
      </p:sp>
      <p:pic>
        <p:nvPicPr>
          <p:cNvPr id="39" name="Resim 38">
            <a:extLst>
              <a:ext uri="{FF2B5EF4-FFF2-40B4-BE49-F238E27FC236}">
                <a16:creationId xmlns:a16="http://schemas.microsoft.com/office/drawing/2014/main" id="{ED58BA96-8D76-F8FD-99AE-58E432C0D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9130" y="3191427"/>
            <a:ext cx="223992" cy="282671"/>
          </a:xfrm>
          <a:prstGeom prst="rect">
            <a:avLst/>
          </a:prstGeom>
        </p:spPr>
      </p:pic>
      <p:pic>
        <p:nvPicPr>
          <p:cNvPr id="46" name="Resim 45">
            <a:extLst>
              <a:ext uri="{FF2B5EF4-FFF2-40B4-BE49-F238E27FC236}">
                <a16:creationId xmlns:a16="http://schemas.microsoft.com/office/drawing/2014/main" id="{ED58BA96-8D76-F8FD-99AE-58E432C0D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9130" y="3531945"/>
            <a:ext cx="223992" cy="282671"/>
          </a:xfrm>
          <a:prstGeom prst="rect">
            <a:avLst/>
          </a:prstGeom>
        </p:spPr>
      </p:pic>
      <p:pic>
        <p:nvPicPr>
          <p:cNvPr id="47" name="Resim 46">
            <a:extLst>
              <a:ext uri="{FF2B5EF4-FFF2-40B4-BE49-F238E27FC236}">
                <a16:creationId xmlns:a16="http://schemas.microsoft.com/office/drawing/2014/main" id="{ED58BA96-8D76-F8FD-99AE-58E432C0D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9130" y="3884370"/>
            <a:ext cx="223992" cy="282671"/>
          </a:xfrm>
          <a:prstGeom prst="rect">
            <a:avLst/>
          </a:prstGeom>
        </p:spPr>
      </p:pic>
      <p:pic>
        <p:nvPicPr>
          <p:cNvPr id="48" name="Resim 47">
            <a:extLst>
              <a:ext uri="{FF2B5EF4-FFF2-40B4-BE49-F238E27FC236}">
                <a16:creationId xmlns:a16="http://schemas.microsoft.com/office/drawing/2014/main" id="{ED58BA96-8D76-F8FD-99AE-58E432C0D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9130" y="4215363"/>
            <a:ext cx="223992" cy="282671"/>
          </a:xfrm>
          <a:prstGeom prst="rect">
            <a:avLst/>
          </a:prstGeom>
        </p:spPr>
      </p:pic>
      <p:pic>
        <p:nvPicPr>
          <p:cNvPr id="49" name="Resim 48">
            <a:extLst>
              <a:ext uri="{FF2B5EF4-FFF2-40B4-BE49-F238E27FC236}">
                <a16:creationId xmlns:a16="http://schemas.microsoft.com/office/drawing/2014/main" id="{ED58BA96-8D76-F8FD-99AE-58E432C0D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9130" y="4541594"/>
            <a:ext cx="223992" cy="282671"/>
          </a:xfrm>
          <a:prstGeom prst="rect">
            <a:avLst/>
          </a:prstGeom>
        </p:spPr>
      </p:pic>
      <p:pic>
        <p:nvPicPr>
          <p:cNvPr id="50" name="Resim 49">
            <a:extLst>
              <a:ext uri="{FF2B5EF4-FFF2-40B4-BE49-F238E27FC236}">
                <a16:creationId xmlns:a16="http://schemas.microsoft.com/office/drawing/2014/main" id="{ED58BA96-8D76-F8FD-99AE-58E432C0D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9130" y="4874969"/>
            <a:ext cx="223992" cy="282671"/>
          </a:xfrm>
          <a:prstGeom prst="rect">
            <a:avLst/>
          </a:prstGeom>
        </p:spPr>
      </p:pic>
      <p:pic>
        <p:nvPicPr>
          <p:cNvPr id="51" name="Resim 50">
            <a:extLst>
              <a:ext uri="{FF2B5EF4-FFF2-40B4-BE49-F238E27FC236}">
                <a16:creationId xmlns:a16="http://schemas.microsoft.com/office/drawing/2014/main" id="{ED58BA96-8D76-F8FD-99AE-58E432C0D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9130" y="5210726"/>
            <a:ext cx="223992" cy="282671"/>
          </a:xfrm>
          <a:prstGeom prst="rect">
            <a:avLst/>
          </a:prstGeom>
        </p:spPr>
      </p:pic>
      <p:pic>
        <p:nvPicPr>
          <p:cNvPr id="3" name="Resim 2">
            <a:extLst>
              <a:ext uri="{FF2B5EF4-FFF2-40B4-BE49-F238E27FC236}">
                <a16:creationId xmlns:a16="http://schemas.microsoft.com/office/drawing/2014/main" id="{CE689917-3EC5-BB57-112E-B2A23A3EC4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6300557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356474" y="354743"/>
            <a:ext cx="3898900" cy="707886"/>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Sağlık Market</a:t>
            </a:r>
          </a:p>
          <a:p>
            <a:pPr algn="ctr"/>
            <a:r>
              <a:rPr lang="tr-TR" sz="2000" dirty="0">
                <a:solidFill>
                  <a:schemeClr val="bg1"/>
                </a:solidFill>
                <a:latin typeface="Arial Black" panose="020B0A04020102020204" pitchFamily="34" charset="0"/>
              </a:rPr>
              <a:t> Süreci</a:t>
            </a:r>
          </a:p>
        </p:txBody>
      </p:sp>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pic>
        <p:nvPicPr>
          <p:cNvPr id="21" name="Resim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2078" y="1201395"/>
            <a:ext cx="8767844" cy="5342538"/>
          </a:xfrm>
          <a:prstGeom prst="rect">
            <a:avLst/>
          </a:prstGeom>
        </p:spPr>
      </p:pic>
      <p:pic>
        <p:nvPicPr>
          <p:cNvPr id="3" name="Resim 2">
            <a:extLst>
              <a:ext uri="{FF2B5EF4-FFF2-40B4-BE49-F238E27FC236}">
                <a16:creationId xmlns:a16="http://schemas.microsoft.com/office/drawing/2014/main" id="{6CA79513-D10A-D314-C67D-3A3153BD8B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22619346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8293100" y="299886"/>
            <a:ext cx="3898900" cy="707886"/>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e-İhale ve SGK Entegrasyonu</a:t>
            </a:r>
          </a:p>
        </p:txBody>
      </p:sp>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pic>
        <p:nvPicPr>
          <p:cNvPr id="22" name="Resim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7888" y="2964929"/>
            <a:ext cx="2874662" cy="1386035"/>
          </a:xfrm>
          <a:prstGeom prst="rect">
            <a:avLst/>
          </a:prstGeom>
        </p:spPr>
      </p:pic>
      <p:pic>
        <p:nvPicPr>
          <p:cNvPr id="23" name="Resim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3690" y="2272883"/>
            <a:ext cx="3512040" cy="3241042"/>
          </a:xfrm>
          <a:prstGeom prst="rect">
            <a:avLst/>
          </a:prstGeom>
        </p:spPr>
      </p:pic>
      <p:sp>
        <p:nvSpPr>
          <p:cNvPr id="24" name="Sola Bükülü Ok 23"/>
          <p:cNvSpPr/>
          <p:nvPr/>
        </p:nvSpPr>
        <p:spPr>
          <a:xfrm rot="16200000">
            <a:off x="5720870" y="1551591"/>
            <a:ext cx="795662" cy="2726040"/>
          </a:xfrm>
          <a:prstGeom prst="curvedLeftArrow">
            <a:avLst/>
          </a:prstGeom>
          <a:solidFill>
            <a:srgbClr val="F36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solidFill>
                <a:schemeClr val="tx1"/>
              </a:solidFill>
            </a:endParaRPr>
          </a:p>
        </p:txBody>
      </p:sp>
      <p:sp>
        <p:nvSpPr>
          <p:cNvPr id="25" name="Sola Bükülü Ok 24"/>
          <p:cNvSpPr/>
          <p:nvPr/>
        </p:nvSpPr>
        <p:spPr>
          <a:xfrm rot="5400000">
            <a:off x="5698168" y="3805542"/>
            <a:ext cx="795663" cy="2726043"/>
          </a:xfrm>
          <a:prstGeom prst="curvedLeftArrow">
            <a:avLst/>
          </a:prstGeom>
          <a:solidFill>
            <a:srgbClr val="003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solidFill>
                <a:schemeClr val="tx1"/>
              </a:solidFill>
            </a:endParaRPr>
          </a:p>
        </p:txBody>
      </p:sp>
      <p:sp>
        <p:nvSpPr>
          <p:cNvPr id="26" name="Dikdörtgen 25"/>
          <p:cNvSpPr/>
          <p:nvPr/>
        </p:nvSpPr>
        <p:spPr>
          <a:xfrm>
            <a:off x="3584014" y="1223999"/>
            <a:ext cx="5023972" cy="923330"/>
          </a:xfrm>
          <a:prstGeom prst="rect">
            <a:avLst/>
          </a:prstGeom>
        </p:spPr>
        <p:txBody>
          <a:bodyPr wrap="square">
            <a:spAutoFit/>
          </a:bodyPr>
          <a:lstStyle/>
          <a:p>
            <a:pPr algn="ctr"/>
            <a:r>
              <a:rPr lang="tr-TR" b="1" dirty="0">
                <a:solidFill>
                  <a:srgbClr val="04488F"/>
                </a:solidFill>
                <a:latin typeface="Arial" panose="020B0604020202020204" pitchFamily="34" charset="0"/>
                <a:cs typeface="Arial" panose="020B0604020202020204" pitchFamily="34" charset="0"/>
              </a:rPr>
              <a:t>Aylık 100.000 fatura otomatik eşleşmekte,</a:t>
            </a:r>
          </a:p>
          <a:p>
            <a:pPr algn="ctr"/>
            <a:endParaRPr lang="tr-TR" b="1" dirty="0">
              <a:solidFill>
                <a:srgbClr val="3191A1"/>
              </a:solidFill>
              <a:latin typeface="Arial" panose="020B0604020202020204" pitchFamily="34" charset="0"/>
              <a:cs typeface="Arial" panose="020B0604020202020204" pitchFamily="34" charset="0"/>
            </a:endParaRPr>
          </a:p>
          <a:p>
            <a:pPr algn="ctr"/>
            <a:r>
              <a:rPr lang="tr-TR" b="1" dirty="0">
                <a:solidFill>
                  <a:srgbClr val="F36B21"/>
                </a:solidFill>
                <a:latin typeface="Arial" panose="020B0604020202020204" pitchFamily="34" charset="0"/>
                <a:cs typeface="Arial" panose="020B0604020202020204" pitchFamily="34" charset="0"/>
              </a:rPr>
              <a:t>binlerce ihale 2 gün içinde yapılabilmektedir.</a:t>
            </a:r>
          </a:p>
        </p:txBody>
      </p:sp>
      <p:pic>
        <p:nvPicPr>
          <p:cNvPr id="3" name="Resim 2">
            <a:extLst>
              <a:ext uri="{FF2B5EF4-FFF2-40B4-BE49-F238E27FC236}">
                <a16:creationId xmlns:a16="http://schemas.microsoft.com/office/drawing/2014/main" id="{C728BCFC-5EFB-44E4-AA8D-B6F2747D03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40155726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İçerik Yer Tutucusu 2"/>
          <p:cNvSpPr txBox="1">
            <a:spLocks/>
          </p:cNvSpPr>
          <p:nvPr/>
        </p:nvSpPr>
        <p:spPr>
          <a:xfrm>
            <a:off x="949859" y="14182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graphicFrame>
        <p:nvGraphicFramePr>
          <p:cNvPr id="25" name="Grafik 24"/>
          <p:cNvGraphicFramePr/>
          <p:nvPr>
            <p:extLst>
              <p:ext uri="{D42A27DB-BD31-4B8C-83A1-F6EECF244321}">
                <p14:modId xmlns:p14="http://schemas.microsoft.com/office/powerpoint/2010/main" val="3476095993"/>
              </p:ext>
            </p:extLst>
          </p:nvPr>
        </p:nvGraphicFramePr>
        <p:xfrm>
          <a:off x="779149" y="1940560"/>
          <a:ext cx="3492848" cy="2872413"/>
        </p:xfrm>
        <a:graphic>
          <a:graphicData uri="http://schemas.openxmlformats.org/drawingml/2006/chart">
            <c:chart xmlns:c="http://schemas.openxmlformats.org/drawingml/2006/chart" xmlns:r="http://schemas.openxmlformats.org/officeDocument/2006/relationships" r:id="rId3"/>
          </a:graphicData>
        </a:graphic>
      </p:graphicFrame>
      <p:sp>
        <p:nvSpPr>
          <p:cNvPr id="26" name="Metin kutusu 25"/>
          <p:cNvSpPr txBox="1"/>
          <p:nvPr/>
        </p:nvSpPr>
        <p:spPr>
          <a:xfrm>
            <a:off x="1048294" y="4620142"/>
            <a:ext cx="649577" cy="276999"/>
          </a:xfrm>
          <a:prstGeom prst="rect">
            <a:avLst/>
          </a:prstGeom>
          <a:noFill/>
        </p:spPr>
        <p:txBody>
          <a:bodyPr wrap="square" rtlCol="0">
            <a:spAutoFit/>
          </a:bodyPr>
          <a:lstStyle/>
          <a:p>
            <a:r>
              <a:rPr lang="tr-TR" sz="1200" b="1" dirty="0">
                <a:solidFill>
                  <a:srgbClr val="3191A1"/>
                </a:solidFill>
                <a:latin typeface="Arial" panose="020B0604020202020204" pitchFamily="34" charset="0"/>
                <a:cs typeface="Arial" panose="020B0604020202020204" pitchFamily="34" charset="0"/>
              </a:rPr>
              <a:t>2020</a:t>
            </a:r>
          </a:p>
        </p:txBody>
      </p:sp>
      <p:sp>
        <p:nvSpPr>
          <p:cNvPr id="27" name="Metin kutusu 26"/>
          <p:cNvSpPr txBox="1"/>
          <p:nvPr/>
        </p:nvSpPr>
        <p:spPr>
          <a:xfrm>
            <a:off x="2016214" y="4622726"/>
            <a:ext cx="589097" cy="276999"/>
          </a:xfrm>
          <a:prstGeom prst="rect">
            <a:avLst/>
          </a:prstGeom>
          <a:noFill/>
        </p:spPr>
        <p:txBody>
          <a:bodyPr wrap="square" rtlCol="0">
            <a:spAutoFit/>
          </a:bodyPr>
          <a:lstStyle/>
          <a:p>
            <a:r>
              <a:rPr lang="tr-TR" sz="1200" b="1" dirty="0">
                <a:solidFill>
                  <a:srgbClr val="3191A1"/>
                </a:solidFill>
                <a:latin typeface="Arial" panose="020B0604020202020204" pitchFamily="34" charset="0"/>
                <a:cs typeface="Arial" panose="020B0604020202020204" pitchFamily="34" charset="0"/>
              </a:rPr>
              <a:t>2022</a:t>
            </a:r>
          </a:p>
        </p:txBody>
      </p:sp>
      <p:sp>
        <p:nvSpPr>
          <p:cNvPr id="28" name="Metin kutusu 27"/>
          <p:cNvSpPr txBox="1"/>
          <p:nvPr/>
        </p:nvSpPr>
        <p:spPr>
          <a:xfrm>
            <a:off x="2525573" y="4620142"/>
            <a:ext cx="521971" cy="276999"/>
          </a:xfrm>
          <a:prstGeom prst="rect">
            <a:avLst/>
          </a:prstGeom>
          <a:noFill/>
        </p:spPr>
        <p:txBody>
          <a:bodyPr wrap="square" rtlCol="0">
            <a:spAutoFit/>
          </a:bodyPr>
          <a:lstStyle/>
          <a:p>
            <a:r>
              <a:rPr lang="tr-TR" sz="1200" b="1" dirty="0">
                <a:solidFill>
                  <a:srgbClr val="3191A1"/>
                </a:solidFill>
                <a:latin typeface="Arial" panose="020B0604020202020204" pitchFamily="34" charset="0"/>
                <a:cs typeface="Arial" panose="020B0604020202020204" pitchFamily="34" charset="0"/>
              </a:rPr>
              <a:t>2023</a:t>
            </a:r>
          </a:p>
        </p:txBody>
      </p:sp>
      <p:sp>
        <p:nvSpPr>
          <p:cNvPr id="29" name="Metin kutusu 28"/>
          <p:cNvSpPr txBox="1"/>
          <p:nvPr/>
        </p:nvSpPr>
        <p:spPr>
          <a:xfrm>
            <a:off x="2992287" y="4622726"/>
            <a:ext cx="601208" cy="276999"/>
          </a:xfrm>
          <a:prstGeom prst="rect">
            <a:avLst/>
          </a:prstGeom>
          <a:noFill/>
        </p:spPr>
        <p:txBody>
          <a:bodyPr wrap="square" rtlCol="0">
            <a:spAutoFit/>
          </a:bodyPr>
          <a:lstStyle/>
          <a:p>
            <a:r>
              <a:rPr lang="tr-TR" sz="1200" b="1" dirty="0">
                <a:solidFill>
                  <a:srgbClr val="3191A1"/>
                </a:solidFill>
                <a:latin typeface="Arial" panose="020B0604020202020204" pitchFamily="34" charset="0"/>
                <a:cs typeface="Arial" panose="020B0604020202020204" pitchFamily="34" charset="0"/>
              </a:rPr>
              <a:t>2024</a:t>
            </a:r>
          </a:p>
        </p:txBody>
      </p:sp>
      <p:sp>
        <p:nvSpPr>
          <p:cNvPr id="30" name="Metin kutusu 29"/>
          <p:cNvSpPr txBox="1"/>
          <p:nvPr/>
        </p:nvSpPr>
        <p:spPr>
          <a:xfrm>
            <a:off x="3487016" y="4620142"/>
            <a:ext cx="656731" cy="276999"/>
          </a:xfrm>
          <a:prstGeom prst="rect">
            <a:avLst/>
          </a:prstGeom>
          <a:noFill/>
        </p:spPr>
        <p:txBody>
          <a:bodyPr wrap="square" rtlCol="0">
            <a:spAutoFit/>
          </a:bodyPr>
          <a:lstStyle/>
          <a:p>
            <a:r>
              <a:rPr lang="tr-TR" sz="1200" b="1" dirty="0">
                <a:solidFill>
                  <a:srgbClr val="3191A1"/>
                </a:solidFill>
                <a:latin typeface="Arial" panose="020B0604020202020204" pitchFamily="34" charset="0"/>
                <a:cs typeface="Arial" panose="020B0604020202020204" pitchFamily="34" charset="0"/>
              </a:rPr>
              <a:t>2025</a:t>
            </a:r>
          </a:p>
        </p:txBody>
      </p:sp>
      <p:graphicFrame>
        <p:nvGraphicFramePr>
          <p:cNvPr id="31" name="Grafik 30"/>
          <p:cNvGraphicFramePr/>
          <p:nvPr>
            <p:extLst>
              <p:ext uri="{D42A27DB-BD31-4B8C-83A1-F6EECF244321}">
                <p14:modId xmlns:p14="http://schemas.microsoft.com/office/powerpoint/2010/main" val="3321143716"/>
              </p:ext>
            </p:extLst>
          </p:nvPr>
        </p:nvGraphicFramePr>
        <p:xfrm>
          <a:off x="4143747" y="1940560"/>
          <a:ext cx="3492848" cy="28724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2" name="Grafik 31"/>
          <p:cNvGraphicFramePr/>
          <p:nvPr>
            <p:extLst>
              <p:ext uri="{D42A27DB-BD31-4B8C-83A1-F6EECF244321}">
                <p14:modId xmlns:p14="http://schemas.microsoft.com/office/powerpoint/2010/main" val="1365334030"/>
              </p:ext>
            </p:extLst>
          </p:nvPr>
        </p:nvGraphicFramePr>
        <p:xfrm>
          <a:off x="7496080" y="1940560"/>
          <a:ext cx="3492848" cy="2872413"/>
        </p:xfrm>
        <a:graphic>
          <a:graphicData uri="http://schemas.openxmlformats.org/drawingml/2006/chart">
            <c:chart xmlns:c="http://schemas.openxmlformats.org/drawingml/2006/chart" xmlns:r="http://schemas.openxmlformats.org/officeDocument/2006/relationships" r:id="rId5"/>
          </a:graphicData>
        </a:graphic>
      </p:graphicFrame>
      <p:sp>
        <p:nvSpPr>
          <p:cNvPr id="33" name="Metin kutusu 32"/>
          <p:cNvSpPr txBox="1"/>
          <p:nvPr/>
        </p:nvSpPr>
        <p:spPr>
          <a:xfrm>
            <a:off x="1710697" y="4896070"/>
            <a:ext cx="1781729" cy="369332"/>
          </a:xfrm>
          <a:prstGeom prst="rect">
            <a:avLst/>
          </a:prstGeom>
          <a:noFill/>
        </p:spPr>
        <p:txBody>
          <a:bodyPr wrap="square" rtlCol="0">
            <a:spAutoFit/>
          </a:bodyPr>
          <a:lstStyle/>
          <a:p>
            <a:pPr algn="ctr"/>
            <a:r>
              <a:rPr lang="tr-TR" b="1" dirty="0" smtClean="0">
                <a:solidFill>
                  <a:srgbClr val="F36B21"/>
                </a:solidFill>
                <a:latin typeface="Arial" panose="020B0604020202020204" pitchFamily="34" charset="0"/>
                <a:cs typeface="Arial" panose="020B0604020202020204" pitchFamily="34" charset="0"/>
              </a:rPr>
              <a:t>Ciro Milyar ₺</a:t>
            </a:r>
            <a:endParaRPr lang="tr-TR" b="1" dirty="0">
              <a:solidFill>
                <a:srgbClr val="F36B21"/>
              </a:solidFill>
              <a:latin typeface="Arial" panose="020B0604020202020204" pitchFamily="34" charset="0"/>
              <a:cs typeface="Arial" panose="020B0604020202020204" pitchFamily="34" charset="0"/>
            </a:endParaRPr>
          </a:p>
        </p:txBody>
      </p:sp>
      <p:sp>
        <p:nvSpPr>
          <p:cNvPr id="34" name="Metin kutusu 33"/>
          <p:cNvSpPr txBox="1"/>
          <p:nvPr/>
        </p:nvSpPr>
        <p:spPr>
          <a:xfrm>
            <a:off x="5071461" y="4900764"/>
            <a:ext cx="1836521" cy="369332"/>
          </a:xfrm>
          <a:prstGeom prst="rect">
            <a:avLst/>
          </a:prstGeom>
          <a:noFill/>
        </p:spPr>
        <p:txBody>
          <a:bodyPr wrap="square" rtlCol="0">
            <a:spAutoFit/>
          </a:bodyPr>
          <a:lstStyle/>
          <a:p>
            <a:pPr algn="ctr"/>
            <a:r>
              <a:rPr lang="tr-TR" b="1" dirty="0">
                <a:solidFill>
                  <a:srgbClr val="F36B21"/>
                </a:solidFill>
                <a:latin typeface="Arial" panose="020B0604020202020204" pitchFamily="34" charset="0"/>
                <a:cs typeface="Arial" panose="020B0604020202020204" pitchFamily="34" charset="0"/>
              </a:rPr>
              <a:t>Ürün Sayısı</a:t>
            </a:r>
          </a:p>
        </p:txBody>
      </p:sp>
      <p:sp>
        <p:nvSpPr>
          <p:cNvPr id="35" name="Metin kutusu 34"/>
          <p:cNvSpPr txBox="1"/>
          <p:nvPr/>
        </p:nvSpPr>
        <p:spPr>
          <a:xfrm>
            <a:off x="8022406" y="4896070"/>
            <a:ext cx="2526860" cy="369332"/>
          </a:xfrm>
          <a:prstGeom prst="rect">
            <a:avLst/>
          </a:prstGeom>
          <a:noFill/>
        </p:spPr>
        <p:txBody>
          <a:bodyPr wrap="square" rtlCol="0">
            <a:spAutoFit/>
          </a:bodyPr>
          <a:lstStyle/>
          <a:p>
            <a:pPr algn="ctr"/>
            <a:r>
              <a:rPr lang="tr-TR" b="1" dirty="0">
                <a:solidFill>
                  <a:srgbClr val="F36B21"/>
                </a:solidFill>
                <a:latin typeface="Arial" panose="020B0604020202020204" pitchFamily="34" charset="0"/>
                <a:cs typeface="Arial" panose="020B0604020202020204" pitchFamily="34" charset="0"/>
              </a:rPr>
              <a:t>Tedarikçi Sayısı</a:t>
            </a:r>
          </a:p>
        </p:txBody>
      </p:sp>
      <p:sp>
        <p:nvSpPr>
          <p:cNvPr id="36" name="Metin kutusu 35"/>
          <p:cNvSpPr txBox="1"/>
          <p:nvPr/>
        </p:nvSpPr>
        <p:spPr>
          <a:xfrm>
            <a:off x="1539311" y="4620142"/>
            <a:ext cx="635464" cy="276999"/>
          </a:xfrm>
          <a:prstGeom prst="rect">
            <a:avLst/>
          </a:prstGeom>
          <a:noFill/>
        </p:spPr>
        <p:txBody>
          <a:bodyPr wrap="square" rtlCol="0">
            <a:spAutoFit/>
          </a:bodyPr>
          <a:lstStyle/>
          <a:p>
            <a:r>
              <a:rPr lang="tr-TR" sz="1200" b="1" dirty="0">
                <a:solidFill>
                  <a:srgbClr val="3191A1"/>
                </a:solidFill>
                <a:latin typeface="Arial" panose="020B0604020202020204" pitchFamily="34" charset="0"/>
                <a:cs typeface="Arial" panose="020B0604020202020204" pitchFamily="34" charset="0"/>
              </a:rPr>
              <a:t>2021</a:t>
            </a:r>
          </a:p>
        </p:txBody>
      </p:sp>
      <p:sp>
        <p:nvSpPr>
          <p:cNvPr id="37" name="Metin kutusu 36"/>
          <p:cNvSpPr txBox="1"/>
          <p:nvPr/>
        </p:nvSpPr>
        <p:spPr>
          <a:xfrm>
            <a:off x="4426887" y="4626674"/>
            <a:ext cx="804644" cy="276999"/>
          </a:xfrm>
          <a:prstGeom prst="rect">
            <a:avLst/>
          </a:prstGeom>
          <a:noFill/>
        </p:spPr>
        <p:txBody>
          <a:bodyPr wrap="square" rtlCol="0">
            <a:spAutoFit/>
          </a:bodyPr>
          <a:lstStyle/>
          <a:p>
            <a:r>
              <a:rPr lang="tr-TR" sz="1200" b="1" dirty="0">
                <a:solidFill>
                  <a:srgbClr val="3191A1"/>
                </a:solidFill>
                <a:latin typeface="Arial" panose="020B0604020202020204" pitchFamily="34" charset="0"/>
                <a:cs typeface="Arial" panose="020B0604020202020204" pitchFamily="34" charset="0"/>
              </a:rPr>
              <a:t>2020</a:t>
            </a:r>
          </a:p>
        </p:txBody>
      </p:sp>
      <p:sp>
        <p:nvSpPr>
          <p:cNvPr id="38" name="Metin kutusu 37"/>
          <p:cNvSpPr txBox="1"/>
          <p:nvPr/>
        </p:nvSpPr>
        <p:spPr>
          <a:xfrm>
            <a:off x="5386421" y="4626673"/>
            <a:ext cx="668882" cy="276999"/>
          </a:xfrm>
          <a:prstGeom prst="rect">
            <a:avLst/>
          </a:prstGeom>
          <a:noFill/>
        </p:spPr>
        <p:txBody>
          <a:bodyPr wrap="square" rtlCol="0">
            <a:spAutoFit/>
          </a:bodyPr>
          <a:lstStyle/>
          <a:p>
            <a:r>
              <a:rPr lang="tr-TR" sz="1200" b="1" dirty="0">
                <a:solidFill>
                  <a:srgbClr val="3191A1"/>
                </a:solidFill>
                <a:latin typeface="Arial" panose="020B0604020202020204" pitchFamily="34" charset="0"/>
                <a:cs typeface="Arial" panose="020B0604020202020204" pitchFamily="34" charset="0"/>
              </a:rPr>
              <a:t>2022</a:t>
            </a:r>
          </a:p>
        </p:txBody>
      </p:sp>
      <p:sp>
        <p:nvSpPr>
          <p:cNvPr id="39" name="Metin kutusu 38"/>
          <p:cNvSpPr txBox="1"/>
          <p:nvPr/>
        </p:nvSpPr>
        <p:spPr>
          <a:xfrm>
            <a:off x="5864892" y="4626673"/>
            <a:ext cx="521971" cy="276999"/>
          </a:xfrm>
          <a:prstGeom prst="rect">
            <a:avLst/>
          </a:prstGeom>
          <a:noFill/>
        </p:spPr>
        <p:txBody>
          <a:bodyPr wrap="square" rtlCol="0">
            <a:spAutoFit/>
          </a:bodyPr>
          <a:lstStyle/>
          <a:p>
            <a:r>
              <a:rPr lang="tr-TR" sz="1200" b="1" dirty="0">
                <a:solidFill>
                  <a:srgbClr val="3191A1"/>
                </a:solidFill>
                <a:latin typeface="Arial" panose="020B0604020202020204" pitchFamily="34" charset="0"/>
                <a:cs typeface="Arial" panose="020B0604020202020204" pitchFamily="34" charset="0"/>
              </a:rPr>
              <a:t>2023</a:t>
            </a:r>
          </a:p>
        </p:txBody>
      </p:sp>
      <p:sp>
        <p:nvSpPr>
          <p:cNvPr id="40" name="Metin kutusu 39"/>
          <p:cNvSpPr txBox="1"/>
          <p:nvPr/>
        </p:nvSpPr>
        <p:spPr>
          <a:xfrm>
            <a:off x="6367591" y="4626672"/>
            <a:ext cx="601208" cy="276999"/>
          </a:xfrm>
          <a:prstGeom prst="rect">
            <a:avLst/>
          </a:prstGeom>
          <a:noFill/>
        </p:spPr>
        <p:txBody>
          <a:bodyPr wrap="square" rtlCol="0">
            <a:spAutoFit/>
          </a:bodyPr>
          <a:lstStyle/>
          <a:p>
            <a:r>
              <a:rPr lang="tr-TR" sz="1200" b="1" dirty="0">
                <a:solidFill>
                  <a:srgbClr val="3191A1"/>
                </a:solidFill>
                <a:latin typeface="Arial" panose="020B0604020202020204" pitchFamily="34" charset="0"/>
                <a:cs typeface="Arial" panose="020B0604020202020204" pitchFamily="34" charset="0"/>
              </a:rPr>
              <a:t>2024</a:t>
            </a:r>
          </a:p>
        </p:txBody>
      </p:sp>
      <p:sp>
        <p:nvSpPr>
          <p:cNvPr id="41" name="Metin kutusu 40"/>
          <p:cNvSpPr txBox="1"/>
          <p:nvPr/>
        </p:nvSpPr>
        <p:spPr>
          <a:xfrm>
            <a:off x="6843465" y="4626672"/>
            <a:ext cx="587551" cy="276999"/>
          </a:xfrm>
          <a:prstGeom prst="rect">
            <a:avLst/>
          </a:prstGeom>
          <a:noFill/>
        </p:spPr>
        <p:txBody>
          <a:bodyPr wrap="square" rtlCol="0">
            <a:spAutoFit/>
          </a:bodyPr>
          <a:lstStyle/>
          <a:p>
            <a:r>
              <a:rPr lang="tr-TR" sz="1200" b="1" dirty="0">
                <a:solidFill>
                  <a:srgbClr val="3191A1"/>
                </a:solidFill>
                <a:latin typeface="Arial" panose="020B0604020202020204" pitchFamily="34" charset="0"/>
                <a:cs typeface="Arial" panose="020B0604020202020204" pitchFamily="34" charset="0"/>
              </a:rPr>
              <a:t>2025</a:t>
            </a:r>
          </a:p>
        </p:txBody>
      </p:sp>
      <p:sp>
        <p:nvSpPr>
          <p:cNvPr id="42" name="Metin kutusu 41"/>
          <p:cNvSpPr txBox="1"/>
          <p:nvPr/>
        </p:nvSpPr>
        <p:spPr>
          <a:xfrm>
            <a:off x="4898106" y="4626674"/>
            <a:ext cx="711294" cy="276999"/>
          </a:xfrm>
          <a:prstGeom prst="rect">
            <a:avLst/>
          </a:prstGeom>
          <a:noFill/>
        </p:spPr>
        <p:txBody>
          <a:bodyPr wrap="square" rtlCol="0">
            <a:spAutoFit/>
          </a:bodyPr>
          <a:lstStyle/>
          <a:p>
            <a:r>
              <a:rPr lang="tr-TR" sz="1200" b="1" dirty="0">
                <a:solidFill>
                  <a:srgbClr val="3191A1"/>
                </a:solidFill>
                <a:latin typeface="Arial" panose="020B0604020202020204" pitchFamily="34" charset="0"/>
                <a:cs typeface="Arial" panose="020B0604020202020204" pitchFamily="34" charset="0"/>
              </a:rPr>
              <a:t>2021</a:t>
            </a:r>
          </a:p>
        </p:txBody>
      </p:sp>
      <p:sp>
        <p:nvSpPr>
          <p:cNvPr id="43" name="Metin kutusu 42"/>
          <p:cNvSpPr txBox="1"/>
          <p:nvPr/>
        </p:nvSpPr>
        <p:spPr>
          <a:xfrm>
            <a:off x="7761554" y="4626671"/>
            <a:ext cx="804644" cy="276999"/>
          </a:xfrm>
          <a:prstGeom prst="rect">
            <a:avLst/>
          </a:prstGeom>
          <a:noFill/>
        </p:spPr>
        <p:txBody>
          <a:bodyPr wrap="square" rtlCol="0">
            <a:spAutoFit/>
          </a:bodyPr>
          <a:lstStyle/>
          <a:p>
            <a:r>
              <a:rPr lang="tr-TR" sz="1200" b="1" dirty="0">
                <a:solidFill>
                  <a:srgbClr val="3191A1"/>
                </a:solidFill>
                <a:latin typeface="Arial" panose="020B0604020202020204" pitchFamily="34" charset="0"/>
                <a:cs typeface="Arial" panose="020B0604020202020204" pitchFamily="34" charset="0"/>
              </a:rPr>
              <a:t>2020</a:t>
            </a:r>
          </a:p>
        </p:txBody>
      </p:sp>
      <p:sp>
        <p:nvSpPr>
          <p:cNvPr id="44" name="Metin kutusu 43"/>
          <p:cNvSpPr txBox="1"/>
          <p:nvPr/>
        </p:nvSpPr>
        <p:spPr>
          <a:xfrm>
            <a:off x="8745812" y="4626670"/>
            <a:ext cx="646656" cy="276999"/>
          </a:xfrm>
          <a:prstGeom prst="rect">
            <a:avLst/>
          </a:prstGeom>
          <a:noFill/>
        </p:spPr>
        <p:txBody>
          <a:bodyPr wrap="square" rtlCol="0">
            <a:spAutoFit/>
          </a:bodyPr>
          <a:lstStyle/>
          <a:p>
            <a:r>
              <a:rPr lang="tr-TR" sz="1200" b="1" dirty="0">
                <a:solidFill>
                  <a:srgbClr val="3191A1"/>
                </a:solidFill>
                <a:latin typeface="Arial" panose="020B0604020202020204" pitchFamily="34" charset="0"/>
                <a:cs typeface="Arial" panose="020B0604020202020204" pitchFamily="34" charset="0"/>
              </a:rPr>
              <a:t>2022</a:t>
            </a:r>
          </a:p>
        </p:txBody>
      </p:sp>
      <p:sp>
        <p:nvSpPr>
          <p:cNvPr id="45" name="Metin kutusu 44"/>
          <p:cNvSpPr txBox="1"/>
          <p:nvPr/>
        </p:nvSpPr>
        <p:spPr>
          <a:xfrm>
            <a:off x="9214064" y="4626670"/>
            <a:ext cx="521971" cy="276999"/>
          </a:xfrm>
          <a:prstGeom prst="rect">
            <a:avLst/>
          </a:prstGeom>
          <a:noFill/>
        </p:spPr>
        <p:txBody>
          <a:bodyPr wrap="square" rtlCol="0">
            <a:spAutoFit/>
          </a:bodyPr>
          <a:lstStyle/>
          <a:p>
            <a:r>
              <a:rPr lang="tr-TR" sz="1200" b="1" dirty="0">
                <a:solidFill>
                  <a:srgbClr val="3191A1"/>
                </a:solidFill>
                <a:latin typeface="Arial" panose="020B0604020202020204" pitchFamily="34" charset="0"/>
                <a:cs typeface="Arial" panose="020B0604020202020204" pitchFamily="34" charset="0"/>
              </a:rPr>
              <a:t>2023</a:t>
            </a:r>
          </a:p>
        </p:txBody>
      </p:sp>
      <p:sp>
        <p:nvSpPr>
          <p:cNvPr id="46" name="Metin kutusu 45"/>
          <p:cNvSpPr txBox="1"/>
          <p:nvPr/>
        </p:nvSpPr>
        <p:spPr>
          <a:xfrm>
            <a:off x="9704756" y="4626670"/>
            <a:ext cx="601208" cy="276999"/>
          </a:xfrm>
          <a:prstGeom prst="rect">
            <a:avLst/>
          </a:prstGeom>
          <a:noFill/>
        </p:spPr>
        <p:txBody>
          <a:bodyPr wrap="square" rtlCol="0">
            <a:spAutoFit/>
          </a:bodyPr>
          <a:lstStyle/>
          <a:p>
            <a:r>
              <a:rPr lang="tr-TR" sz="1200" b="1" dirty="0">
                <a:solidFill>
                  <a:srgbClr val="3191A1"/>
                </a:solidFill>
                <a:latin typeface="Arial" panose="020B0604020202020204" pitchFamily="34" charset="0"/>
                <a:cs typeface="Arial" panose="020B0604020202020204" pitchFamily="34" charset="0"/>
              </a:rPr>
              <a:t>2024</a:t>
            </a:r>
          </a:p>
        </p:txBody>
      </p:sp>
      <p:sp>
        <p:nvSpPr>
          <p:cNvPr id="47" name="Metin kutusu 46"/>
          <p:cNvSpPr txBox="1"/>
          <p:nvPr/>
        </p:nvSpPr>
        <p:spPr>
          <a:xfrm>
            <a:off x="10192882" y="4626670"/>
            <a:ext cx="549331" cy="276999"/>
          </a:xfrm>
          <a:prstGeom prst="rect">
            <a:avLst/>
          </a:prstGeom>
          <a:noFill/>
        </p:spPr>
        <p:txBody>
          <a:bodyPr wrap="square" rtlCol="0">
            <a:spAutoFit/>
          </a:bodyPr>
          <a:lstStyle/>
          <a:p>
            <a:r>
              <a:rPr lang="tr-TR" sz="1200" b="1" dirty="0">
                <a:solidFill>
                  <a:srgbClr val="3191A1"/>
                </a:solidFill>
                <a:latin typeface="Arial" panose="020B0604020202020204" pitchFamily="34" charset="0"/>
                <a:cs typeface="Arial" panose="020B0604020202020204" pitchFamily="34" charset="0"/>
              </a:rPr>
              <a:t>2025</a:t>
            </a:r>
          </a:p>
        </p:txBody>
      </p:sp>
      <p:sp>
        <p:nvSpPr>
          <p:cNvPr id="48" name="Metin kutusu 47"/>
          <p:cNvSpPr txBox="1"/>
          <p:nvPr/>
        </p:nvSpPr>
        <p:spPr>
          <a:xfrm>
            <a:off x="8246200" y="4629484"/>
            <a:ext cx="706125" cy="276999"/>
          </a:xfrm>
          <a:prstGeom prst="rect">
            <a:avLst/>
          </a:prstGeom>
          <a:noFill/>
        </p:spPr>
        <p:txBody>
          <a:bodyPr wrap="square" rtlCol="0">
            <a:spAutoFit/>
          </a:bodyPr>
          <a:lstStyle/>
          <a:p>
            <a:r>
              <a:rPr lang="tr-TR" sz="1200" b="1" dirty="0">
                <a:solidFill>
                  <a:srgbClr val="3191A1"/>
                </a:solidFill>
                <a:latin typeface="Arial" panose="020B0604020202020204" pitchFamily="34" charset="0"/>
                <a:cs typeface="Arial" panose="020B0604020202020204" pitchFamily="34" charset="0"/>
              </a:rPr>
              <a:t>2021</a:t>
            </a:r>
          </a:p>
        </p:txBody>
      </p:sp>
      <p:pic>
        <p:nvPicPr>
          <p:cNvPr id="3" name="Resim 2">
            <a:extLst>
              <a:ext uri="{FF2B5EF4-FFF2-40B4-BE49-F238E27FC236}">
                <a16:creationId xmlns:a16="http://schemas.microsoft.com/office/drawing/2014/main" id="{F0912487-BB13-4C67-A0B4-E5103D1F63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
        <p:nvSpPr>
          <p:cNvPr id="4" name="Metin kutusu 3">
            <a:extLst>
              <a:ext uri="{FF2B5EF4-FFF2-40B4-BE49-F238E27FC236}">
                <a16:creationId xmlns:a16="http://schemas.microsoft.com/office/drawing/2014/main" id="{F9A44325-9133-3596-D014-E4818A767DBA}"/>
              </a:ext>
            </a:extLst>
          </p:cNvPr>
          <p:cNvSpPr txBox="1"/>
          <p:nvPr/>
        </p:nvSpPr>
        <p:spPr>
          <a:xfrm>
            <a:off x="8356514" y="314852"/>
            <a:ext cx="3898900" cy="707886"/>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Rakamlarla </a:t>
            </a:r>
          </a:p>
          <a:p>
            <a:pPr algn="ctr"/>
            <a:r>
              <a:rPr lang="tr-TR" sz="2000" dirty="0">
                <a:solidFill>
                  <a:schemeClr val="bg1"/>
                </a:solidFill>
                <a:latin typeface="Arial Black" panose="020B0A04020102020204" pitchFamily="34" charset="0"/>
              </a:rPr>
              <a:t>Sağlık Market</a:t>
            </a:r>
          </a:p>
        </p:txBody>
      </p:sp>
    </p:spTree>
    <p:extLst>
      <p:ext uri="{BB962C8B-B14F-4D97-AF65-F5344CB8AC3E}">
        <p14:creationId xmlns:p14="http://schemas.microsoft.com/office/powerpoint/2010/main" val="15177659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Metin kutusu 15"/>
          <p:cNvSpPr txBox="1"/>
          <p:nvPr/>
        </p:nvSpPr>
        <p:spPr>
          <a:xfrm>
            <a:off x="193675" y="424556"/>
            <a:ext cx="3898900" cy="400110"/>
          </a:xfrm>
          <a:prstGeom prst="rect">
            <a:avLst/>
          </a:prstGeom>
          <a:noFill/>
        </p:spPr>
        <p:txBody>
          <a:bodyPr wrap="square" rtlCol="0">
            <a:spAutoFit/>
          </a:bodyPr>
          <a:lstStyle/>
          <a:p>
            <a:pPr algn="ctr"/>
            <a:r>
              <a:rPr lang="tr-TR" sz="2000" b="1" spc="300" dirty="0">
                <a:solidFill>
                  <a:schemeClr val="bg1"/>
                </a:solidFill>
                <a:latin typeface="Arial" panose="020B0604020202020204" pitchFamily="34" charset="0"/>
                <a:cs typeface="Arial" panose="020B0604020202020204" pitchFamily="34" charset="0"/>
              </a:rPr>
              <a:t>dmo</a:t>
            </a:r>
            <a:r>
              <a:rPr lang="tr-TR" sz="2000" spc="300" dirty="0">
                <a:solidFill>
                  <a:schemeClr val="bg1"/>
                </a:solidFill>
                <a:latin typeface="Arial" panose="020B0604020202020204" pitchFamily="34" charset="0"/>
                <a:cs typeface="Arial" panose="020B0604020202020204" pitchFamily="34" charset="0"/>
              </a:rPr>
              <a:t>.gov.tr</a:t>
            </a:r>
          </a:p>
        </p:txBody>
      </p:sp>
      <p:sp>
        <p:nvSpPr>
          <p:cNvPr id="9" name="Metin kutusu 8"/>
          <p:cNvSpPr txBox="1"/>
          <p:nvPr/>
        </p:nvSpPr>
        <p:spPr>
          <a:xfrm>
            <a:off x="6096000" y="2155825"/>
            <a:ext cx="5705475" cy="1200329"/>
          </a:xfrm>
          <a:prstGeom prst="rect">
            <a:avLst/>
          </a:prstGeom>
          <a:noFill/>
        </p:spPr>
        <p:txBody>
          <a:bodyPr wrap="square" rtlCol="0">
            <a:spAutoFit/>
          </a:bodyPr>
          <a:lstStyle/>
          <a:p>
            <a:pPr algn="ctr"/>
            <a:r>
              <a:rPr lang="tr-TR" sz="3600" b="1" dirty="0">
                <a:solidFill>
                  <a:srgbClr val="002E82"/>
                </a:solidFill>
                <a:latin typeface="Arial" panose="020B0604020202020204" pitchFamily="34" charset="0"/>
                <a:cs typeface="Arial" panose="020B0604020202020204" pitchFamily="34" charset="0"/>
              </a:rPr>
              <a:t>KATILIMINIZ İÇİN</a:t>
            </a:r>
          </a:p>
          <a:p>
            <a:pPr algn="ctr"/>
            <a:r>
              <a:rPr lang="tr-TR" sz="3600" b="1" dirty="0">
                <a:solidFill>
                  <a:srgbClr val="002E82"/>
                </a:solidFill>
                <a:latin typeface="Arial" panose="020B0604020202020204" pitchFamily="34" charset="0"/>
                <a:cs typeface="Arial" panose="020B0604020202020204" pitchFamily="34" charset="0"/>
              </a:rPr>
              <a:t>TEŞEKKÜRLER</a:t>
            </a: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3649" y="6026375"/>
            <a:ext cx="2166751" cy="378615"/>
          </a:xfrm>
          <a:prstGeom prst="rect">
            <a:avLst/>
          </a:prstGeom>
        </p:spPr>
      </p:pic>
      <p:sp>
        <p:nvSpPr>
          <p:cNvPr id="8" name="Metin kutusu 7"/>
          <p:cNvSpPr txBox="1"/>
          <p:nvPr/>
        </p:nvSpPr>
        <p:spPr>
          <a:xfrm>
            <a:off x="4747364" y="2793519"/>
            <a:ext cx="1417653" cy="338554"/>
          </a:xfrm>
          <a:prstGeom prst="rect">
            <a:avLst/>
          </a:prstGeom>
          <a:noFill/>
        </p:spPr>
        <p:txBody>
          <a:bodyPr wrap="square" rtlCol="0">
            <a:spAutoFit/>
          </a:bodyPr>
          <a:lstStyle/>
          <a:p>
            <a:pPr algn="ctr"/>
            <a:r>
              <a:rPr lang="tr-TR" sz="1600" b="1" dirty="0">
                <a:solidFill>
                  <a:srgbClr val="EC663D"/>
                </a:solidFill>
                <a:latin typeface="Arial Black" panose="020B0A04020102020204" pitchFamily="34" charset="0"/>
                <a:cs typeface="Arial" panose="020B0604020202020204" pitchFamily="34" charset="0"/>
              </a:rPr>
              <a:t>444 5 366</a:t>
            </a:r>
            <a:endParaRPr lang="tr-TR" sz="1600" dirty="0">
              <a:solidFill>
                <a:srgbClr val="EC663D"/>
              </a:solidFill>
              <a:latin typeface="Arial Black" panose="020B0A04020102020204" pitchFamily="34" charset="0"/>
              <a:cs typeface="Arial" panose="020B0604020202020204" pitchFamily="34" charset="0"/>
            </a:endParaRPr>
          </a:p>
        </p:txBody>
      </p:sp>
      <p:sp>
        <p:nvSpPr>
          <p:cNvPr id="10" name="Metin kutusu 9">
            <a:extLst>
              <a:ext uri="{FF2B5EF4-FFF2-40B4-BE49-F238E27FC236}">
                <a16:creationId xmlns:a16="http://schemas.microsoft.com/office/drawing/2014/main" id="{78A4F859-A444-489B-7F62-3135BE3662AE}"/>
              </a:ext>
            </a:extLst>
          </p:cNvPr>
          <p:cNvSpPr txBox="1"/>
          <p:nvPr/>
        </p:nvSpPr>
        <p:spPr>
          <a:xfrm>
            <a:off x="3506740" y="2593632"/>
            <a:ext cx="3898900" cy="307777"/>
          </a:xfrm>
          <a:prstGeom prst="rect">
            <a:avLst/>
          </a:prstGeom>
          <a:noFill/>
        </p:spPr>
        <p:txBody>
          <a:bodyPr wrap="square" rtlCol="0">
            <a:spAutoFit/>
          </a:bodyPr>
          <a:lstStyle/>
          <a:p>
            <a:pPr algn="ctr"/>
            <a:r>
              <a:rPr lang="tr-TR" sz="1400" b="1" dirty="0">
                <a:solidFill>
                  <a:srgbClr val="003FA0"/>
                </a:solidFill>
                <a:latin typeface="Arial Black" panose="020B0A04020102020204" pitchFamily="34" charset="0"/>
                <a:cs typeface="Arial" panose="020B0604020202020204" pitchFamily="34" charset="0"/>
              </a:rPr>
              <a:t>Çağrı Merkezi</a:t>
            </a:r>
            <a:endParaRPr lang="tr-TR" sz="1400" dirty="0">
              <a:solidFill>
                <a:srgbClr val="003FA0"/>
              </a:solidFill>
              <a:latin typeface="Arial Black" panose="020B0A04020102020204" pitchFamily="34" charset="0"/>
              <a:cs typeface="Arial" panose="020B0604020202020204" pitchFamily="34" charset="0"/>
            </a:endParaRPr>
          </a:p>
        </p:txBody>
      </p:sp>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8188" y="340007"/>
            <a:ext cx="2143288" cy="896610"/>
          </a:xfrm>
          <a:prstGeom prst="rect">
            <a:avLst/>
          </a:prstGeom>
        </p:spPr>
      </p:pic>
    </p:spTree>
    <p:extLst>
      <p:ext uri="{BB962C8B-B14F-4D97-AF65-F5344CB8AC3E}">
        <p14:creationId xmlns:p14="http://schemas.microsoft.com/office/powerpoint/2010/main" val="3252729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p:cNvSpPr txBox="1"/>
          <p:nvPr/>
        </p:nvSpPr>
        <p:spPr>
          <a:xfrm>
            <a:off x="7683853" y="267054"/>
            <a:ext cx="5030709" cy="707886"/>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On İkinci Kalkınma</a:t>
            </a:r>
          </a:p>
          <a:p>
            <a:pPr algn="ctr"/>
            <a:r>
              <a:rPr lang="tr-TR" sz="2000" dirty="0">
                <a:solidFill>
                  <a:schemeClr val="bg1"/>
                </a:solidFill>
                <a:latin typeface="Arial Black" panose="020B0A04020102020204" pitchFamily="34" charset="0"/>
              </a:rPr>
              <a:t> Planı (2024-2028)</a:t>
            </a:r>
          </a:p>
        </p:txBody>
      </p:sp>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3134" y="904776"/>
            <a:ext cx="6946141" cy="5876776"/>
          </a:xfrm>
          <a:prstGeom prst="rect">
            <a:avLst/>
          </a:prstGeom>
        </p:spPr>
      </p:pic>
      <p:sp>
        <p:nvSpPr>
          <p:cNvPr id="6" name="Dikdörtgen 5"/>
          <p:cNvSpPr/>
          <p:nvPr/>
        </p:nvSpPr>
        <p:spPr>
          <a:xfrm>
            <a:off x="2994728" y="1463159"/>
            <a:ext cx="796180" cy="584775"/>
          </a:xfrm>
          <a:prstGeom prst="rect">
            <a:avLst/>
          </a:prstGeom>
        </p:spPr>
        <p:txBody>
          <a:bodyPr wrap="none">
            <a:spAutoFit/>
          </a:bodyPr>
          <a:lstStyle/>
          <a:p>
            <a:pPr algn="ctr"/>
            <a:r>
              <a:rPr lang="tr-TR" sz="1600" b="1" dirty="0">
                <a:solidFill>
                  <a:srgbClr val="04488F"/>
                </a:solidFill>
                <a:latin typeface="Arial" panose="020B0604020202020204" pitchFamily="34" charset="0"/>
                <a:ea typeface="Calibri" panose="020F0502020204030204" pitchFamily="34" charset="0"/>
                <a:cs typeface="Arial" panose="020B0604020202020204" pitchFamily="34" charset="0"/>
              </a:rPr>
              <a:t>Tedbir</a:t>
            </a:r>
          </a:p>
          <a:p>
            <a:pPr algn="ctr"/>
            <a:r>
              <a:rPr lang="tr-TR" sz="1600" b="1" dirty="0">
                <a:solidFill>
                  <a:srgbClr val="04488F"/>
                </a:solidFill>
                <a:latin typeface="Arial" panose="020B0604020202020204" pitchFamily="34" charset="0"/>
                <a:ea typeface="Calibri" panose="020F0502020204030204" pitchFamily="34" charset="0"/>
                <a:cs typeface="Arial" panose="020B0604020202020204" pitchFamily="34" charset="0"/>
              </a:rPr>
              <a:t>397.7.</a:t>
            </a:r>
            <a:endParaRPr lang="tr-TR" sz="1600" dirty="0">
              <a:solidFill>
                <a:srgbClr val="04488F"/>
              </a:solidFill>
              <a:latin typeface="Arial" panose="020B0604020202020204" pitchFamily="34" charset="0"/>
              <a:cs typeface="Arial" panose="020B0604020202020204" pitchFamily="34" charset="0"/>
            </a:endParaRPr>
          </a:p>
        </p:txBody>
      </p:sp>
      <p:sp>
        <p:nvSpPr>
          <p:cNvPr id="10" name="Dikdörtgen 9"/>
          <p:cNvSpPr/>
          <p:nvPr/>
        </p:nvSpPr>
        <p:spPr>
          <a:xfrm>
            <a:off x="2994728" y="2806184"/>
            <a:ext cx="796180" cy="584775"/>
          </a:xfrm>
          <a:prstGeom prst="rect">
            <a:avLst/>
          </a:prstGeom>
        </p:spPr>
        <p:txBody>
          <a:bodyPr wrap="none">
            <a:spAutoFit/>
          </a:bodyPr>
          <a:lstStyle/>
          <a:p>
            <a:pPr algn="ctr"/>
            <a:r>
              <a:rPr lang="tr-TR" sz="1600" b="1" dirty="0">
                <a:solidFill>
                  <a:srgbClr val="04488F"/>
                </a:solidFill>
                <a:latin typeface="Arial" panose="020B0604020202020204" pitchFamily="34" charset="0"/>
                <a:ea typeface="Calibri" panose="020F0502020204030204" pitchFamily="34" charset="0"/>
                <a:cs typeface="Arial" panose="020B0604020202020204" pitchFamily="34" charset="0"/>
              </a:rPr>
              <a:t>Tedbir</a:t>
            </a:r>
          </a:p>
          <a:p>
            <a:pPr algn="ctr"/>
            <a:r>
              <a:rPr lang="tr-TR" sz="1600" b="1" dirty="0">
                <a:solidFill>
                  <a:srgbClr val="04488F"/>
                </a:solidFill>
                <a:latin typeface="Arial" panose="020B0604020202020204" pitchFamily="34" charset="0"/>
                <a:ea typeface="Calibri" panose="020F0502020204030204" pitchFamily="34" charset="0"/>
                <a:cs typeface="Arial" panose="020B0604020202020204" pitchFamily="34" charset="0"/>
              </a:rPr>
              <a:t>397.8.</a:t>
            </a:r>
            <a:endParaRPr lang="tr-TR" sz="1600" dirty="0">
              <a:solidFill>
                <a:srgbClr val="04488F"/>
              </a:solidFill>
              <a:latin typeface="Arial" panose="020B0604020202020204" pitchFamily="34" charset="0"/>
              <a:cs typeface="Arial" panose="020B0604020202020204" pitchFamily="34" charset="0"/>
            </a:endParaRPr>
          </a:p>
        </p:txBody>
      </p:sp>
      <p:sp>
        <p:nvSpPr>
          <p:cNvPr id="11" name="Dikdörtgen 10"/>
          <p:cNvSpPr/>
          <p:nvPr/>
        </p:nvSpPr>
        <p:spPr>
          <a:xfrm>
            <a:off x="2994728" y="4158734"/>
            <a:ext cx="796180" cy="584775"/>
          </a:xfrm>
          <a:prstGeom prst="rect">
            <a:avLst/>
          </a:prstGeom>
        </p:spPr>
        <p:txBody>
          <a:bodyPr wrap="none">
            <a:spAutoFit/>
          </a:bodyPr>
          <a:lstStyle/>
          <a:p>
            <a:pPr algn="ctr"/>
            <a:r>
              <a:rPr lang="tr-TR" sz="1600" b="1" dirty="0">
                <a:solidFill>
                  <a:srgbClr val="04488F"/>
                </a:solidFill>
                <a:latin typeface="Arial" panose="020B0604020202020204" pitchFamily="34" charset="0"/>
                <a:ea typeface="Calibri" panose="020F0502020204030204" pitchFamily="34" charset="0"/>
                <a:cs typeface="Arial" panose="020B0604020202020204" pitchFamily="34" charset="0"/>
              </a:rPr>
              <a:t>Tedbir</a:t>
            </a:r>
          </a:p>
          <a:p>
            <a:pPr algn="ctr"/>
            <a:r>
              <a:rPr lang="tr-TR" sz="1600" b="1" dirty="0">
                <a:solidFill>
                  <a:srgbClr val="04488F"/>
                </a:solidFill>
                <a:latin typeface="Arial" panose="020B0604020202020204" pitchFamily="34" charset="0"/>
                <a:ea typeface="Calibri" panose="020F0502020204030204" pitchFamily="34" charset="0"/>
                <a:cs typeface="Arial" panose="020B0604020202020204" pitchFamily="34" charset="0"/>
              </a:rPr>
              <a:t>411.6.</a:t>
            </a:r>
            <a:endParaRPr lang="tr-TR" sz="1600" dirty="0">
              <a:solidFill>
                <a:srgbClr val="04488F"/>
              </a:solidFill>
              <a:latin typeface="Arial" panose="020B0604020202020204" pitchFamily="34" charset="0"/>
              <a:cs typeface="Arial" panose="020B0604020202020204" pitchFamily="34" charset="0"/>
            </a:endParaRPr>
          </a:p>
        </p:txBody>
      </p:sp>
      <p:sp>
        <p:nvSpPr>
          <p:cNvPr id="12" name="Dikdörtgen 11"/>
          <p:cNvSpPr/>
          <p:nvPr/>
        </p:nvSpPr>
        <p:spPr>
          <a:xfrm>
            <a:off x="2994728" y="5520809"/>
            <a:ext cx="796180" cy="584775"/>
          </a:xfrm>
          <a:prstGeom prst="rect">
            <a:avLst/>
          </a:prstGeom>
        </p:spPr>
        <p:txBody>
          <a:bodyPr wrap="none">
            <a:spAutoFit/>
          </a:bodyPr>
          <a:lstStyle/>
          <a:p>
            <a:pPr algn="ctr"/>
            <a:r>
              <a:rPr lang="tr-TR" sz="1600" b="1" dirty="0">
                <a:solidFill>
                  <a:srgbClr val="04488F"/>
                </a:solidFill>
                <a:latin typeface="Arial" panose="020B0604020202020204" pitchFamily="34" charset="0"/>
                <a:ea typeface="Calibri" panose="020F0502020204030204" pitchFamily="34" charset="0"/>
                <a:cs typeface="Arial" panose="020B0604020202020204" pitchFamily="34" charset="0"/>
              </a:rPr>
              <a:t>Tedbir</a:t>
            </a:r>
          </a:p>
          <a:p>
            <a:pPr algn="ctr"/>
            <a:r>
              <a:rPr lang="tr-TR" sz="1600" b="1" dirty="0">
                <a:solidFill>
                  <a:srgbClr val="04488F"/>
                </a:solidFill>
                <a:latin typeface="Arial" panose="020B0604020202020204" pitchFamily="34" charset="0"/>
                <a:ea typeface="Calibri" panose="020F0502020204030204" pitchFamily="34" charset="0"/>
                <a:cs typeface="Arial" panose="020B0604020202020204" pitchFamily="34" charset="0"/>
              </a:rPr>
              <a:t>561.6.</a:t>
            </a:r>
            <a:endParaRPr lang="tr-TR" sz="1600" dirty="0">
              <a:solidFill>
                <a:srgbClr val="04488F"/>
              </a:solidFill>
              <a:latin typeface="Arial" panose="020B0604020202020204" pitchFamily="34" charset="0"/>
              <a:cs typeface="Arial" panose="020B0604020202020204" pitchFamily="34" charset="0"/>
            </a:endParaRPr>
          </a:p>
        </p:txBody>
      </p:sp>
      <p:sp>
        <p:nvSpPr>
          <p:cNvPr id="7" name="Dikdörtgen 6"/>
          <p:cNvSpPr/>
          <p:nvPr/>
        </p:nvSpPr>
        <p:spPr>
          <a:xfrm>
            <a:off x="3956167" y="1448293"/>
            <a:ext cx="6096000" cy="646331"/>
          </a:xfrm>
          <a:prstGeom prst="rect">
            <a:avLst/>
          </a:prstGeom>
        </p:spPr>
        <p:txBody>
          <a:bodyPr>
            <a:spAutoFit/>
          </a:bodyPr>
          <a:lstStyle/>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Kamu alımlarına yönelik harcamaların rasyonelleştirilmesi</a:t>
            </a:r>
          </a:p>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anlayışıyla tasarruf odaklı merkezi kamu alım politikaları, </a:t>
            </a:r>
          </a:p>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kapsamı genişletilerek sürdürülecektir.</a:t>
            </a:r>
            <a:endParaRPr lang="tr-TR" sz="1200" kern="100" dirty="0">
              <a:solidFill>
                <a:srgbClr val="04488F"/>
              </a:solidFill>
              <a:latin typeface="Arial" panose="020B0604020202020204" pitchFamily="34" charset="0"/>
              <a:ea typeface="Calibri" panose="020F0502020204030204" pitchFamily="34" charset="0"/>
              <a:cs typeface="Arial" panose="020B0604020202020204" pitchFamily="34" charset="0"/>
            </a:endParaRPr>
          </a:p>
        </p:txBody>
      </p:sp>
      <p:sp>
        <p:nvSpPr>
          <p:cNvPr id="15" name="Dikdörtgen 14"/>
          <p:cNvSpPr/>
          <p:nvPr/>
        </p:nvSpPr>
        <p:spPr>
          <a:xfrm>
            <a:off x="3956167" y="2590739"/>
            <a:ext cx="6096000" cy="1015663"/>
          </a:xfrm>
          <a:prstGeom prst="rect">
            <a:avLst/>
          </a:prstGeom>
        </p:spPr>
        <p:txBody>
          <a:bodyPr>
            <a:spAutoFit/>
          </a:bodyPr>
          <a:lstStyle/>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Kamu taşıtlarının kullanımı ihtiyaç analizleri çerçevesinde</a:t>
            </a:r>
          </a:p>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sistematik olarak gözden geçirilecek, taşıt ihtiyaçları öncelikle</a:t>
            </a:r>
          </a:p>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geçici tahsisle ya da ihtiyaç fazlası taşıtların devri suretiyle</a:t>
            </a:r>
          </a:p>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karşılanacak ve yeni taşıt edinimlerinde ekonomiklik gözetilerek</a:t>
            </a:r>
          </a:p>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yerli üretim ile çevreci araçlara öncelik verilecektir.</a:t>
            </a:r>
            <a:endParaRPr lang="tr-TR" sz="1200" kern="100" dirty="0">
              <a:solidFill>
                <a:srgbClr val="04488F"/>
              </a:solidFill>
              <a:latin typeface="Arial" panose="020B0604020202020204" pitchFamily="34" charset="0"/>
              <a:ea typeface="Calibri" panose="020F0502020204030204" pitchFamily="34" charset="0"/>
              <a:cs typeface="Arial" panose="020B0604020202020204" pitchFamily="34" charset="0"/>
            </a:endParaRPr>
          </a:p>
        </p:txBody>
      </p:sp>
      <p:sp>
        <p:nvSpPr>
          <p:cNvPr id="16" name="Dikdörtgen 15"/>
          <p:cNvSpPr/>
          <p:nvPr/>
        </p:nvSpPr>
        <p:spPr>
          <a:xfrm>
            <a:off x="3956167" y="4102517"/>
            <a:ext cx="6096000" cy="646331"/>
          </a:xfrm>
          <a:prstGeom prst="rect">
            <a:avLst/>
          </a:prstGeom>
        </p:spPr>
        <p:txBody>
          <a:bodyPr>
            <a:spAutoFit/>
          </a:bodyPr>
          <a:lstStyle/>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Devlet Malzeme Ofisi ile birlikte "Sağlık Market" uygulamasının</a:t>
            </a:r>
          </a:p>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kapsamı genişletilerek ilaç ve tıbbi malzeme tedarik zinciri</a:t>
            </a:r>
          </a:p>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daha da güçlendirilecektir.</a:t>
            </a:r>
            <a:endParaRPr lang="tr-TR" sz="1200" kern="100" dirty="0">
              <a:solidFill>
                <a:srgbClr val="04488F"/>
              </a:solidFill>
              <a:latin typeface="Arial" panose="020B0604020202020204" pitchFamily="34" charset="0"/>
              <a:ea typeface="Calibri" panose="020F0502020204030204" pitchFamily="34" charset="0"/>
              <a:cs typeface="Arial" panose="020B0604020202020204" pitchFamily="34" charset="0"/>
            </a:endParaRPr>
          </a:p>
        </p:txBody>
      </p:sp>
      <p:sp>
        <p:nvSpPr>
          <p:cNvPr id="17" name="Dikdörtgen 16"/>
          <p:cNvSpPr/>
          <p:nvPr/>
        </p:nvSpPr>
        <p:spPr>
          <a:xfrm>
            <a:off x="3956167" y="5361902"/>
            <a:ext cx="6096000" cy="830997"/>
          </a:xfrm>
          <a:prstGeom prst="rect">
            <a:avLst/>
          </a:prstGeom>
        </p:spPr>
        <p:txBody>
          <a:bodyPr>
            <a:spAutoFit/>
          </a:bodyPr>
          <a:lstStyle/>
          <a:p>
            <a:r>
              <a:rPr lang="tr-TR" sz="1200" b="1" kern="100" dirty="0" err="1">
                <a:solidFill>
                  <a:srgbClr val="04488F"/>
                </a:solidFill>
                <a:latin typeface="Arial" panose="020B0604020202020204" pitchFamily="34" charset="0"/>
                <a:ea typeface="Calibri" panose="020F0502020204030204" pitchFamily="34" charset="0"/>
                <a:cs typeface="Arial" panose="020B0604020202020204" pitchFamily="34" charset="0"/>
              </a:rPr>
              <a:t>Teknogirişimciler</a:t>
            </a:r>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 tarafından oluşturulan ürünlerin DMO</a:t>
            </a:r>
          </a:p>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Bünyesindeki </a:t>
            </a:r>
            <a:r>
              <a:rPr lang="tr-TR" sz="1200" b="1" kern="100" dirty="0" err="1">
                <a:solidFill>
                  <a:srgbClr val="04488F"/>
                </a:solidFill>
                <a:latin typeface="Arial" panose="020B0604020202020204" pitchFamily="34" charset="0"/>
                <a:ea typeface="Calibri" panose="020F0502020204030204" pitchFamily="34" charset="0"/>
                <a:cs typeface="Arial" panose="020B0604020202020204" pitchFamily="34" charset="0"/>
              </a:rPr>
              <a:t>Tekno</a:t>
            </a:r>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 Katalog platformu gibi araçlarla</a:t>
            </a:r>
          </a:p>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entegrasyonunu sağlayarak bu ürünlerin ticarileşme ve</a:t>
            </a:r>
          </a:p>
          <a:p>
            <a:r>
              <a:rPr lang="tr-TR" sz="1200" b="1" kern="100" dirty="0">
                <a:solidFill>
                  <a:srgbClr val="04488F"/>
                </a:solidFill>
                <a:latin typeface="Arial" panose="020B0604020202020204" pitchFamily="34" charset="0"/>
                <a:ea typeface="Calibri" panose="020F0502020204030204" pitchFamily="34" charset="0"/>
                <a:cs typeface="Arial" panose="020B0604020202020204" pitchFamily="34" charset="0"/>
              </a:rPr>
              <a:t>markalaşma süreçleri hızlandırılacaktır.</a:t>
            </a:r>
            <a:endParaRPr lang="tr-TR" sz="1200" kern="100" dirty="0">
              <a:solidFill>
                <a:srgbClr val="04488F"/>
              </a:solidFill>
              <a:latin typeface="Arial" panose="020B0604020202020204" pitchFamily="34" charset="0"/>
              <a:ea typeface="Calibri" panose="020F0502020204030204" pitchFamily="34" charset="0"/>
              <a:cs typeface="Arial" panose="020B0604020202020204" pitchFamily="34" charset="0"/>
            </a:endParaRPr>
          </a:p>
        </p:txBody>
      </p:sp>
      <p:pic>
        <p:nvPicPr>
          <p:cNvPr id="13" name="Resim 12">
            <a:extLst>
              <a:ext uri="{FF2B5EF4-FFF2-40B4-BE49-F238E27FC236}">
                <a16:creationId xmlns:a16="http://schemas.microsoft.com/office/drawing/2014/main" id="{B51D8E1C-FD89-89E1-D1DA-55C78F5DF1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453999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7808" y="1440716"/>
            <a:ext cx="7516383" cy="4645161"/>
          </a:xfrm>
          <a:prstGeom prst="rect">
            <a:avLst/>
          </a:prstGeom>
        </p:spPr>
      </p:pic>
      <p:sp>
        <p:nvSpPr>
          <p:cNvPr id="3" name="Metin kutusu 2">
            <a:extLst>
              <a:ext uri="{FF2B5EF4-FFF2-40B4-BE49-F238E27FC236}">
                <a16:creationId xmlns:a16="http://schemas.microsoft.com/office/drawing/2014/main" id="{1A553EFE-F948-E9AE-DD21-43B8A694AAF8}"/>
              </a:ext>
            </a:extLst>
          </p:cNvPr>
          <p:cNvSpPr txBox="1"/>
          <p:nvPr/>
        </p:nvSpPr>
        <p:spPr>
          <a:xfrm>
            <a:off x="7683853" y="267054"/>
            <a:ext cx="5030709" cy="707886"/>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On İkinci Kalkınma</a:t>
            </a:r>
          </a:p>
          <a:p>
            <a:pPr algn="ctr"/>
            <a:r>
              <a:rPr lang="tr-TR" sz="2000" dirty="0">
                <a:solidFill>
                  <a:schemeClr val="bg1"/>
                </a:solidFill>
                <a:latin typeface="Arial Black" panose="020B0A04020102020204" pitchFamily="34" charset="0"/>
              </a:rPr>
              <a:t> Planı (2024-2028)</a:t>
            </a:r>
          </a:p>
        </p:txBody>
      </p:sp>
      <p:pic>
        <p:nvPicPr>
          <p:cNvPr id="5" name="Resim 4">
            <a:extLst>
              <a:ext uri="{FF2B5EF4-FFF2-40B4-BE49-F238E27FC236}">
                <a16:creationId xmlns:a16="http://schemas.microsoft.com/office/drawing/2014/main" id="{F6E13B02-40DF-6BF1-B5C2-C6934A6D04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Tree>
    <p:extLst>
      <p:ext uri="{BB962C8B-B14F-4D97-AF65-F5344CB8AC3E}">
        <p14:creationId xmlns:p14="http://schemas.microsoft.com/office/powerpoint/2010/main" val="1142195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İçerik Yer Tutucusu 2"/>
          <p:cNvSpPr txBox="1">
            <a:spLocks/>
          </p:cNvSpPr>
          <p:nvPr/>
        </p:nvSpPr>
        <p:spPr>
          <a:xfrm>
            <a:off x="612892" y="1062629"/>
            <a:ext cx="10515600" cy="5190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0D4C92"/>
              </a:buClr>
              <a:buSzPct val="150000"/>
              <a:buFont typeface="Wingdings" panose="05000000000000000000" pitchFamily="2" charset="2"/>
              <a:buChar char="Ø"/>
            </a:pPr>
            <a:endParaRPr lang="tr-TR" sz="1800" dirty="0">
              <a:solidFill>
                <a:srgbClr val="003CA6"/>
              </a:solidFill>
              <a:latin typeface="Arial" panose="020B0604020202020204" pitchFamily="34" charset="0"/>
              <a:cs typeface="Arial" panose="020B0604020202020204" pitchFamily="34" charset="0"/>
            </a:endParaRP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6096" y="1563966"/>
            <a:ext cx="7479807" cy="4187961"/>
          </a:xfrm>
          <a:prstGeom prst="rect">
            <a:avLst/>
          </a:prstGeom>
        </p:spPr>
      </p:pic>
      <p:pic>
        <p:nvPicPr>
          <p:cNvPr id="4" name="Resim 3">
            <a:extLst>
              <a:ext uri="{FF2B5EF4-FFF2-40B4-BE49-F238E27FC236}">
                <a16:creationId xmlns:a16="http://schemas.microsoft.com/office/drawing/2014/main" id="{05B41E57-E528-69AB-03D4-705F9CDFFD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1029" y="5934525"/>
            <a:ext cx="673934" cy="673934"/>
          </a:xfrm>
          <a:prstGeom prst="rect">
            <a:avLst/>
          </a:prstGeom>
        </p:spPr>
      </p:pic>
      <p:sp>
        <p:nvSpPr>
          <p:cNvPr id="5" name="Metin kutusu 4">
            <a:extLst>
              <a:ext uri="{FF2B5EF4-FFF2-40B4-BE49-F238E27FC236}">
                <a16:creationId xmlns:a16="http://schemas.microsoft.com/office/drawing/2014/main" id="{2FB60111-5A66-38DF-4A9A-453DAF82B936}"/>
              </a:ext>
            </a:extLst>
          </p:cNvPr>
          <p:cNvSpPr txBox="1"/>
          <p:nvPr/>
        </p:nvSpPr>
        <p:spPr>
          <a:xfrm>
            <a:off x="7683853" y="267054"/>
            <a:ext cx="5030709" cy="707886"/>
          </a:xfrm>
          <a:prstGeom prst="rect">
            <a:avLst/>
          </a:prstGeom>
          <a:noFill/>
        </p:spPr>
        <p:txBody>
          <a:bodyPr wrap="square" rtlCol="0">
            <a:spAutoFit/>
          </a:bodyPr>
          <a:lstStyle/>
          <a:p>
            <a:pPr algn="ctr"/>
            <a:r>
              <a:rPr lang="tr-TR" sz="2000" dirty="0">
                <a:solidFill>
                  <a:schemeClr val="bg1"/>
                </a:solidFill>
                <a:latin typeface="Arial Black" panose="020B0A04020102020204" pitchFamily="34" charset="0"/>
              </a:rPr>
              <a:t>On İkinci Kalkınma</a:t>
            </a:r>
          </a:p>
          <a:p>
            <a:pPr algn="ctr"/>
            <a:r>
              <a:rPr lang="tr-TR" sz="2000" dirty="0">
                <a:solidFill>
                  <a:schemeClr val="bg1"/>
                </a:solidFill>
                <a:latin typeface="Arial Black" panose="020B0A04020102020204" pitchFamily="34" charset="0"/>
              </a:rPr>
              <a:t> Planı (2024-2028)</a:t>
            </a:r>
          </a:p>
        </p:txBody>
      </p:sp>
    </p:spTree>
    <p:extLst>
      <p:ext uri="{BB962C8B-B14F-4D97-AF65-F5344CB8AC3E}">
        <p14:creationId xmlns:p14="http://schemas.microsoft.com/office/powerpoint/2010/main" val="240514400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2640</Words>
  <Application>Microsoft Office PowerPoint</Application>
  <PresentationFormat>Geniş ekran</PresentationFormat>
  <Paragraphs>584</Paragraphs>
  <Slides>69</Slides>
  <Notes>0</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69</vt:i4>
      </vt:variant>
    </vt:vector>
  </HeadingPairs>
  <TitlesOfParts>
    <vt:vector size="80" baseType="lpstr">
      <vt:lpstr>Arial</vt:lpstr>
      <vt:lpstr>Arial  </vt:lpstr>
      <vt:lpstr>Arial Black</vt:lpstr>
      <vt:lpstr>Arial Unicode MS</vt:lpstr>
      <vt:lpstr>Calibri</vt:lpstr>
      <vt:lpstr>Calibri Light</vt:lpstr>
      <vt:lpstr>Open Sans</vt:lpstr>
      <vt:lpstr>Times New Roman</vt:lpstr>
      <vt:lpstr>Verdana</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Zeynep Gök</dc:creator>
  <cp:lastModifiedBy>suat</cp:lastModifiedBy>
  <cp:revision>256</cp:revision>
  <dcterms:created xsi:type="dcterms:W3CDTF">2025-10-27T10:57:13Z</dcterms:created>
  <dcterms:modified xsi:type="dcterms:W3CDTF">2025-11-11T19:06:17Z</dcterms:modified>
</cp:coreProperties>
</file>